
<file path=[Content_Types].xml><?xml version="1.0" encoding="utf-8"?>
<Types xmlns="http://schemas.openxmlformats.org/package/2006/content-types">
  <Default Extension="emf" ContentType="image/x-emf"/>
  <Default Extension="xls" ContentType="application/vnd.ms-excel"/>
  <Default Extension="jpeg" ContentType="image/jpeg"/>
  <Default Extension="xml" ContentType="application/xml"/>
  <Default Extension="bin" ContentType="application/vnd.openxmlformats-officedocument.oleObject"/>
  <Default Extension="vml" ContentType="application/vnd.openxmlformats-officedocument.vmlDrawing"/>
  <Default Extension="wdp" ContentType="image/vnd.ms-photo"/>
  <Default Extension="png" ContentType="image/png"/>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theme/theme7.xml" ContentType="application/vnd.openxmlformats-officedocument.theme+xml"/>
  <Override PartName="/ppt/slideLayouts/slideLayout35.xml" ContentType="application/vnd.openxmlformats-officedocument.presentationml.slideLayout+xml"/>
  <Override PartName="/ppt/theme/theme8.xml" ContentType="application/vnd.openxmlformats-officedocument.theme+xml"/>
  <Override PartName="/ppt/slideLayouts/slideLayout36.xml" ContentType="application/vnd.openxmlformats-officedocument.presentationml.slideLayout+xml"/>
  <Override PartName="/ppt/theme/theme9.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0.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31" r:id="rId2"/>
    <p:sldMasterId id="2147483744" r:id="rId3"/>
    <p:sldMasterId id="2147483757" r:id="rId4"/>
    <p:sldMasterId id="2147483762" r:id="rId5"/>
    <p:sldMasterId id="2147483764" r:id="rId6"/>
    <p:sldMasterId id="2147483768" r:id="rId7"/>
    <p:sldMasterId id="2147483770" r:id="rId8"/>
    <p:sldMasterId id="2147483774" r:id="rId9"/>
    <p:sldMasterId id="2147483776" r:id="rId10"/>
    <p:sldMasterId id="2147483781" r:id="rId11"/>
    <p:sldMasterId id="2147483785" r:id="rId12"/>
    <p:sldMasterId id="2147483790" r:id="rId13"/>
    <p:sldMasterId id="2147483795" r:id="rId14"/>
    <p:sldMasterId id="2147483800" r:id="rId15"/>
    <p:sldMasterId id="2147483805" r:id="rId16"/>
    <p:sldMasterId id="2147483811" r:id="rId17"/>
    <p:sldMasterId id="2147483824" r:id="rId18"/>
  </p:sldMasterIdLst>
  <p:notesMasterIdLst>
    <p:notesMasterId r:id="rId165"/>
  </p:notesMasterIdLst>
  <p:handoutMasterIdLst>
    <p:handoutMasterId r:id="rId166"/>
  </p:handoutMasterIdLst>
  <p:sldIdLst>
    <p:sldId id="582" r:id="rId19"/>
    <p:sldId id="520" r:id="rId20"/>
    <p:sldId id="521" r:id="rId21"/>
    <p:sldId id="583" r:id="rId22"/>
    <p:sldId id="599" r:id="rId23"/>
    <p:sldId id="600" r:id="rId24"/>
    <p:sldId id="601" r:id="rId25"/>
    <p:sldId id="602" r:id="rId26"/>
    <p:sldId id="603" r:id="rId27"/>
    <p:sldId id="604" r:id="rId28"/>
    <p:sldId id="605" r:id="rId29"/>
    <p:sldId id="606" r:id="rId30"/>
    <p:sldId id="258" r:id="rId31"/>
    <p:sldId id="262" r:id="rId32"/>
    <p:sldId id="263" r:id="rId33"/>
    <p:sldId id="264" r:id="rId34"/>
    <p:sldId id="265" r:id="rId35"/>
    <p:sldId id="267" r:id="rId36"/>
    <p:sldId id="268" r:id="rId37"/>
    <p:sldId id="411" r:id="rId38"/>
    <p:sldId id="522" r:id="rId39"/>
    <p:sldId id="609" r:id="rId40"/>
    <p:sldId id="526" r:id="rId41"/>
    <p:sldId id="527" r:id="rId42"/>
    <p:sldId id="528" r:id="rId43"/>
    <p:sldId id="531" r:id="rId44"/>
    <p:sldId id="532" r:id="rId45"/>
    <p:sldId id="533" r:id="rId46"/>
    <p:sldId id="534" r:id="rId47"/>
    <p:sldId id="535" r:id="rId48"/>
    <p:sldId id="536" r:id="rId49"/>
    <p:sldId id="425" r:id="rId50"/>
    <p:sldId id="537" r:id="rId51"/>
    <p:sldId id="538" r:id="rId52"/>
    <p:sldId id="539" r:id="rId53"/>
    <p:sldId id="541" r:id="rId54"/>
    <p:sldId id="544" r:id="rId55"/>
    <p:sldId id="546" r:id="rId56"/>
    <p:sldId id="547" r:id="rId57"/>
    <p:sldId id="550" r:id="rId58"/>
    <p:sldId id="551" r:id="rId59"/>
    <p:sldId id="579" r:id="rId60"/>
    <p:sldId id="577" r:id="rId61"/>
    <p:sldId id="578" r:id="rId62"/>
    <p:sldId id="553" r:id="rId63"/>
    <p:sldId id="554" r:id="rId64"/>
    <p:sldId id="555" r:id="rId65"/>
    <p:sldId id="556" r:id="rId66"/>
    <p:sldId id="557" r:id="rId67"/>
    <p:sldId id="558" r:id="rId68"/>
    <p:sldId id="559" r:id="rId69"/>
    <p:sldId id="561" r:id="rId70"/>
    <p:sldId id="562" r:id="rId71"/>
    <p:sldId id="560" r:id="rId72"/>
    <p:sldId id="563" r:id="rId73"/>
    <p:sldId id="452" r:id="rId74"/>
    <p:sldId id="453" r:id="rId75"/>
    <p:sldId id="454" r:id="rId76"/>
    <p:sldId id="455" r:id="rId77"/>
    <p:sldId id="456" r:id="rId78"/>
    <p:sldId id="564" r:id="rId79"/>
    <p:sldId id="565" r:id="rId80"/>
    <p:sldId id="461" r:id="rId81"/>
    <p:sldId id="462" r:id="rId82"/>
    <p:sldId id="463" r:id="rId83"/>
    <p:sldId id="464" r:id="rId84"/>
    <p:sldId id="465" r:id="rId85"/>
    <p:sldId id="466" r:id="rId86"/>
    <p:sldId id="467" r:id="rId87"/>
    <p:sldId id="468" r:id="rId88"/>
    <p:sldId id="469" r:id="rId89"/>
    <p:sldId id="470" r:id="rId90"/>
    <p:sldId id="566" r:id="rId91"/>
    <p:sldId id="567" r:id="rId92"/>
    <p:sldId id="476" r:id="rId93"/>
    <p:sldId id="477" r:id="rId94"/>
    <p:sldId id="597" r:id="rId95"/>
    <p:sldId id="598" r:id="rId96"/>
    <p:sldId id="568" r:id="rId97"/>
    <p:sldId id="569" r:id="rId98"/>
    <p:sldId id="483" r:id="rId99"/>
    <p:sldId id="485" r:id="rId100"/>
    <p:sldId id="570" r:id="rId101"/>
    <p:sldId id="571" r:id="rId102"/>
    <p:sldId id="488" r:id="rId103"/>
    <p:sldId id="492" r:id="rId104"/>
    <p:sldId id="493" r:id="rId105"/>
    <p:sldId id="494" r:id="rId106"/>
    <p:sldId id="495" r:id="rId107"/>
    <p:sldId id="496" r:id="rId108"/>
    <p:sldId id="501" r:id="rId109"/>
    <p:sldId id="502" r:id="rId110"/>
    <p:sldId id="503" r:id="rId111"/>
    <p:sldId id="572" r:id="rId112"/>
    <p:sldId id="505" r:id="rId113"/>
    <p:sldId id="506" r:id="rId114"/>
    <p:sldId id="507" r:id="rId115"/>
    <p:sldId id="508" r:id="rId116"/>
    <p:sldId id="509" r:id="rId117"/>
    <p:sldId id="510" r:id="rId118"/>
    <p:sldId id="511" r:id="rId119"/>
    <p:sldId id="512" r:id="rId120"/>
    <p:sldId id="573" r:id="rId121"/>
    <p:sldId id="514" r:id="rId122"/>
    <p:sldId id="575" r:id="rId123"/>
    <p:sldId id="516" r:id="rId124"/>
    <p:sldId id="517" r:id="rId125"/>
    <p:sldId id="518" r:id="rId126"/>
    <p:sldId id="519" r:id="rId127"/>
    <p:sldId id="364" r:id="rId128"/>
    <p:sldId id="365" r:id="rId129"/>
    <p:sldId id="366" r:id="rId130"/>
    <p:sldId id="367" r:id="rId131"/>
    <p:sldId id="368" r:id="rId132"/>
    <p:sldId id="371" r:id="rId133"/>
    <p:sldId id="373" r:id="rId134"/>
    <p:sldId id="374" r:id="rId135"/>
    <p:sldId id="375" r:id="rId136"/>
    <p:sldId id="376" r:id="rId137"/>
    <p:sldId id="377" r:id="rId138"/>
    <p:sldId id="378" r:id="rId139"/>
    <p:sldId id="379" r:id="rId140"/>
    <p:sldId id="380" r:id="rId141"/>
    <p:sldId id="381" r:id="rId142"/>
    <p:sldId id="382" r:id="rId143"/>
    <p:sldId id="585" r:id="rId144"/>
    <p:sldId id="385" r:id="rId145"/>
    <p:sldId id="386" r:id="rId146"/>
    <p:sldId id="387" r:id="rId147"/>
    <p:sldId id="394" r:id="rId148"/>
    <p:sldId id="399" r:id="rId149"/>
    <p:sldId id="400" r:id="rId150"/>
    <p:sldId id="401" r:id="rId151"/>
    <p:sldId id="402" r:id="rId152"/>
    <p:sldId id="403" r:id="rId153"/>
    <p:sldId id="588" r:id="rId154"/>
    <p:sldId id="589" r:id="rId155"/>
    <p:sldId id="590" r:id="rId156"/>
    <p:sldId id="591" r:id="rId157"/>
    <p:sldId id="592" r:id="rId158"/>
    <p:sldId id="596" r:id="rId159"/>
    <p:sldId id="593" r:id="rId160"/>
    <p:sldId id="407" r:id="rId161"/>
    <p:sldId id="409" r:id="rId162"/>
    <p:sldId id="581" r:id="rId163"/>
    <p:sldId id="580" r:id="rId16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2F64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7" autoAdjust="0"/>
    <p:restoredTop sz="94624" autoAdjust="0"/>
  </p:normalViewPr>
  <p:slideViewPr>
    <p:cSldViewPr>
      <p:cViewPr>
        <p:scale>
          <a:sx n="72" d="100"/>
          <a:sy n="72" d="100"/>
        </p:scale>
        <p:origin x="568" y="-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288"/>
    </p:cViewPr>
  </p:sorterViewPr>
  <p:notesViewPr>
    <p:cSldViewPr>
      <p:cViewPr varScale="1">
        <p:scale>
          <a:sx n="55" d="100"/>
          <a:sy n="55" d="100"/>
        </p:scale>
        <p:origin x="-290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24.xml"/><Relationship Id="rId143" Type="http://schemas.openxmlformats.org/officeDocument/2006/relationships/slide" Target="slides/slide125.xml"/><Relationship Id="rId144" Type="http://schemas.openxmlformats.org/officeDocument/2006/relationships/slide" Target="slides/slide126.xml"/><Relationship Id="rId145" Type="http://schemas.openxmlformats.org/officeDocument/2006/relationships/slide" Target="slides/slide127.xml"/><Relationship Id="rId146" Type="http://schemas.openxmlformats.org/officeDocument/2006/relationships/slide" Target="slides/slide128.xml"/><Relationship Id="rId147" Type="http://schemas.openxmlformats.org/officeDocument/2006/relationships/slide" Target="slides/slide129.xml"/><Relationship Id="rId148" Type="http://schemas.openxmlformats.org/officeDocument/2006/relationships/slide" Target="slides/slide130.xml"/><Relationship Id="rId149" Type="http://schemas.openxmlformats.org/officeDocument/2006/relationships/slide" Target="slides/slide131.xml"/><Relationship Id="rId40" Type="http://schemas.openxmlformats.org/officeDocument/2006/relationships/slide" Target="slides/slide22.xml"/><Relationship Id="rId41" Type="http://schemas.openxmlformats.org/officeDocument/2006/relationships/slide" Target="slides/slide23.xml"/><Relationship Id="rId42" Type="http://schemas.openxmlformats.org/officeDocument/2006/relationships/slide" Target="slides/slide24.xml"/><Relationship Id="rId43" Type="http://schemas.openxmlformats.org/officeDocument/2006/relationships/slide" Target="slides/slide25.xml"/><Relationship Id="rId44" Type="http://schemas.openxmlformats.org/officeDocument/2006/relationships/slide" Target="slides/slide26.xml"/><Relationship Id="rId45" Type="http://schemas.openxmlformats.org/officeDocument/2006/relationships/slide" Target="slides/slide27.xml"/><Relationship Id="rId46" Type="http://schemas.openxmlformats.org/officeDocument/2006/relationships/slide" Target="slides/slide28.xml"/><Relationship Id="rId47" Type="http://schemas.openxmlformats.org/officeDocument/2006/relationships/slide" Target="slides/slide29.xml"/><Relationship Id="rId48" Type="http://schemas.openxmlformats.org/officeDocument/2006/relationships/slide" Target="slides/slide30.xml"/><Relationship Id="rId49" Type="http://schemas.openxmlformats.org/officeDocument/2006/relationships/slide" Target="slides/slide31.xml"/><Relationship Id="rId80" Type="http://schemas.openxmlformats.org/officeDocument/2006/relationships/slide" Target="slides/slide62.xml"/><Relationship Id="rId81" Type="http://schemas.openxmlformats.org/officeDocument/2006/relationships/slide" Target="slides/slide63.xml"/><Relationship Id="rId82" Type="http://schemas.openxmlformats.org/officeDocument/2006/relationships/slide" Target="slides/slide64.xml"/><Relationship Id="rId83" Type="http://schemas.openxmlformats.org/officeDocument/2006/relationships/slide" Target="slides/slide65.xml"/><Relationship Id="rId84" Type="http://schemas.openxmlformats.org/officeDocument/2006/relationships/slide" Target="slides/slide66.xml"/><Relationship Id="rId85" Type="http://schemas.openxmlformats.org/officeDocument/2006/relationships/slide" Target="slides/slide67.xml"/><Relationship Id="rId86" Type="http://schemas.openxmlformats.org/officeDocument/2006/relationships/slide" Target="slides/slide68.xml"/><Relationship Id="rId87" Type="http://schemas.openxmlformats.org/officeDocument/2006/relationships/slide" Target="slides/slide69.xml"/><Relationship Id="rId88" Type="http://schemas.openxmlformats.org/officeDocument/2006/relationships/slide" Target="slides/slide70.xml"/><Relationship Id="rId89" Type="http://schemas.openxmlformats.org/officeDocument/2006/relationships/slide" Target="slides/slide71.xml"/><Relationship Id="rId110" Type="http://schemas.openxmlformats.org/officeDocument/2006/relationships/slide" Target="slides/slide92.xml"/><Relationship Id="rId111" Type="http://schemas.openxmlformats.org/officeDocument/2006/relationships/slide" Target="slides/slide93.xml"/><Relationship Id="rId112" Type="http://schemas.openxmlformats.org/officeDocument/2006/relationships/slide" Target="slides/slide94.xml"/><Relationship Id="rId113" Type="http://schemas.openxmlformats.org/officeDocument/2006/relationships/slide" Target="slides/slide95.xml"/><Relationship Id="rId114" Type="http://schemas.openxmlformats.org/officeDocument/2006/relationships/slide" Target="slides/slide96.xml"/><Relationship Id="rId115" Type="http://schemas.openxmlformats.org/officeDocument/2006/relationships/slide" Target="slides/slide97.xml"/><Relationship Id="rId116" Type="http://schemas.openxmlformats.org/officeDocument/2006/relationships/slide" Target="slides/slide98.xml"/><Relationship Id="rId117" Type="http://schemas.openxmlformats.org/officeDocument/2006/relationships/slide" Target="slides/slide99.xml"/><Relationship Id="rId118" Type="http://schemas.openxmlformats.org/officeDocument/2006/relationships/slide" Target="slides/slide100.xml"/><Relationship Id="rId119" Type="http://schemas.openxmlformats.org/officeDocument/2006/relationships/slide" Target="slides/slide101.xml"/><Relationship Id="rId150" Type="http://schemas.openxmlformats.org/officeDocument/2006/relationships/slide" Target="slides/slide132.xml"/><Relationship Id="rId151" Type="http://schemas.openxmlformats.org/officeDocument/2006/relationships/slide" Target="slides/slide133.xml"/><Relationship Id="rId152" Type="http://schemas.openxmlformats.org/officeDocument/2006/relationships/slide" Target="slides/slide134.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 Target="slides/slide1.xml"/><Relationship Id="rId153" Type="http://schemas.openxmlformats.org/officeDocument/2006/relationships/slide" Target="slides/slide135.xml"/><Relationship Id="rId154" Type="http://schemas.openxmlformats.org/officeDocument/2006/relationships/slide" Target="slides/slide136.xml"/><Relationship Id="rId155" Type="http://schemas.openxmlformats.org/officeDocument/2006/relationships/slide" Target="slides/slide137.xml"/><Relationship Id="rId156" Type="http://schemas.openxmlformats.org/officeDocument/2006/relationships/slide" Target="slides/slide138.xml"/><Relationship Id="rId157" Type="http://schemas.openxmlformats.org/officeDocument/2006/relationships/slide" Target="slides/slide139.xml"/><Relationship Id="rId158" Type="http://schemas.openxmlformats.org/officeDocument/2006/relationships/slide" Target="slides/slide140.xml"/><Relationship Id="rId159" Type="http://schemas.openxmlformats.org/officeDocument/2006/relationships/slide" Target="slides/slide141.xml"/><Relationship Id="rId50" Type="http://schemas.openxmlformats.org/officeDocument/2006/relationships/slide" Target="slides/slide32.xml"/><Relationship Id="rId51" Type="http://schemas.openxmlformats.org/officeDocument/2006/relationships/slide" Target="slides/slide33.xml"/><Relationship Id="rId52" Type="http://schemas.openxmlformats.org/officeDocument/2006/relationships/slide" Target="slides/slide34.xml"/><Relationship Id="rId53" Type="http://schemas.openxmlformats.org/officeDocument/2006/relationships/slide" Target="slides/slide35.xml"/><Relationship Id="rId54" Type="http://schemas.openxmlformats.org/officeDocument/2006/relationships/slide" Target="slides/slide36.xml"/><Relationship Id="rId55" Type="http://schemas.openxmlformats.org/officeDocument/2006/relationships/slide" Target="slides/slide37.xml"/><Relationship Id="rId56" Type="http://schemas.openxmlformats.org/officeDocument/2006/relationships/slide" Target="slides/slide38.xml"/><Relationship Id="rId57" Type="http://schemas.openxmlformats.org/officeDocument/2006/relationships/slide" Target="slides/slide39.xml"/><Relationship Id="rId58" Type="http://schemas.openxmlformats.org/officeDocument/2006/relationships/slide" Target="slides/slide40.xml"/><Relationship Id="rId59" Type="http://schemas.openxmlformats.org/officeDocument/2006/relationships/slide" Target="slides/slide41.xml"/><Relationship Id="rId90" Type="http://schemas.openxmlformats.org/officeDocument/2006/relationships/slide" Target="slides/slide72.xml"/><Relationship Id="rId91" Type="http://schemas.openxmlformats.org/officeDocument/2006/relationships/slide" Target="slides/slide73.xml"/><Relationship Id="rId92" Type="http://schemas.openxmlformats.org/officeDocument/2006/relationships/slide" Target="slides/slide74.xml"/><Relationship Id="rId93" Type="http://schemas.openxmlformats.org/officeDocument/2006/relationships/slide" Target="slides/slide75.xml"/><Relationship Id="rId94" Type="http://schemas.openxmlformats.org/officeDocument/2006/relationships/slide" Target="slides/slide76.xml"/><Relationship Id="rId95" Type="http://schemas.openxmlformats.org/officeDocument/2006/relationships/slide" Target="slides/slide77.xml"/><Relationship Id="rId96" Type="http://schemas.openxmlformats.org/officeDocument/2006/relationships/slide" Target="slides/slide78.xml"/><Relationship Id="rId97" Type="http://schemas.openxmlformats.org/officeDocument/2006/relationships/slide" Target="slides/slide79.xml"/><Relationship Id="rId98" Type="http://schemas.openxmlformats.org/officeDocument/2006/relationships/slide" Target="slides/slide80.xml"/><Relationship Id="rId99" Type="http://schemas.openxmlformats.org/officeDocument/2006/relationships/slide" Target="slides/slide81.xml"/><Relationship Id="rId120" Type="http://schemas.openxmlformats.org/officeDocument/2006/relationships/slide" Target="slides/slide102.xml"/><Relationship Id="rId121" Type="http://schemas.openxmlformats.org/officeDocument/2006/relationships/slide" Target="slides/slide103.xml"/><Relationship Id="rId122" Type="http://schemas.openxmlformats.org/officeDocument/2006/relationships/slide" Target="slides/slide104.xml"/><Relationship Id="rId123" Type="http://schemas.openxmlformats.org/officeDocument/2006/relationships/slide" Target="slides/slide105.xml"/><Relationship Id="rId124" Type="http://schemas.openxmlformats.org/officeDocument/2006/relationships/slide" Target="slides/slide106.xml"/><Relationship Id="rId125" Type="http://schemas.openxmlformats.org/officeDocument/2006/relationships/slide" Target="slides/slide107.xml"/><Relationship Id="rId126" Type="http://schemas.openxmlformats.org/officeDocument/2006/relationships/slide" Target="slides/slide108.xml"/><Relationship Id="rId127" Type="http://schemas.openxmlformats.org/officeDocument/2006/relationships/slide" Target="slides/slide109.xml"/><Relationship Id="rId128" Type="http://schemas.openxmlformats.org/officeDocument/2006/relationships/slide" Target="slides/slide110.xml"/><Relationship Id="rId129" Type="http://schemas.openxmlformats.org/officeDocument/2006/relationships/slide" Target="slides/slide111.xml"/><Relationship Id="rId160" Type="http://schemas.openxmlformats.org/officeDocument/2006/relationships/slide" Target="slides/slide142.xml"/><Relationship Id="rId161" Type="http://schemas.openxmlformats.org/officeDocument/2006/relationships/slide" Target="slides/slide143.xml"/><Relationship Id="rId162" Type="http://schemas.openxmlformats.org/officeDocument/2006/relationships/slide" Target="slides/slide144.xml"/><Relationship Id="rId20" Type="http://schemas.openxmlformats.org/officeDocument/2006/relationships/slide" Target="slides/slide2.xml"/><Relationship Id="rId21" Type="http://schemas.openxmlformats.org/officeDocument/2006/relationships/slide" Target="slides/slide3.xml"/><Relationship Id="rId22" Type="http://schemas.openxmlformats.org/officeDocument/2006/relationships/slide" Target="slides/slide4.xml"/><Relationship Id="rId23" Type="http://schemas.openxmlformats.org/officeDocument/2006/relationships/slide" Target="slides/slide5.xml"/><Relationship Id="rId24" Type="http://schemas.openxmlformats.org/officeDocument/2006/relationships/slide" Target="slides/slide6.xml"/><Relationship Id="rId25" Type="http://schemas.openxmlformats.org/officeDocument/2006/relationships/slide" Target="slides/slide7.xml"/><Relationship Id="rId26" Type="http://schemas.openxmlformats.org/officeDocument/2006/relationships/slide" Target="slides/slide8.xml"/><Relationship Id="rId27" Type="http://schemas.openxmlformats.org/officeDocument/2006/relationships/slide" Target="slides/slide9.xml"/><Relationship Id="rId28" Type="http://schemas.openxmlformats.org/officeDocument/2006/relationships/slide" Target="slides/slide10.xml"/><Relationship Id="rId29" Type="http://schemas.openxmlformats.org/officeDocument/2006/relationships/slide" Target="slides/slide11.xml"/><Relationship Id="rId163" Type="http://schemas.openxmlformats.org/officeDocument/2006/relationships/slide" Target="slides/slide145.xml"/><Relationship Id="rId164" Type="http://schemas.openxmlformats.org/officeDocument/2006/relationships/slide" Target="slides/slide146.xml"/><Relationship Id="rId165" Type="http://schemas.openxmlformats.org/officeDocument/2006/relationships/notesMaster" Target="notesMasters/notesMaster1.xml"/><Relationship Id="rId166" Type="http://schemas.openxmlformats.org/officeDocument/2006/relationships/handoutMaster" Target="handoutMasters/handoutMaster1.xml"/><Relationship Id="rId167" Type="http://schemas.openxmlformats.org/officeDocument/2006/relationships/presProps" Target="presProps.xml"/><Relationship Id="rId168" Type="http://schemas.openxmlformats.org/officeDocument/2006/relationships/viewProps" Target="viewProps.xml"/><Relationship Id="rId169" Type="http://schemas.openxmlformats.org/officeDocument/2006/relationships/theme" Target="theme/theme1.xml"/><Relationship Id="rId60" Type="http://schemas.openxmlformats.org/officeDocument/2006/relationships/slide" Target="slides/slide42.xml"/><Relationship Id="rId61" Type="http://schemas.openxmlformats.org/officeDocument/2006/relationships/slide" Target="slides/slide43.xml"/><Relationship Id="rId62" Type="http://schemas.openxmlformats.org/officeDocument/2006/relationships/slide" Target="slides/slide44.xml"/><Relationship Id="rId63" Type="http://schemas.openxmlformats.org/officeDocument/2006/relationships/slide" Target="slides/slide45.xml"/><Relationship Id="rId64" Type="http://schemas.openxmlformats.org/officeDocument/2006/relationships/slide" Target="slides/slide46.xml"/><Relationship Id="rId65" Type="http://schemas.openxmlformats.org/officeDocument/2006/relationships/slide" Target="slides/slide47.xml"/><Relationship Id="rId66" Type="http://schemas.openxmlformats.org/officeDocument/2006/relationships/slide" Target="slides/slide48.xml"/><Relationship Id="rId67" Type="http://schemas.openxmlformats.org/officeDocument/2006/relationships/slide" Target="slides/slide49.xml"/><Relationship Id="rId68" Type="http://schemas.openxmlformats.org/officeDocument/2006/relationships/slide" Target="slides/slide50.xml"/><Relationship Id="rId69" Type="http://schemas.openxmlformats.org/officeDocument/2006/relationships/slide" Target="slides/slide51.xml"/><Relationship Id="rId130" Type="http://schemas.openxmlformats.org/officeDocument/2006/relationships/slide" Target="slides/slide112.xml"/><Relationship Id="rId131" Type="http://schemas.openxmlformats.org/officeDocument/2006/relationships/slide" Target="slides/slide113.xml"/><Relationship Id="rId132" Type="http://schemas.openxmlformats.org/officeDocument/2006/relationships/slide" Target="slides/slide114.xml"/><Relationship Id="rId133" Type="http://schemas.openxmlformats.org/officeDocument/2006/relationships/slide" Target="slides/slide115.xml"/><Relationship Id="rId134" Type="http://schemas.openxmlformats.org/officeDocument/2006/relationships/slide" Target="slides/slide116.xml"/><Relationship Id="rId135" Type="http://schemas.openxmlformats.org/officeDocument/2006/relationships/slide" Target="slides/slide117.xml"/><Relationship Id="rId136" Type="http://schemas.openxmlformats.org/officeDocument/2006/relationships/slide" Target="slides/slide118.xml"/><Relationship Id="rId137" Type="http://schemas.openxmlformats.org/officeDocument/2006/relationships/slide" Target="slides/slide119.xml"/><Relationship Id="rId138" Type="http://schemas.openxmlformats.org/officeDocument/2006/relationships/slide" Target="slides/slide120.xml"/><Relationship Id="rId139" Type="http://schemas.openxmlformats.org/officeDocument/2006/relationships/slide" Target="slides/slide121.xml"/><Relationship Id="rId170" Type="http://schemas.openxmlformats.org/officeDocument/2006/relationships/tableStyles" Target="tableStyles.xml"/><Relationship Id="rId30" Type="http://schemas.openxmlformats.org/officeDocument/2006/relationships/slide" Target="slides/slide12.xml"/><Relationship Id="rId31" Type="http://schemas.openxmlformats.org/officeDocument/2006/relationships/slide" Target="slides/slide13.xml"/><Relationship Id="rId32" Type="http://schemas.openxmlformats.org/officeDocument/2006/relationships/slide" Target="slides/slide14.xml"/><Relationship Id="rId33" Type="http://schemas.openxmlformats.org/officeDocument/2006/relationships/slide" Target="slides/slide15.xml"/><Relationship Id="rId34" Type="http://schemas.openxmlformats.org/officeDocument/2006/relationships/slide" Target="slides/slide16.xml"/><Relationship Id="rId35" Type="http://schemas.openxmlformats.org/officeDocument/2006/relationships/slide" Target="slides/slide17.xml"/><Relationship Id="rId36" Type="http://schemas.openxmlformats.org/officeDocument/2006/relationships/slide" Target="slides/slide18.xml"/><Relationship Id="rId37" Type="http://schemas.openxmlformats.org/officeDocument/2006/relationships/slide" Target="slides/slide19.xml"/><Relationship Id="rId38" Type="http://schemas.openxmlformats.org/officeDocument/2006/relationships/slide" Target="slides/slide20.xml"/><Relationship Id="rId39" Type="http://schemas.openxmlformats.org/officeDocument/2006/relationships/slide" Target="slides/slide21.xml"/><Relationship Id="rId70" Type="http://schemas.openxmlformats.org/officeDocument/2006/relationships/slide" Target="slides/slide52.xml"/><Relationship Id="rId71" Type="http://schemas.openxmlformats.org/officeDocument/2006/relationships/slide" Target="slides/slide53.xml"/><Relationship Id="rId72" Type="http://schemas.openxmlformats.org/officeDocument/2006/relationships/slide" Target="slides/slide54.xml"/><Relationship Id="rId73" Type="http://schemas.openxmlformats.org/officeDocument/2006/relationships/slide" Target="slides/slide55.xml"/><Relationship Id="rId74" Type="http://schemas.openxmlformats.org/officeDocument/2006/relationships/slide" Target="slides/slide56.xml"/><Relationship Id="rId75" Type="http://schemas.openxmlformats.org/officeDocument/2006/relationships/slide" Target="slides/slide57.xml"/><Relationship Id="rId76" Type="http://schemas.openxmlformats.org/officeDocument/2006/relationships/slide" Target="slides/slide58.xml"/><Relationship Id="rId77" Type="http://schemas.openxmlformats.org/officeDocument/2006/relationships/slide" Target="slides/slide59.xml"/><Relationship Id="rId78" Type="http://schemas.openxmlformats.org/officeDocument/2006/relationships/slide" Target="slides/slide60.xml"/><Relationship Id="rId79" Type="http://schemas.openxmlformats.org/officeDocument/2006/relationships/slide" Target="slides/slide6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82.xml"/><Relationship Id="rId101" Type="http://schemas.openxmlformats.org/officeDocument/2006/relationships/slide" Target="slides/slide83.xml"/><Relationship Id="rId102" Type="http://schemas.openxmlformats.org/officeDocument/2006/relationships/slide" Target="slides/slide84.xml"/><Relationship Id="rId103" Type="http://schemas.openxmlformats.org/officeDocument/2006/relationships/slide" Target="slides/slide85.xml"/><Relationship Id="rId104" Type="http://schemas.openxmlformats.org/officeDocument/2006/relationships/slide" Target="slides/slide86.xml"/><Relationship Id="rId105" Type="http://schemas.openxmlformats.org/officeDocument/2006/relationships/slide" Target="slides/slide87.xml"/><Relationship Id="rId106" Type="http://schemas.openxmlformats.org/officeDocument/2006/relationships/slide" Target="slides/slide88.xml"/><Relationship Id="rId107" Type="http://schemas.openxmlformats.org/officeDocument/2006/relationships/slide" Target="slides/slide89.xml"/><Relationship Id="rId108" Type="http://schemas.openxmlformats.org/officeDocument/2006/relationships/slide" Target="slides/slide90.xml"/><Relationship Id="rId109" Type="http://schemas.openxmlformats.org/officeDocument/2006/relationships/slide" Target="slides/slide91.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22.xml"/><Relationship Id="rId141" Type="http://schemas.openxmlformats.org/officeDocument/2006/relationships/slide" Target="slides/slide1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6.emf"/><Relationship Id="rId2" Type="http://schemas.openxmlformats.org/officeDocument/2006/relationships/image" Target="../media/image7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99.wmf"/><Relationship Id="rId4" Type="http://schemas.openxmlformats.org/officeDocument/2006/relationships/image" Target="../media/image100.wmf"/><Relationship Id="rId5" Type="http://schemas.openxmlformats.org/officeDocument/2006/relationships/image" Target="../media/image101.wmf"/><Relationship Id="rId6" Type="http://schemas.openxmlformats.org/officeDocument/2006/relationships/image" Target="../media/image102.emf"/><Relationship Id="rId1" Type="http://schemas.openxmlformats.org/officeDocument/2006/relationships/image" Target="../media/image97.wmf"/><Relationship Id="rId2" Type="http://schemas.openxmlformats.org/officeDocument/2006/relationships/image" Target="../media/image9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3.wmf"/><Relationship Id="rId2" Type="http://schemas.openxmlformats.org/officeDocument/2006/relationships/image" Target="../media/image99.wmf"/><Relationship Id="rId3" Type="http://schemas.openxmlformats.org/officeDocument/2006/relationships/image" Target="../media/image10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27.wmf"/><Relationship Id="rId2" Type="http://schemas.openxmlformats.org/officeDocument/2006/relationships/image" Target="../media/image128.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31.wmf"/><Relationship Id="rId4" Type="http://schemas.openxmlformats.org/officeDocument/2006/relationships/image" Target="../media/image132.wmf"/><Relationship Id="rId5" Type="http://schemas.openxmlformats.org/officeDocument/2006/relationships/image" Target="../media/image133.wmf"/><Relationship Id="rId1" Type="http://schemas.openxmlformats.org/officeDocument/2006/relationships/image" Target="../media/image129.wmf"/><Relationship Id="rId2" Type="http://schemas.openxmlformats.org/officeDocument/2006/relationships/image" Target="../media/image130.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36.wmf"/><Relationship Id="rId4" Type="http://schemas.openxmlformats.org/officeDocument/2006/relationships/image" Target="../media/image137.wmf"/><Relationship Id="rId1" Type="http://schemas.openxmlformats.org/officeDocument/2006/relationships/image" Target="../media/image134.wmf"/><Relationship Id="rId2" Type="http://schemas.openxmlformats.org/officeDocument/2006/relationships/image" Target="../media/image13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8.emf"/><Relationship Id="rId2" Type="http://schemas.openxmlformats.org/officeDocument/2006/relationships/image" Target="../media/image1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4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4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3.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4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48.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53.png"/><Relationship Id="rId2" Type="http://schemas.openxmlformats.org/officeDocument/2006/relationships/image" Target="../media/image154.wmf"/><Relationship Id="rId3" Type="http://schemas.openxmlformats.org/officeDocument/2006/relationships/image" Target="../media/image155.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56.wmf"/><Relationship Id="rId2" Type="http://schemas.openxmlformats.org/officeDocument/2006/relationships/image" Target="../media/image157.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60.wmf"/><Relationship Id="rId4" Type="http://schemas.openxmlformats.org/officeDocument/2006/relationships/image" Target="../media/image161.wmf"/><Relationship Id="rId5" Type="http://schemas.openxmlformats.org/officeDocument/2006/relationships/image" Target="../media/image162.wmf"/><Relationship Id="rId6" Type="http://schemas.openxmlformats.org/officeDocument/2006/relationships/image" Target="../media/image163.wmf"/><Relationship Id="rId7" Type="http://schemas.openxmlformats.org/officeDocument/2006/relationships/image" Target="../media/image164.wmf"/><Relationship Id="rId1" Type="http://schemas.openxmlformats.org/officeDocument/2006/relationships/image" Target="../media/image158.emf"/><Relationship Id="rId2" Type="http://schemas.openxmlformats.org/officeDocument/2006/relationships/image" Target="../media/image15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83.emf"/><Relationship Id="rId2" Type="http://schemas.openxmlformats.org/officeDocument/2006/relationships/image" Target="../media/image184.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88.wmf"/><Relationship Id="rId2" Type="http://schemas.openxmlformats.org/officeDocument/2006/relationships/image" Target="../media/image189.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93.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97.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07.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09.emf"/><Relationship Id="rId2" Type="http://schemas.openxmlformats.org/officeDocument/2006/relationships/image" Target="../media/image210.emf"/><Relationship Id="rId3" Type="http://schemas.openxmlformats.org/officeDocument/2006/relationships/image" Target="../media/image21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 Id="rId2"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7.emf"/><Relationship Id="rId2" Type="http://schemas.openxmlformats.org/officeDocument/2006/relationships/image" Target="../media/image48.emf"/><Relationship Id="rId3" Type="http://schemas.openxmlformats.org/officeDocument/2006/relationships/image" Target="../media/image4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0.emf"/><Relationship Id="rId2" Type="http://schemas.openxmlformats.org/officeDocument/2006/relationships/image" Target="../media/image6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5.emf"/><Relationship Id="rId2" Type="http://schemas.openxmlformats.org/officeDocument/2006/relationships/image" Target="../media/image66.emf"/><Relationship Id="rId3" Type="http://schemas.openxmlformats.org/officeDocument/2006/relationships/image" Target="../media/image6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C8405D0-BD5F-4A40-988D-D8EC98F9179F}" type="datetimeFigureOut">
              <a:rPr lang="it-IT" smtClean="0"/>
              <a:pPr/>
              <a:t>25/02/20</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B61C77-C145-4587-A7E1-6045D2AD1A8C}" type="slidenum">
              <a:rPr lang="it-IT" smtClean="0"/>
              <a:pPr/>
              <a:t>‹n.›</a:t>
            </a:fld>
            <a:endParaRPr lang="it-IT"/>
          </a:p>
        </p:txBody>
      </p:sp>
    </p:spTree>
    <p:extLst>
      <p:ext uri="{BB962C8B-B14F-4D97-AF65-F5344CB8AC3E}">
        <p14:creationId xmlns:p14="http://schemas.microsoft.com/office/powerpoint/2010/main" val="502485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55AC03-77F0-1D4D-ABAE-DDC5FEEB11BB}" type="datetimeFigureOut">
              <a:rPr lang="it-IT" smtClean="0"/>
              <a:t>25/02/20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234B76-7335-5449-957F-328E8613A365}" type="slidenum">
              <a:rPr lang="it-IT" smtClean="0"/>
              <a:t>‹n.›</a:t>
            </a:fld>
            <a:endParaRPr lang="it-IT"/>
          </a:p>
        </p:txBody>
      </p:sp>
    </p:spTree>
    <p:extLst>
      <p:ext uri="{BB962C8B-B14F-4D97-AF65-F5344CB8AC3E}">
        <p14:creationId xmlns:p14="http://schemas.microsoft.com/office/powerpoint/2010/main" val="1795499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Garamond" charset="0"/>
                <a:cs typeface="Arial" charset="0"/>
              </a:defRPr>
            </a:lvl1pPr>
            <a:lvl2pPr marL="37931725" indent="-37474525" eaLnBrk="0" hangingPunct="0">
              <a:defRPr sz="2000">
                <a:solidFill>
                  <a:schemeClr val="tx1"/>
                </a:solidFill>
                <a:latin typeface="Garamond" charset="0"/>
                <a:cs typeface="Arial" charset="0"/>
              </a:defRPr>
            </a:lvl2pPr>
            <a:lvl3pPr eaLnBrk="0" hangingPunct="0">
              <a:defRPr sz="2000">
                <a:solidFill>
                  <a:schemeClr val="tx1"/>
                </a:solidFill>
                <a:latin typeface="Garamond" charset="0"/>
                <a:cs typeface="Arial" charset="0"/>
              </a:defRPr>
            </a:lvl3pPr>
            <a:lvl4pPr eaLnBrk="0" hangingPunct="0">
              <a:defRPr sz="2000">
                <a:solidFill>
                  <a:schemeClr val="tx1"/>
                </a:solidFill>
                <a:latin typeface="Garamond" charset="0"/>
                <a:cs typeface="Arial" charset="0"/>
              </a:defRPr>
            </a:lvl4pPr>
            <a:lvl5pPr eaLnBrk="0" hangingPunct="0">
              <a:defRPr sz="2000">
                <a:solidFill>
                  <a:schemeClr val="tx1"/>
                </a:solidFill>
                <a:latin typeface="Garamond" charset="0"/>
                <a:cs typeface="Arial" charset="0"/>
              </a:defRPr>
            </a:lvl5pPr>
            <a:lvl6pPr marL="457200" eaLnBrk="0" fontAlgn="base" hangingPunct="0">
              <a:spcBef>
                <a:spcPct val="0"/>
              </a:spcBef>
              <a:spcAft>
                <a:spcPct val="0"/>
              </a:spcAft>
              <a:defRPr sz="2000">
                <a:solidFill>
                  <a:schemeClr val="tx1"/>
                </a:solidFill>
                <a:latin typeface="Garamond" charset="0"/>
                <a:cs typeface="Arial" charset="0"/>
              </a:defRPr>
            </a:lvl6pPr>
            <a:lvl7pPr marL="914400" eaLnBrk="0" fontAlgn="base" hangingPunct="0">
              <a:spcBef>
                <a:spcPct val="0"/>
              </a:spcBef>
              <a:spcAft>
                <a:spcPct val="0"/>
              </a:spcAft>
              <a:defRPr sz="2000">
                <a:solidFill>
                  <a:schemeClr val="tx1"/>
                </a:solidFill>
                <a:latin typeface="Garamond" charset="0"/>
                <a:cs typeface="Arial" charset="0"/>
              </a:defRPr>
            </a:lvl7pPr>
            <a:lvl8pPr marL="1371600" eaLnBrk="0" fontAlgn="base" hangingPunct="0">
              <a:spcBef>
                <a:spcPct val="0"/>
              </a:spcBef>
              <a:spcAft>
                <a:spcPct val="0"/>
              </a:spcAft>
              <a:defRPr sz="2000">
                <a:solidFill>
                  <a:schemeClr val="tx1"/>
                </a:solidFill>
                <a:latin typeface="Garamond" charset="0"/>
                <a:cs typeface="Arial" charset="0"/>
              </a:defRPr>
            </a:lvl8pPr>
            <a:lvl9pPr marL="1828800" eaLnBrk="0" fontAlgn="base" hangingPunct="0">
              <a:spcBef>
                <a:spcPct val="0"/>
              </a:spcBef>
              <a:spcAft>
                <a:spcPct val="0"/>
              </a:spcAft>
              <a:defRPr sz="2000">
                <a:solidFill>
                  <a:schemeClr val="tx1"/>
                </a:solidFill>
                <a:latin typeface="Garamond" charset="0"/>
                <a:cs typeface="Arial" charset="0"/>
              </a:defRPr>
            </a:lvl9pPr>
          </a:lstStyle>
          <a:p>
            <a:pPr eaLnBrk="1" hangingPunct="1"/>
            <a:fld id="{A4D6BE68-8D21-4C16-B57C-29054E3425C2}" type="slidenum">
              <a:rPr lang="it-IT" sz="1200">
                <a:solidFill>
                  <a:srgbClr val="000000"/>
                </a:solidFill>
                <a:latin typeface="Arial" charset="0"/>
              </a:rPr>
              <a:pPr eaLnBrk="1" hangingPunct="1"/>
              <a:t>10</a:t>
            </a:fld>
            <a:endParaRPr lang="it-IT" sz="1200">
              <a:solidFill>
                <a:srgbClr val="000000"/>
              </a:solidFill>
              <a:latin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p>
        </p:txBody>
      </p:sp>
    </p:spTree>
    <p:extLst>
      <p:ext uri="{BB962C8B-B14F-4D97-AF65-F5344CB8AC3E}">
        <p14:creationId xmlns:p14="http://schemas.microsoft.com/office/powerpoint/2010/main" val="14637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buClr>
                <a:srgbClr val="0000FF"/>
              </a:buClr>
            </a:pPr>
            <a:fld id="{3ABD8A7A-AAA3-984E-BEFA-0BD5E9AD8ED5}" type="slidenum">
              <a:rPr lang="it-IT" smtClean="0">
                <a:solidFill>
                  <a:prstClr val="black"/>
                </a:solidFill>
              </a:rPr>
              <a:pPr>
                <a:buClr>
                  <a:srgbClr val="0000FF"/>
                </a:buClr>
              </a:pPr>
              <a:t>16</a:t>
            </a:fld>
            <a:endParaRPr lang="it-IT">
              <a:solidFill>
                <a:prstClr val="black"/>
              </a:solidFill>
            </a:endParaRPr>
          </a:p>
        </p:txBody>
      </p:sp>
    </p:spTree>
    <p:extLst>
      <p:ext uri="{BB962C8B-B14F-4D97-AF65-F5344CB8AC3E}">
        <p14:creationId xmlns:p14="http://schemas.microsoft.com/office/powerpoint/2010/main" val="1221880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A234B76-7335-5449-957F-328E8613A365}" type="slidenum">
              <a:rPr lang="it-IT" smtClean="0"/>
              <a:t>50</a:t>
            </a:fld>
            <a:endParaRPr lang="it-IT"/>
          </a:p>
        </p:txBody>
      </p:sp>
    </p:spTree>
    <p:extLst>
      <p:ext uri="{BB962C8B-B14F-4D97-AF65-F5344CB8AC3E}">
        <p14:creationId xmlns:p14="http://schemas.microsoft.com/office/powerpoint/2010/main" val="493985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E’ interessante a questo proposito notare che gli elettroni vennero scoperti da Thompson solo 10 </a:t>
            </a:r>
            <a:r>
              <a:rPr lang="it-IT" smtClean="0"/>
              <a:t>anni dopo 1897</a:t>
            </a:r>
            <a:endParaRPr lang="it-IT" dirty="0"/>
          </a:p>
        </p:txBody>
      </p:sp>
      <p:sp>
        <p:nvSpPr>
          <p:cNvPr id="4" name="Segnaposto numero diapositiva 3"/>
          <p:cNvSpPr>
            <a:spLocks noGrp="1"/>
          </p:cNvSpPr>
          <p:nvPr>
            <p:ph type="sldNum" sz="quarter" idx="10"/>
          </p:nvPr>
        </p:nvSpPr>
        <p:spPr/>
        <p:txBody>
          <a:bodyPr/>
          <a:lstStyle/>
          <a:p>
            <a:pPr>
              <a:buClr>
                <a:srgbClr val="0000FF"/>
              </a:buClr>
              <a:defRPr/>
            </a:pPr>
            <a:fld id="{044E6D71-3445-5645-8A0B-3EE6069F0F55}" type="slidenum">
              <a:rPr lang="it-IT" smtClean="0">
                <a:solidFill>
                  <a:prstClr val="black"/>
                </a:solidFill>
              </a:rPr>
              <a:pPr>
                <a:buClr>
                  <a:srgbClr val="0000FF"/>
                </a:buClr>
                <a:defRPr/>
              </a:pPr>
              <a:t>68</a:t>
            </a:fld>
            <a:endParaRPr lang="it-IT">
              <a:solidFill>
                <a:prstClr val="black"/>
              </a:solidFill>
            </a:endParaRPr>
          </a:p>
        </p:txBody>
      </p:sp>
    </p:spTree>
    <p:extLst>
      <p:ext uri="{BB962C8B-B14F-4D97-AF65-F5344CB8AC3E}">
        <p14:creationId xmlns:p14="http://schemas.microsoft.com/office/powerpoint/2010/main" val="2986277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buClr>
                <a:srgbClr val="0000FF"/>
              </a:buClr>
            </a:pPr>
            <a:fld id="{3ABD8A7A-AAA3-984E-BEFA-0BD5E9AD8ED5}" type="slidenum">
              <a:rPr lang="it-IT" smtClean="0">
                <a:solidFill>
                  <a:prstClr val="black"/>
                </a:solidFill>
                <a:latin typeface="Calibri"/>
              </a:rPr>
              <a:pPr>
                <a:buClr>
                  <a:srgbClr val="0000FF"/>
                </a:buClr>
              </a:pPr>
              <a:t>85</a:t>
            </a:fld>
            <a:endParaRPr lang="it-IT">
              <a:solidFill>
                <a:prstClr val="black"/>
              </a:solidFill>
              <a:latin typeface="Calibri"/>
            </a:endParaRPr>
          </a:p>
        </p:txBody>
      </p:sp>
    </p:spTree>
    <p:extLst>
      <p:ext uri="{BB962C8B-B14F-4D97-AF65-F5344CB8AC3E}">
        <p14:creationId xmlns:p14="http://schemas.microsoft.com/office/powerpoint/2010/main" val="988296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pPr>
              <a:buClr>
                <a:srgbClr val="0000FF"/>
              </a:buClr>
            </a:pPr>
            <a:fld id="{FFD4DCF0-E680-A444-B038-C0DE60FE0160}" type="slidenum">
              <a:rPr lang="it-IT">
                <a:solidFill>
                  <a:prstClr val="black"/>
                </a:solidFill>
              </a:rPr>
              <a:pPr>
                <a:buClr>
                  <a:srgbClr val="0000FF"/>
                </a:buClr>
              </a:pPr>
              <a:t>127</a:t>
            </a:fld>
            <a:endParaRPr lang="it-IT">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15042" y="4342812"/>
            <a:ext cx="5027916" cy="4115094"/>
          </a:xfrm>
          <a:noFill/>
          <a:ln/>
        </p:spPr>
        <p:txBody>
          <a:bodyPr/>
          <a:lstStyle/>
          <a:p>
            <a:pPr eaLnBrk="1" hangingPunct="1"/>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Rectangle 69"/>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13498A2B-B83B-F244-8A26-D3D5021CFFDF}"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1738025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4828C4DC-153E-874B-B68C-DA0C4AFB787C}"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773726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en-US"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Rectangle 69"/>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BE6B5115-0262-244F-BDEC-A2478EAE7618}"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616822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en-US"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Rectangle 69"/>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2B3A1B52-2151-6A4B-80EE-8C6CA9ED934E}"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818246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Rectangle 69"/>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41B5E09A-CEFC-4146-BCE2-43F5E98D4DA8}"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2682511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7813"/>
            <a:ext cx="2057400" cy="5848350"/>
          </a:xfrm>
        </p:spPr>
        <p:txBody>
          <a:bodyPr vert="eaVert"/>
          <a:lstStyle/>
          <a:p>
            <a:r>
              <a:rPr lang="en-US" smtClean="0"/>
              <a:t>Fare clic per modificare stile</a:t>
            </a:r>
            <a:endParaRPr lang="it-IT"/>
          </a:p>
        </p:txBody>
      </p:sp>
      <p:sp>
        <p:nvSpPr>
          <p:cNvPr id="3" name="Segnaposto testo verticale 2"/>
          <p:cNvSpPr>
            <a:spLocks noGrp="1"/>
          </p:cNvSpPr>
          <p:nvPr>
            <p:ph type="body" orient="vert" idx="1"/>
          </p:nvPr>
        </p:nvSpPr>
        <p:spPr>
          <a:xfrm>
            <a:off x="457200" y="277813"/>
            <a:ext cx="6019800" cy="5848350"/>
          </a:xfrm>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Rectangle 69"/>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F2B391F1-4FB3-A44E-8F85-598FA826CD01}"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089069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Fare clic per modificare stile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Fare clic per modificare lo stile del sottotitolo dello schema</a:t>
            </a:r>
            <a:endParaRPr lang="en-US" dirty="0"/>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C8A432C8-69A7-458B-9684-2BFA64B31948}" type="datetime2">
              <a:rPr lang="en-US" smtClean="0">
                <a:solidFill>
                  <a:srgbClr val="292934"/>
                </a:solidFill>
                <a:latin typeface="Arial"/>
              </a:rPr>
              <a:pPr/>
              <a:t>Tuesday, February 25, 2020</a:t>
            </a:fld>
            <a:endParaRPr lang="en-US">
              <a:solidFill>
                <a:srgbClr val="292934"/>
              </a:solidFill>
              <a:latin typeface="Aria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solidFill>
                <a:srgbClr val="292934"/>
              </a:solidFill>
              <a:latin typeface="Aria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solidFill>
                  <a:srgbClr val="292934"/>
                </a:solidFill>
                <a:latin typeface="Arial"/>
              </a:rPr>
              <a:pPr/>
              <a:t>‹n.›</a:t>
            </a:fld>
            <a:endParaRPr lang="en-US">
              <a:solidFill>
                <a:srgbClr val="292934"/>
              </a:solidFill>
              <a:latin typeface="Arial"/>
            </a:endParaRPr>
          </a:p>
        </p:txBody>
      </p:sp>
      <p:cxnSp>
        <p:nvCxnSpPr>
          <p:cNvPr id="8" name="Straight Connector 7"/>
          <p:cNvCxnSpPr/>
          <p:nvPr/>
        </p:nvCxnSpPr>
        <p:spPr>
          <a:xfrm>
            <a:off x="685800" y="449907"/>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7"/>
          <p:cNvCxnSpPr/>
          <p:nvPr userDrawn="1"/>
        </p:nvCxnSpPr>
        <p:spPr>
          <a:xfrm>
            <a:off x="838200" y="1174916"/>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345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Fare clic per modificare stile</a:t>
            </a:r>
            <a:endParaRPr lang="en-US"/>
          </a:p>
        </p:txBody>
      </p:sp>
      <p:sp>
        <p:nvSpPr>
          <p:cNvPr id="3" name="Content Placeholder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6396A3A3-94A6-4E5B-AF39-173ACA3E61CC}" type="datetime2">
              <a:rPr lang="en-US" smtClean="0">
                <a:solidFill>
                  <a:srgbClr val="292934"/>
                </a:solidFill>
                <a:latin typeface="Arial"/>
              </a:rPr>
              <a:pPr/>
              <a:t>Tuesday, February 25, 2020</a:t>
            </a:fld>
            <a:endParaRPr lang="en-US">
              <a:solidFill>
                <a:srgbClr val="292934"/>
              </a:solidFill>
              <a:latin typeface="Aria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solidFill>
                <a:srgbClr val="292934"/>
              </a:solidFill>
              <a:latin typeface="Aria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solidFill>
                  <a:srgbClr val="292934"/>
                </a:solidFill>
                <a:latin typeface="Arial"/>
              </a:rPr>
              <a:pPr/>
              <a:t>‹n.›</a:t>
            </a:fld>
            <a:endParaRPr lang="en-US">
              <a:solidFill>
                <a:srgbClr val="292934"/>
              </a:solidFill>
              <a:latin typeface="Arial"/>
            </a:endParaRPr>
          </a:p>
        </p:txBody>
      </p:sp>
    </p:spTree>
    <p:extLst>
      <p:ext uri="{BB962C8B-B14F-4D97-AF65-F5344CB8AC3E}">
        <p14:creationId xmlns:p14="http://schemas.microsoft.com/office/powerpoint/2010/main" val="837709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Fare clic per modificare stile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Fare clic per modificare gli stili del testo dello schema</a:t>
            </a:r>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9933D019-A32C-4EAD-B8E6-DBDA699692FD}" type="datetime2">
              <a:rPr lang="en-US" smtClean="0">
                <a:solidFill>
                  <a:srgbClr val="FFFFFF"/>
                </a:solidFill>
                <a:latin typeface="Arial"/>
              </a:rPr>
              <a:pPr/>
              <a:t>Tuesday, February 25, 2020</a:t>
            </a:fld>
            <a:endParaRPr lang="en-US">
              <a:solidFill>
                <a:srgbClr val="FFFFFF"/>
              </a:solidFill>
              <a:latin typeface="Aria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solidFill>
                <a:srgbClr val="FFFFFF"/>
              </a:solidFill>
              <a:latin typeface="Aria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solidFill>
                  <a:srgbClr val="FFFFFF"/>
                </a:solidFill>
                <a:latin typeface="Arial"/>
              </a:rPr>
              <a:pPr/>
              <a:t>‹n.›</a:t>
            </a:fld>
            <a:endParaRPr lang="en-US">
              <a:solidFill>
                <a:srgbClr val="FFFFFF"/>
              </a:solidFill>
              <a:latin typeface="Aria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40566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Fare clic per modificare stile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US" dirty="0"/>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CCEBA98F-560C-4997-81C4-81D4D9187EAB}" type="datetime2">
              <a:rPr lang="en-US" smtClean="0">
                <a:solidFill>
                  <a:srgbClr val="292934"/>
                </a:solidFill>
                <a:latin typeface="Arial"/>
              </a:rPr>
              <a:pPr/>
              <a:t>Tuesday, February 25, 2020</a:t>
            </a:fld>
            <a:endParaRPr lang="en-US">
              <a:solidFill>
                <a:srgbClr val="292934"/>
              </a:solidFill>
              <a:latin typeface="Arial"/>
            </a:endParaRPr>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solidFill>
                <a:srgbClr val="292934"/>
              </a:solidFill>
              <a:latin typeface="Arial"/>
            </a:endParaRPr>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solidFill>
                  <a:srgbClr val="292934"/>
                </a:solidFill>
                <a:latin typeface="Arial"/>
              </a:rPr>
              <a:pPr/>
              <a:t>‹n.›</a:t>
            </a:fld>
            <a:endParaRPr lang="en-US">
              <a:solidFill>
                <a:srgbClr val="292934"/>
              </a:solidFill>
              <a:latin typeface="Arial"/>
            </a:endParaRPr>
          </a:p>
        </p:txBody>
      </p:sp>
    </p:spTree>
    <p:extLst>
      <p:ext uri="{BB962C8B-B14F-4D97-AF65-F5344CB8AC3E}">
        <p14:creationId xmlns:p14="http://schemas.microsoft.com/office/powerpoint/2010/main" val="79749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552" y="1772816"/>
            <a:ext cx="8229600" cy="4525963"/>
          </a:xfrm>
          <a:prstGeom prst="rect">
            <a:avLst/>
          </a:prstGeo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p>
        </p:txBody>
      </p:sp>
      <p:sp>
        <p:nvSpPr>
          <p:cNvPr id="5" name="Rectangle 70"/>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0581B62-69F4-F849-8CBD-58F92C7FAB48}" type="slidenum">
              <a:rPr lang="it-IT"/>
              <a:pPr>
                <a:defRPr/>
              </a:pPr>
              <a:t>‹n.›</a:t>
            </a:fld>
            <a:endParaRPr lang="it-IT"/>
          </a:p>
        </p:txBody>
      </p:sp>
    </p:spTree>
    <p:extLst>
      <p:ext uri="{BB962C8B-B14F-4D97-AF65-F5344CB8AC3E}">
        <p14:creationId xmlns:p14="http://schemas.microsoft.com/office/powerpoint/2010/main" val="4066323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Fare clic per modificare stile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US" dirty="0"/>
          </a:p>
        </p:txBody>
      </p:sp>
      <p:sp>
        <p:nvSpPr>
          <p:cNvPr id="7" name="Date Placeholder 6"/>
          <p:cNvSpPr>
            <a:spLocks noGrp="1"/>
          </p:cNvSpPr>
          <p:nvPr>
            <p:ph type="dt" sz="half" idx="10"/>
          </p:nvPr>
        </p:nvSpPr>
        <p:spPr>
          <a:xfrm>
            <a:off x="457200" y="18288"/>
            <a:ext cx="2895600" cy="329184"/>
          </a:xfrm>
          <a:prstGeom prst="rect">
            <a:avLst/>
          </a:prstGeom>
        </p:spPr>
        <p:txBody>
          <a:bodyPr/>
          <a:lstStyle/>
          <a:p>
            <a:fld id="{150972B2-CA5C-437D-87D0-8081271A9E4B}" type="datetime2">
              <a:rPr lang="en-US" smtClean="0">
                <a:solidFill>
                  <a:srgbClr val="292934"/>
                </a:solidFill>
                <a:latin typeface="Arial"/>
              </a:rPr>
              <a:pPr/>
              <a:t>Tuesday, February 25, 2020</a:t>
            </a:fld>
            <a:endParaRPr lang="en-US">
              <a:solidFill>
                <a:srgbClr val="292934"/>
              </a:solidFill>
              <a:latin typeface="Arial"/>
            </a:endParaRPr>
          </a:p>
        </p:txBody>
      </p:sp>
      <p:sp>
        <p:nvSpPr>
          <p:cNvPr id="8" name="Footer Placeholder 7"/>
          <p:cNvSpPr>
            <a:spLocks noGrp="1"/>
          </p:cNvSpPr>
          <p:nvPr>
            <p:ph type="ftr" sz="quarter" idx="11"/>
          </p:nvPr>
        </p:nvSpPr>
        <p:spPr>
          <a:xfrm>
            <a:off x="3429000" y="18288"/>
            <a:ext cx="4114800" cy="329184"/>
          </a:xfrm>
          <a:prstGeom prst="rect">
            <a:avLst/>
          </a:prstGeom>
        </p:spPr>
        <p:txBody>
          <a:bodyPr/>
          <a:lstStyle/>
          <a:p>
            <a:pPr algn="r"/>
            <a:endParaRPr lang="en-US" dirty="0">
              <a:solidFill>
                <a:srgbClr val="292934"/>
              </a:solidFill>
              <a:latin typeface="Arial"/>
            </a:endParaRPr>
          </a:p>
        </p:txBody>
      </p:sp>
      <p:sp>
        <p:nvSpPr>
          <p:cNvPr id="9" name="Slide Number Placeholder 8"/>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solidFill>
                  <a:srgbClr val="292934"/>
                </a:solidFill>
                <a:latin typeface="Arial"/>
              </a:rPr>
              <a:pPr/>
              <a:t>‹n.›</a:t>
            </a:fld>
            <a:endParaRPr lang="en-US">
              <a:solidFill>
                <a:srgbClr val="292934"/>
              </a:solidFill>
              <a:latin typeface="Aria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406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Fare clic per modificare stile</a:t>
            </a:r>
            <a:endParaRPr lang="en-US"/>
          </a:p>
        </p:txBody>
      </p:sp>
      <p:sp>
        <p:nvSpPr>
          <p:cNvPr id="3" name="Date Placeholder 2"/>
          <p:cNvSpPr>
            <a:spLocks noGrp="1"/>
          </p:cNvSpPr>
          <p:nvPr>
            <p:ph type="dt" sz="half" idx="10"/>
          </p:nvPr>
        </p:nvSpPr>
        <p:spPr>
          <a:xfrm>
            <a:off x="457200" y="18288"/>
            <a:ext cx="2895600" cy="329184"/>
          </a:xfrm>
          <a:prstGeom prst="rect">
            <a:avLst/>
          </a:prstGeom>
        </p:spPr>
        <p:txBody>
          <a:bodyPr/>
          <a:lstStyle/>
          <a:p>
            <a:fld id="{79CD4847-11EF-4466-A8AD-85CDB7B49118}" type="datetime2">
              <a:rPr lang="en-US" smtClean="0">
                <a:solidFill>
                  <a:srgbClr val="292934"/>
                </a:solidFill>
                <a:latin typeface="Arial"/>
              </a:rPr>
              <a:pPr/>
              <a:t>Tuesday, February 25, 2020</a:t>
            </a:fld>
            <a:endParaRPr lang="en-US">
              <a:solidFill>
                <a:srgbClr val="292934"/>
              </a:solidFill>
              <a:latin typeface="Arial"/>
            </a:endParaRPr>
          </a:p>
        </p:txBody>
      </p:sp>
      <p:sp>
        <p:nvSpPr>
          <p:cNvPr id="4" name="Footer Placeholder 3"/>
          <p:cNvSpPr>
            <a:spLocks noGrp="1"/>
          </p:cNvSpPr>
          <p:nvPr>
            <p:ph type="ftr" sz="quarter" idx="11"/>
          </p:nvPr>
        </p:nvSpPr>
        <p:spPr>
          <a:xfrm>
            <a:off x="3429000" y="18288"/>
            <a:ext cx="4114800" cy="329184"/>
          </a:xfrm>
          <a:prstGeom prst="rect">
            <a:avLst/>
          </a:prstGeom>
        </p:spPr>
        <p:txBody>
          <a:bodyPr/>
          <a:lstStyle/>
          <a:p>
            <a:pPr algn="r"/>
            <a:endParaRPr lang="en-US" dirty="0">
              <a:solidFill>
                <a:srgbClr val="292934"/>
              </a:solidFill>
              <a:latin typeface="Arial"/>
            </a:endParaRPr>
          </a:p>
        </p:txBody>
      </p:sp>
      <p:sp>
        <p:nvSpPr>
          <p:cNvPr id="5" name="Slide Number Placeholder 4"/>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solidFill>
                  <a:srgbClr val="292934"/>
                </a:solidFill>
                <a:latin typeface="Arial"/>
              </a:rPr>
              <a:pPr/>
              <a:t>‹n.›</a:t>
            </a:fld>
            <a:endParaRPr lang="en-US">
              <a:solidFill>
                <a:srgbClr val="292934"/>
              </a:solidFill>
              <a:latin typeface="Arial"/>
            </a:endParaRPr>
          </a:p>
        </p:txBody>
      </p:sp>
    </p:spTree>
    <p:extLst>
      <p:ext uri="{BB962C8B-B14F-4D97-AF65-F5344CB8AC3E}">
        <p14:creationId xmlns:p14="http://schemas.microsoft.com/office/powerpoint/2010/main" val="649442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18288"/>
            <a:ext cx="2895600" cy="329184"/>
          </a:xfrm>
          <a:prstGeom prst="rect">
            <a:avLst/>
          </a:prstGeom>
        </p:spPr>
        <p:txBody>
          <a:bodyPr/>
          <a:lstStyle/>
          <a:p>
            <a:fld id="{F168457A-3AB9-4880-8A0C-9F8524491207}" type="datetime2">
              <a:rPr lang="en-US" smtClean="0">
                <a:solidFill>
                  <a:srgbClr val="292934"/>
                </a:solidFill>
                <a:latin typeface="Arial"/>
              </a:rPr>
              <a:pPr/>
              <a:t>Tuesday, February 25, 2020</a:t>
            </a:fld>
            <a:endParaRPr lang="en-US">
              <a:solidFill>
                <a:srgbClr val="292934"/>
              </a:solidFill>
              <a:latin typeface="Arial"/>
            </a:endParaRPr>
          </a:p>
        </p:txBody>
      </p:sp>
      <p:sp>
        <p:nvSpPr>
          <p:cNvPr id="3" name="Footer Placeholder 2"/>
          <p:cNvSpPr>
            <a:spLocks noGrp="1"/>
          </p:cNvSpPr>
          <p:nvPr>
            <p:ph type="ftr" sz="quarter" idx="11"/>
          </p:nvPr>
        </p:nvSpPr>
        <p:spPr>
          <a:xfrm>
            <a:off x="3429000" y="18288"/>
            <a:ext cx="4114800" cy="329184"/>
          </a:xfrm>
          <a:prstGeom prst="rect">
            <a:avLst/>
          </a:prstGeom>
        </p:spPr>
        <p:txBody>
          <a:bodyPr/>
          <a:lstStyle/>
          <a:p>
            <a:pPr algn="r"/>
            <a:endParaRPr lang="en-US" dirty="0">
              <a:solidFill>
                <a:srgbClr val="292934"/>
              </a:solidFill>
              <a:latin typeface="Arial"/>
            </a:endParaRPr>
          </a:p>
        </p:txBody>
      </p:sp>
      <p:sp>
        <p:nvSpPr>
          <p:cNvPr id="4" name="Slide Number Placeholder 3"/>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solidFill>
                  <a:srgbClr val="292934"/>
                </a:solidFill>
                <a:latin typeface="Arial"/>
              </a:rPr>
              <a:pPr/>
              <a:t>‹n.›</a:t>
            </a:fld>
            <a:endParaRPr lang="en-US">
              <a:solidFill>
                <a:srgbClr val="292934"/>
              </a:solidFill>
              <a:latin typeface="Arial"/>
            </a:endParaRPr>
          </a:p>
        </p:txBody>
      </p:sp>
    </p:spTree>
    <p:extLst>
      <p:ext uri="{BB962C8B-B14F-4D97-AF65-F5344CB8AC3E}">
        <p14:creationId xmlns:p14="http://schemas.microsoft.com/office/powerpoint/2010/main" val="4224327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Fare clic per modificare stile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3FE976D3-5B7F-4300-ABED-C91F1B2AE209}" type="datetime2">
              <a:rPr lang="en-US" smtClean="0">
                <a:solidFill>
                  <a:srgbClr val="292934"/>
                </a:solidFill>
                <a:latin typeface="Arial"/>
              </a:rPr>
              <a:pPr/>
              <a:t>Tuesday, February 25, 2020</a:t>
            </a:fld>
            <a:endParaRPr lang="en-US">
              <a:solidFill>
                <a:srgbClr val="292934"/>
              </a:solidFill>
              <a:latin typeface="Arial"/>
            </a:endParaRPr>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solidFill>
                <a:srgbClr val="292934"/>
              </a:solidFill>
              <a:latin typeface="Arial"/>
            </a:endParaRPr>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solidFill>
                  <a:srgbClr val="292934"/>
                </a:solidFill>
                <a:latin typeface="Arial"/>
              </a:rPr>
              <a:pPr/>
              <a:t>‹n.›</a:t>
            </a:fld>
            <a:endParaRPr lang="en-US">
              <a:solidFill>
                <a:srgbClr val="292934"/>
              </a:solidFill>
              <a:latin typeface="Aria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309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Fare clic per modificare stile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Trascinare l'immagine su un segnaposto o fare clic sull'icona per aggiungerla</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EBDC1E59-17DD-41CE-97CA-624A472382D4}" type="datetime2">
              <a:rPr lang="en-US" smtClean="0">
                <a:solidFill>
                  <a:srgbClr val="292934"/>
                </a:solidFill>
                <a:latin typeface="Arial"/>
              </a:rPr>
              <a:pPr/>
              <a:t>Tuesday, February 25, 2020</a:t>
            </a:fld>
            <a:endParaRPr lang="en-US">
              <a:solidFill>
                <a:srgbClr val="292934"/>
              </a:solidFill>
              <a:latin typeface="Arial"/>
            </a:endParaRPr>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solidFill>
                <a:srgbClr val="292934"/>
              </a:solidFill>
              <a:latin typeface="Arial"/>
            </a:endParaRPr>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solidFill>
                  <a:srgbClr val="292934"/>
                </a:solidFill>
                <a:latin typeface="Arial"/>
              </a:rPr>
              <a:pPr/>
              <a:t>‹n.›</a:t>
            </a:fld>
            <a:endParaRPr lang="en-US">
              <a:solidFill>
                <a:srgbClr val="292934"/>
              </a:solidFill>
              <a:latin typeface="Arial"/>
            </a:endParaRPr>
          </a:p>
        </p:txBody>
      </p:sp>
    </p:spTree>
    <p:extLst>
      <p:ext uri="{BB962C8B-B14F-4D97-AF65-F5344CB8AC3E}">
        <p14:creationId xmlns:p14="http://schemas.microsoft.com/office/powerpoint/2010/main" val="1739615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Fare clic per modificare stile</a:t>
            </a:r>
            <a:endParaRPr lang="en-US"/>
          </a:p>
        </p:txBody>
      </p:sp>
      <p:sp>
        <p:nvSpPr>
          <p:cNvPr id="3" name="Vertical Text Placeholder 2"/>
          <p:cNvSpPr>
            <a:spLocks noGrp="1"/>
          </p:cNvSpPr>
          <p:nvPr>
            <p:ph type="body" orient="vert" idx="1"/>
          </p:nvPr>
        </p:nvSpPr>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8CC057FC-95B6-4D89-AFDA-ABA33EE921E5}" type="datetime2">
              <a:rPr lang="en-US" smtClean="0">
                <a:solidFill>
                  <a:srgbClr val="292934"/>
                </a:solidFill>
                <a:latin typeface="Arial"/>
              </a:rPr>
              <a:pPr/>
              <a:t>Tuesday, February 25, 2020</a:t>
            </a:fld>
            <a:endParaRPr lang="en-US">
              <a:solidFill>
                <a:srgbClr val="292934"/>
              </a:solidFill>
              <a:latin typeface="Aria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solidFill>
                <a:srgbClr val="292934"/>
              </a:solidFill>
              <a:latin typeface="Aria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solidFill>
                  <a:srgbClr val="292934"/>
                </a:solidFill>
                <a:latin typeface="Arial"/>
              </a:rPr>
              <a:pPr/>
              <a:t>‹n.›</a:t>
            </a:fld>
            <a:endParaRPr lang="en-US">
              <a:solidFill>
                <a:srgbClr val="292934"/>
              </a:solidFill>
              <a:latin typeface="Arial"/>
            </a:endParaRPr>
          </a:p>
        </p:txBody>
      </p:sp>
    </p:spTree>
    <p:extLst>
      <p:ext uri="{BB962C8B-B14F-4D97-AF65-F5344CB8AC3E}">
        <p14:creationId xmlns:p14="http://schemas.microsoft.com/office/powerpoint/2010/main" val="3751717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Fare clic per modificare stile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US" dirty="0"/>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EC4549AC-EB31-477F-92A9-B1988E232878}" type="datetime2">
              <a:rPr lang="en-US" smtClean="0">
                <a:solidFill>
                  <a:srgbClr val="292934"/>
                </a:solidFill>
                <a:latin typeface="Arial"/>
              </a:rPr>
              <a:pPr/>
              <a:t>Tuesday, February 25, 2020</a:t>
            </a:fld>
            <a:endParaRPr lang="en-US">
              <a:solidFill>
                <a:srgbClr val="292934"/>
              </a:solidFill>
              <a:latin typeface="Aria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solidFill>
                <a:srgbClr val="292934"/>
              </a:solidFill>
              <a:latin typeface="Aria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solidFill>
                  <a:srgbClr val="292934"/>
                </a:solidFill>
                <a:latin typeface="Arial"/>
              </a:rPr>
              <a:pPr/>
              <a:t>‹n.›</a:t>
            </a:fld>
            <a:endParaRPr lang="en-US">
              <a:solidFill>
                <a:srgbClr val="292934"/>
              </a:solidFill>
              <a:latin typeface="Arial"/>
            </a:endParaRPr>
          </a:p>
        </p:txBody>
      </p:sp>
    </p:spTree>
    <p:extLst>
      <p:ext uri="{BB962C8B-B14F-4D97-AF65-F5344CB8AC3E}">
        <p14:creationId xmlns:p14="http://schemas.microsoft.com/office/powerpoint/2010/main" val="3309191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3" name="Segnaposto data 2"/>
          <p:cNvSpPr>
            <a:spLocks noGrp="1"/>
          </p:cNvSpPr>
          <p:nvPr>
            <p:ph type="dt" sz="half" idx="10"/>
          </p:nvPr>
        </p:nvSpPr>
        <p:spPr>
          <a:xfrm>
            <a:off x="457200" y="6245225"/>
            <a:ext cx="2133600" cy="476250"/>
          </a:xfrm>
          <a:prstGeom prst="rect">
            <a:avLst/>
          </a:prstGeom>
        </p:spPr>
        <p:txBody>
          <a:bodyPr/>
          <a:lstStyle>
            <a:lvl1pPr>
              <a:defRPr/>
            </a:lvl1pPr>
          </a:lstStyle>
          <a:p>
            <a:endParaRPr lang="it-IT">
              <a:solidFill>
                <a:srgbClr val="292934"/>
              </a:solidFill>
              <a:latin typeface="Arial"/>
            </a:endParaRPr>
          </a:p>
        </p:txBody>
      </p:sp>
      <p:sp>
        <p:nvSpPr>
          <p:cNvPr id="4" name="Segnaposto piè di pagina 3"/>
          <p:cNvSpPr>
            <a:spLocks noGrp="1"/>
          </p:cNvSpPr>
          <p:nvPr>
            <p:ph type="ftr" sz="quarter" idx="11"/>
          </p:nvPr>
        </p:nvSpPr>
        <p:spPr>
          <a:xfrm>
            <a:off x="3124200" y="6245225"/>
            <a:ext cx="2895600" cy="476250"/>
          </a:xfrm>
          <a:prstGeom prst="rect">
            <a:avLst/>
          </a:prstGeom>
        </p:spPr>
        <p:txBody>
          <a:bodyPr/>
          <a:lstStyle>
            <a:lvl1pPr>
              <a:defRPr/>
            </a:lvl1pPr>
          </a:lstStyle>
          <a:p>
            <a:endParaRPr lang="it-IT">
              <a:solidFill>
                <a:srgbClr val="292934"/>
              </a:solidFill>
              <a:latin typeface="Arial"/>
            </a:endParaRPr>
          </a:p>
        </p:txBody>
      </p:sp>
      <p:sp>
        <p:nvSpPr>
          <p:cNvPr id="5" name="Segnaposto numero diapositiva 4"/>
          <p:cNvSpPr>
            <a:spLocks noGrp="1"/>
          </p:cNvSpPr>
          <p:nvPr>
            <p:ph type="sldNum" sz="quarter" idx="12"/>
          </p:nvPr>
        </p:nvSpPr>
        <p:spPr>
          <a:xfrm>
            <a:off x="6553200" y="6245225"/>
            <a:ext cx="2133600" cy="476250"/>
          </a:xfrm>
          <a:prstGeom prst="rect">
            <a:avLst/>
          </a:prstGeom>
        </p:spPr>
        <p:txBody>
          <a:bodyPr/>
          <a:lstStyle>
            <a:lvl1pPr>
              <a:defRPr smtClean="0"/>
            </a:lvl1pPr>
          </a:lstStyle>
          <a:p>
            <a:fld id="{4A6AF47D-8342-6D48-97D1-B531EAE2F52D}" type="slidenum">
              <a:rPr lang="it-IT">
                <a:solidFill>
                  <a:srgbClr val="292934"/>
                </a:solidFill>
                <a:latin typeface="Arial"/>
              </a:rPr>
              <a:pPr/>
              <a:t>‹n.›</a:t>
            </a:fld>
            <a:endParaRPr lang="it-IT">
              <a:solidFill>
                <a:srgbClr val="292934"/>
              </a:solidFill>
              <a:latin typeface="Arial"/>
            </a:endParaRPr>
          </a:p>
        </p:txBody>
      </p:sp>
    </p:spTree>
    <p:extLst>
      <p:ext uri="{BB962C8B-B14F-4D97-AF65-F5344CB8AC3E}">
        <p14:creationId xmlns:p14="http://schemas.microsoft.com/office/powerpoint/2010/main" val="1792716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pPr>
              <a:buClr>
                <a:srgbClr val="009999"/>
              </a:buClr>
            </a:pPr>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pPr>
              <a:buClr>
                <a:srgbClr val="009999"/>
              </a:buClr>
            </a:pPr>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smtClean="0"/>
            </a:lvl1pPr>
          </a:lstStyle>
          <a:p>
            <a:pPr>
              <a:buClr>
                <a:srgbClr val="009999"/>
              </a:buClr>
            </a:pPr>
            <a:fld id="{2558308C-F206-3149-8306-F0B179D78ABA}" type="slidenum">
              <a:rPr lang="it-IT">
                <a:solidFill>
                  <a:srgbClr val="000000"/>
                </a:solidFill>
              </a:rPr>
              <a:pPr>
                <a:buClr>
                  <a:srgbClr val="009999"/>
                </a:buClr>
              </a:pPr>
              <a:t>‹n.›</a:t>
            </a:fld>
            <a:endParaRPr lang="it-IT">
              <a:solidFill>
                <a:srgbClr val="000000"/>
              </a:solidFill>
            </a:endParaRPr>
          </a:p>
        </p:txBody>
      </p:sp>
    </p:spTree>
    <p:extLst>
      <p:ext uri="{BB962C8B-B14F-4D97-AF65-F5344CB8AC3E}">
        <p14:creationId xmlns:p14="http://schemas.microsoft.com/office/powerpoint/2010/main" val="869781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lvl1pPr>
              <a:defRPr/>
            </a:lvl1pPr>
          </a:lstStyle>
          <a:p>
            <a:pPr>
              <a:buClr>
                <a:srgbClr val="009999"/>
              </a:buClr>
            </a:pPr>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pPr>
              <a:buClr>
                <a:srgbClr val="009999"/>
              </a:buClr>
            </a:pPr>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smtClean="0"/>
            </a:lvl1pPr>
          </a:lstStyle>
          <a:p>
            <a:pPr>
              <a:buClr>
                <a:srgbClr val="009999"/>
              </a:buClr>
            </a:pPr>
            <a:fld id="{6C18680C-2711-B44B-862E-E7598E7E6D9D}" type="slidenum">
              <a:rPr lang="it-IT">
                <a:solidFill>
                  <a:srgbClr val="000000"/>
                </a:solidFill>
              </a:rPr>
              <a:pPr>
                <a:buClr>
                  <a:srgbClr val="009999"/>
                </a:buClr>
              </a:pPr>
              <a:t>‹n.›</a:t>
            </a:fld>
            <a:endParaRPr lang="it-IT">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6245225"/>
            <a:ext cx="2133600" cy="476250"/>
          </a:xfrm>
          <a:prstGeom prst="rect">
            <a:avLst/>
          </a:prstGeom>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a:xfrm>
            <a:off x="3124200" y="6245225"/>
            <a:ext cx="2895600" cy="476250"/>
          </a:xfrm>
          <a:prstGeom prst="rect">
            <a:avLst/>
          </a:prstGeom>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a:xfrm>
            <a:off x="6553200" y="6245225"/>
            <a:ext cx="2133600" cy="476250"/>
          </a:xfrm>
          <a:prstGeom prst="rect">
            <a:avLst/>
          </a:prstGeom>
        </p:spPr>
        <p:txBody>
          <a:bodyPr/>
          <a:lstStyle>
            <a:lvl1pPr>
              <a:defRPr smtClean="0"/>
            </a:lvl1pPr>
          </a:lstStyle>
          <a:p>
            <a:fld id="{2558308C-F206-3149-8306-F0B179D78ABA}"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783396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data 4"/>
          <p:cNvSpPr>
            <a:spLocks noGrp="1"/>
          </p:cNvSpPr>
          <p:nvPr>
            <p:ph type="dt" sz="half" idx="10"/>
          </p:nvPr>
        </p:nvSpPr>
        <p:spPr/>
        <p:txBody>
          <a:bodyPr/>
          <a:lstStyle>
            <a:lvl1pPr>
              <a:defRPr/>
            </a:lvl1pPr>
          </a:lstStyle>
          <a:p>
            <a:pPr>
              <a:buClr>
                <a:srgbClr val="009999"/>
              </a:buClr>
            </a:pPr>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pPr>
              <a:buClr>
                <a:srgbClr val="009999"/>
              </a:buClr>
            </a:pPr>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smtClean="0"/>
            </a:lvl1pPr>
          </a:lstStyle>
          <a:p>
            <a:pPr>
              <a:buClr>
                <a:srgbClr val="009999"/>
              </a:buClr>
            </a:pPr>
            <a:fld id="{D59C8401-E3DE-F24E-871F-AE8CAF48833A}" type="slidenum">
              <a:rPr lang="it-IT">
                <a:solidFill>
                  <a:srgbClr val="000000"/>
                </a:solidFill>
              </a:rPr>
              <a:pPr>
                <a:buClr>
                  <a:srgbClr val="009999"/>
                </a:buClr>
              </a:pPr>
              <a:t>‹n.›</a:t>
            </a:fld>
            <a:endParaRPr lang="it-IT">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buClr>
                <a:srgbClr val="009999"/>
              </a:buCl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buClr>
                <a:srgbClr val="009999"/>
              </a:buCl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buClr>
                <a:srgbClr val="009999"/>
              </a:buClr>
              <a:defRPr/>
            </a:pPr>
            <a:fld id="{D55C806C-5A61-1045-ACBA-EC60B01A3A05}" type="slidenum">
              <a:rPr lang="it-IT">
                <a:solidFill>
                  <a:srgbClr val="000000"/>
                </a:solidFill>
              </a:rPr>
              <a:pPr>
                <a:buClr>
                  <a:srgbClr val="009999"/>
                </a:buClr>
                <a:defRPr/>
              </a:pPr>
              <a:t>‹n.›</a:t>
            </a:fld>
            <a:endParaRPr lang="it-IT">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lvl1pPr>
              <a:defRPr/>
            </a:lvl1pPr>
          </a:lstStyle>
          <a:p>
            <a:pPr>
              <a:buClr>
                <a:srgbClr val="009999"/>
              </a:buClr>
            </a:pPr>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pPr>
              <a:buClr>
                <a:srgbClr val="009999"/>
              </a:buClr>
            </a:pPr>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smtClean="0"/>
            </a:lvl1pPr>
          </a:lstStyle>
          <a:p>
            <a:pPr>
              <a:buClr>
                <a:srgbClr val="009999"/>
              </a:buClr>
            </a:pPr>
            <a:fld id="{FED4E721-BA2D-934F-BF28-9F40D2C7F8A8}" type="slidenum">
              <a:rPr lang="it-IT">
                <a:solidFill>
                  <a:srgbClr val="000000"/>
                </a:solidFill>
              </a:rPr>
              <a:pPr>
                <a:buClr>
                  <a:srgbClr val="009999"/>
                </a:buClr>
              </a:pPr>
              <a:t>‹n.›</a:t>
            </a:fld>
            <a:endParaRPr lang="it-IT">
              <a:solidFill>
                <a:srgbClr val="000000"/>
              </a:solidFill>
            </a:endParaRPr>
          </a:p>
        </p:txBody>
      </p:sp>
    </p:spTree>
    <p:extLst>
      <p:ext uri="{BB962C8B-B14F-4D97-AF65-F5344CB8AC3E}">
        <p14:creationId xmlns:p14="http://schemas.microsoft.com/office/powerpoint/2010/main" val="264575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buClr>
                <a:srgbClr val="009999"/>
              </a:buCl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buClr>
                <a:srgbClr val="009999"/>
              </a:buCl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buClr>
                <a:srgbClr val="009999"/>
              </a:buClr>
            </a:pPr>
            <a:fld id="{D306A304-D093-6D4A-BC1B-95D626147F61}" type="slidenum">
              <a:rPr lang="it-IT">
                <a:solidFill>
                  <a:srgbClr val="000000"/>
                </a:solidFill>
              </a:rPr>
              <a:pPr>
                <a:buClr>
                  <a:srgbClr val="009999"/>
                </a:buClr>
              </a:pPr>
              <a:t>‹n.›</a:t>
            </a:fld>
            <a:endParaRPr lang="it-IT">
              <a:solidFill>
                <a:srgbClr val="000000"/>
              </a:solidFill>
            </a:endParaRPr>
          </a:p>
        </p:txBody>
      </p:sp>
    </p:spTree>
    <p:extLst>
      <p:ext uri="{BB962C8B-B14F-4D97-AF65-F5344CB8AC3E}">
        <p14:creationId xmlns:p14="http://schemas.microsoft.com/office/powerpoint/2010/main" val="1662937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buClr>
                <a:srgbClr val="009999"/>
              </a:buCl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buClr>
                <a:srgbClr val="009999"/>
              </a:buCl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buClr>
                <a:srgbClr val="009999"/>
              </a:buClr>
            </a:pPr>
            <a:fld id="{2AAC186A-5E17-A540-9AE5-321BB8E8B3EE}" type="slidenum">
              <a:rPr lang="it-IT">
                <a:solidFill>
                  <a:srgbClr val="000000"/>
                </a:solidFill>
              </a:rPr>
              <a:pPr>
                <a:buClr>
                  <a:srgbClr val="009999"/>
                </a:buClr>
              </a:pPr>
              <a:t>‹n.›</a:t>
            </a:fld>
            <a:endParaRPr lang="it-IT">
              <a:solidFill>
                <a:srgbClr val="000000"/>
              </a:solidFill>
            </a:endParaRPr>
          </a:p>
        </p:txBody>
      </p:sp>
    </p:spTree>
    <p:extLst>
      <p:ext uri="{BB962C8B-B14F-4D97-AF65-F5344CB8AC3E}">
        <p14:creationId xmlns:p14="http://schemas.microsoft.com/office/powerpoint/2010/main" val="768298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Rectangle 69"/>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13498A2B-B83B-F244-8A26-D3D5021CFFDF}"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650307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buClr>
                <a:srgbClr val="009999"/>
              </a:buCl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009999"/>
              </a:buCl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009999"/>
              </a:buClr>
            </a:pPr>
            <a:fld id="{103692C2-CED1-B345-9638-C1FE63AFC558}" type="slidenum">
              <a:rPr lang="it-IT">
                <a:solidFill>
                  <a:srgbClr val="000000"/>
                </a:solidFill>
              </a:rPr>
              <a:pPr>
                <a:buClr>
                  <a:srgbClr val="009999"/>
                </a:buClr>
              </a:pPr>
              <a:t>‹n.›</a:t>
            </a:fld>
            <a:endParaRPr lang="it-IT">
              <a:solidFill>
                <a:srgbClr val="000000"/>
              </a:solidFill>
            </a:endParaRPr>
          </a:p>
        </p:txBody>
      </p:sp>
    </p:spTree>
    <p:extLst>
      <p:ext uri="{BB962C8B-B14F-4D97-AF65-F5344CB8AC3E}">
        <p14:creationId xmlns:p14="http://schemas.microsoft.com/office/powerpoint/2010/main" val="1460896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849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7813"/>
            <a:ext cx="8229600" cy="1139825"/>
          </a:xfrm>
          <a:prstGeom prst="rect">
            <a:avLst/>
          </a:prstGeom>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solidFill>
                <a:prstClr val="black"/>
              </a:solidFill>
              <a:latin typeface="Calibri"/>
            </a:endParaRPr>
          </a:p>
        </p:txBody>
      </p:sp>
      <p:sp>
        <p:nvSpPr>
          <p:cNvPr id="5" name="Rectangle 70"/>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prstClr val="black"/>
              </a:solidFill>
              <a:latin typeface="Calibri"/>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0581B62-69F4-F849-8CBD-58F92C7FAB48}" type="slidenum">
              <a:rPr lang="it-IT">
                <a:solidFill>
                  <a:prstClr val="black"/>
                </a:solidFill>
                <a:latin typeface="Calibri"/>
              </a:rPr>
              <a:pPr>
                <a:defRPr/>
              </a:pPr>
              <a:t>‹n.›</a:t>
            </a:fld>
            <a:endParaRPr lang="it-IT">
              <a:solidFill>
                <a:prstClr val="black"/>
              </a:solidFill>
              <a:latin typeface="Calibri"/>
            </a:endParaRPr>
          </a:p>
        </p:txBody>
      </p:sp>
    </p:spTree>
    <p:extLst>
      <p:ext uri="{BB962C8B-B14F-4D97-AF65-F5344CB8AC3E}">
        <p14:creationId xmlns:p14="http://schemas.microsoft.com/office/powerpoint/2010/main" val="3665260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prstTxWarp prst="textNoShape">
                  <a:avLst/>
                </a:prstTxWarp>
              </a:bodyPr>
              <a:lstStyle/>
              <a:p>
                <a:pPr>
                  <a:defRPr/>
                </a:pPr>
                <a:endParaRPr lang="it-IT">
                  <a:solidFill>
                    <a:prstClr val="black"/>
                  </a:solidFill>
                  <a:latin typeface="Calibri"/>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grpSp>
        </p:grpSp>
      </p:grpSp>
      <p:sp>
        <p:nvSpPr>
          <p:cNvPr id="137282" name="Rectangle 66"/>
          <p:cNvSpPr>
            <a:spLocks noGrp="1" noChangeArrowheads="1"/>
          </p:cNvSpPr>
          <p:nvPr>
            <p:ph type="ctrTitle" sz="quarter"/>
          </p:nvPr>
        </p:nvSpPr>
        <p:spPr>
          <a:xfrm>
            <a:off x="685800" y="1692275"/>
            <a:ext cx="7772400" cy="1736725"/>
          </a:xfrm>
          <a:prstGeom prst="rect">
            <a:avLst/>
          </a:prstGeom>
        </p:spPr>
        <p:txBody>
          <a:bodyPr anchor="b"/>
          <a:lstStyle>
            <a:lvl1pPr>
              <a:defRPr sz="5400"/>
            </a:lvl1pPr>
          </a:lstStyle>
          <a:p>
            <a:r>
              <a:rPr lang="it-IT"/>
              <a:t>Fare clic per modificare lo stile del titolo</a:t>
            </a:r>
          </a:p>
        </p:txBody>
      </p:sp>
      <p:sp>
        <p:nvSpPr>
          <p:cNvPr id="13728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it-IT"/>
              <a:t>Fare clic per modificare lo stile del sottotitolo dello schema</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it-IT">
              <a:solidFill>
                <a:prstClr val="black"/>
              </a:solidFill>
              <a:latin typeface="Calibri"/>
            </a:endParaRPr>
          </a:p>
        </p:txBody>
      </p:sp>
      <p:sp>
        <p:nvSpPr>
          <p:cNvPr id="69" name="Rectangle 69"/>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it-IT">
              <a:solidFill>
                <a:prstClr val="black"/>
              </a:solidFill>
              <a:latin typeface="Calibri"/>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a:defRPr/>
            </a:pPr>
            <a:fld id="{BF009598-92FF-7C4A-B529-56944E39EFCB}" type="slidenum">
              <a:rPr lang="it-IT">
                <a:solidFill>
                  <a:prstClr val="black"/>
                </a:solidFill>
                <a:latin typeface="Calibri"/>
              </a:rPr>
              <a:pPr>
                <a:defRPr/>
              </a:pPr>
              <a:t>‹n.›</a:t>
            </a:fld>
            <a:endParaRPr lang="it-IT">
              <a:solidFill>
                <a:prstClr val="black"/>
              </a:solidFill>
              <a:latin typeface="Calibri"/>
            </a:endParaRPr>
          </a:p>
        </p:txBody>
      </p:sp>
    </p:spTree>
    <p:extLst>
      <p:ext uri="{BB962C8B-B14F-4D97-AF65-F5344CB8AC3E}">
        <p14:creationId xmlns:p14="http://schemas.microsoft.com/office/powerpoint/2010/main" val="1120452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2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7813"/>
            <a:ext cx="8229600" cy="1139825"/>
          </a:xfrm>
          <a:prstGeom prst="rect">
            <a:avLst/>
          </a:prstGeom>
        </p:spPr>
        <p:txBody>
          <a:bodyPr/>
          <a:lstStyle/>
          <a:p>
            <a:r>
              <a:rPr lang="en-US" smtClean="0"/>
              <a:t>Fare clic per modificare stile</a:t>
            </a:r>
            <a:endParaRPr lang="it-IT"/>
          </a:p>
        </p:txBody>
      </p:sp>
      <p:sp>
        <p:nvSpPr>
          <p:cNvPr id="3" name="Segnaposto contenuto 2"/>
          <p:cNvSpPr>
            <a:spLocks noGrp="1"/>
          </p:cNvSpPr>
          <p:nvPr>
            <p:ph idx="1"/>
          </p:nvPr>
        </p:nvSpPr>
        <p:spPr>
          <a:xfrm>
            <a:off x="457200" y="1600200"/>
            <a:ext cx="8229600" cy="4525963"/>
          </a:xfrm>
          <a:prstGeom prst="rect">
            <a:avLst/>
          </a:prstGeo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p>
        </p:txBody>
      </p:sp>
      <p:sp>
        <p:nvSpPr>
          <p:cNvPr id="5" name="Rectangle 70"/>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0581B62-69F4-F849-8CBD-58F92C7FAB48}" type="slidenum">
              <a:rPr lang="it-IT"/>
              <a:pPr>
                <a:defRPr/>
              </a:pPr>
              <a:t>‹n.›</a:t>
            </a:fld>
            <a:endParaRPr lang="it-IT"/>
          </a:p>
        </p:txBody>
      </p:sp>
    </p:spTree>
    <p:extLst>
      <p:ext uri="{BB962C8B-B14F-4D97-AF65-F5344CB8AC3E}">
        <p14:creationId xmlns:p14="http://schemas.microsoft.com/office/powerpoint/2010/main" val="4897802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6245225"/>
            <a:ext cx="2133600" cy="476250"/>
          </a:xfrm>
          <a:prstGeom prst="rect">
            <a:avLst/>
          </a:prstGeom>
        </p:spPr>
        <p:txBody>
          <a:bodyPr/>
          <a:lstStyle>
            <a:lvl1pPr>
              <a:defRPr/>
            </a:lvl1pPr>
          </a:lstStyle>
          <a:p>
            <a:endParaRPr lang="it-IT">
              <a:solidFill>
                <a:srgbClr val="000000"/>
              </a:solidFill>
              <a:latin typeface="Calibri"/>
            </a:endParaRPr>
          </a:p>
        </p:txBody>
      </p:sp>
      <p:sp>
        <p:nvSpPr>
          <p:cNvPr id="3" name="Segnaposto piè di pagina 2"/>
          <p:cNvSpPr>
            <a:spLocks noGrp="1"/>
          </p:cNvSpPr>
          <p:nvPr>
            <p:ph type="ftr" sz="quarter" idx="11"/>
          </p:nvPr>
        </p:nvSpPr>
        <p:spPr>
          <a:xfrm>
            <a:off x="3124200" y="6245225"/>
            <a:ext cx="2895600" cy="476250"/>
          </a:xfrm>
          <a:prstGeom prst="rect">
            <a:avLst/>
          </a:prstGeom>
        </p:spPr>
        <p:txBody>
          <a:bodyPr/>
          <a:lstStyle>
            <a:lvl1pPr>
              <a:defRPr/>
            </a:lvl1pPr>
          </a:lstStyle>
          <a:p>
            <a:endParaRPr lang="it-IT">
              <a:solidFill>
                <a:srgbClr val="000000"/>
              </a:solidFill>
              <a:latin typeface="Calibri"/>
            </a:endParaRPr>
          </a:p>
        </p:txBody>
      </p:sp>
      <p:sp>
        <p:nvSpPr>
          <p:cNvPr id="4" name="Segnaposto numero diapositiva 3"/>
          <p:cNvSpPr>
            <a:spLocks noGrp="1"/>
          </p:cNvSpPr>
          <p:nvPr>
            <p:ph type="sldNum" sz="quarter" idx="12"/>
          </p:nvPr>
        </p:nvSpPr>
        <p:spPr>
          <a:xfrm>
            <a:off x="6553200" y="6245225"/>
            <a:ext cx="2133600" cy="476250"/>
          </a:xfrm>
          <a:prstGeom prst="rect">
            <a:avLst/>
          </a:prstGeom>
        </p:spPr>
        <p:txBody>
          <a:bodyPr/>
          <a:lstStyle>
            <a:lvl1pPr>
              <a:defRPr smtClean="0"/>
            </a:lvl1pPr>
          </a:lstStyle>
          <a:p>
            <a:fld id="{2558308C-F206-3149-8306-F0B179D78ABA}" type="slidenum">
              <a:rPr lang="it-IT">
                <a:solidFill>
                  <a:srgbClr val="000000"/>
                </a:solidFill>
                <a:latin typeface="Calibri"/>
              </a:rPr>
              <a:pPr/>
              <a:t>‹n.›</a:t>
            </a:fld>
            <a:endParaRPr lang="it-IT">
              <a:solidFill>
                <a:srgbClr val="000000"/>
              </a:solidFill>
              <a:latin typeface="Calibri"/>
            </a:endParaRPr>
          </a:p>
        </p:txBody>
      </p:sp>
    </p:spTree>
    <p:extLst>
      <p:ext uri="{BB962C8B-B14F-4D97-AF65-F5344CB8AC3E}">
        <p14:creationId xmlns:p14="http://schemas.microsoft.com/office/powerpoint/2010/main" val="953297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92597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7813"/>
            <a:ext cx="8229600" cy="1139825"/>
          </a:xfrm>
          <a:prstGeom prst="rect">
            <a:avLst/>
          </a:prstGeom>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solidFill>
                <a:prstClr val="black"/>
              </a:solidFill>
              <a:latin typeface="Calibri"/>
            </a:endParaRPr>
          </a:p>
        </p:txBody>
      </p:sp>
      <p:sp>
        <p:nvSpPr>
          <p:cNvPr id="5" name="Rectangle 70"/>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prstClr val="black"/>
              </a:solidFill>
              <a:latin typeface="Calibri"/>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0581B62-69F4-F849-8CBD-58F92C7FAB48}" type="slidenum">
              <a:rPr lang="it-IT">
                <a:solidFill>
                  <a:prstClr val="black"/>
                </a:solidFill>
                <a:latin typeface="Calibri"/>
              </a:rPr>
              <a:pPr>
                <a:defRPr/>
              </a:pPr>
              <a:t>‹n.›</a:t>
            </a:fld>
            <a:endParaRPr lang="it-IT">
              <a:solidFill>
                <a:prstClr val="black"/>
              </a:solidFill>
              <a:latin typeface="Calibri"/>
            </a:endParaRPr>
          </a:p>
        </p:txBody>
      </p:sp>
    </p:spTree>
    <p:extLst>
      <p:ext uri="{BB962C8B-B14F-4D97-AF65-F5344CB8AC3E}">
        <p14:creationId xmlns:p14="http://schemas.microsoft.com/office/powerpoint/2010/main" val="3957342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pPr>
              <a:buClr>
                <a:srgbClr val="009999"/>
              </a:buClr>
            </a:pPr>
            <a:endParaRPr lang="it-IT">
              <a:solidFill>
                <a:srgbClr val="000000"/>
              </a:solidFill>
              <a:latin typeface="Arial"/>
            </a:endParaRPr>
          </a:p>
        </p:txBody>
      </p:sp>
      <p:sp>
        <p:nvSpPr>
          <p:cNvPr id="3" name="Segnaposto piè di pagina 2"/>
          <p:cNvSpPr>
            <a:spLocks noGrp="1"/>
          </p:cNvSpPr>
          <p:nvPr>
            <p:ph type="ftr" sz="quarter" idx="11"/>
          </p:nvPr>
        </p:nvSpPr>
        <p:spPr/>
        <p:txBody>
          <a:bodyPr/>
          <a:lstStyle>
            <a:lvl1pPr>
              <a:defRPr/>
            </a:lvl1pPr>
          </a:lstStyle>
          <a:p>
            <a:pPr>
              <a:buClr>
                <a:srgbClr val="009999"/>
              </a:buClr>
            </a:pPr>
            <a:endParaRPr lang="it-IT">
              <a:solidFill>
                <a:srgbClr val="000000"/>
              </a:solidFill>
              <a:latin typeface="Arial"/>
            </a:endParaRPr>
          </a:p>
        </p:txBody>
      </p:sp>
      <p:sp>
        <p:nvSpPr>
          <p:cNvPr id="4" name="Segnaposto numero diapositiva 3"/>
          <p:cNvSpPr>
            <a:spLocks noGrp="1"/>
          </p:cNvSpPr>
          <p:nvPr>
            <p:ph type="sldNum" sz="quarter" idx="12"/>
          </p:nvPr>
        </p:nvSpPr>
        <p:spPr/>
        <p:txBody>
          <a:bodyPr/>
          <a:lstStyle>
            <a:lvl1pPr>
              <a:defRPr smtClean="0"/>
            </a:lvl1pPr>
          </a:lstStyle>
          <a:p>
            <a:pPr>
              <a:buClr>
                <a:srgbClr val="009999"/>
              </a:buClr>
            </a:pPr>
            <a:fld id="{2558308C-F206-3149-8306-F0B179D78ABA}" type="slidenum">
              <a:rPr lang="it-IT">
                <a:solidFill>
                  <a:srgbClr val="000000"/>
                </a:solidFill>
                <a:latin typeface="Arial"/>
              </a:rPr>
              <a:pPr>
                <a:buClr>
                  <a:srgbClr val="009999"/>
                </a:buClr>
              </a:pPr>
              <a:t>‹n.›</a:t>
            </a:fld>
            <a:endParaRPr lang="it-IT">
              <a:solidFill>
                <a:srgbClr val="000000"/>
              </a:solidFill>
              <a:latin typeface="Arial"/>
            </a:endParaRPr>
          </a:p>
        </p:txBody>
      </p:sp>
    </p:spTree>
    <p:extLst>
      <p:ext uri="{BB962C8B-B14F-4D97-AF65-F5344CB8AC3E}">
        <p14:creationId xmlns:p14="http://schemas.microsoft.com/office/powerpoint/2010/main" val="472805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lvl1pPr>
              <a:defRPr/>
            </a:lvl1pPr>
          </a:lstStyle>
          <a:p>
            <a:pPr>
              <a:buClr>
                <a:srgbClr val="009999"/>
              </a:buClr>
            </a:pPr>
            <a:endParaRPr lang="it-IT">
              <a:solidFill>
                <a:srgbClr val="000000"/>
              </a:solidFill>
              <a:latin typeface="Arial"/>
            </a:endParaRPr>
          </a:p>
        </p:txBody>
      </p:sp>
      <p:sp>
        <p:nvSpPr>
          <p:cNvPr id="5" name="Segnaposto piè di pagina 4"/>
          <p:cNvSpPr>
            <a:spLocks noGrp="1"/>
          </p:cNvSpPr>
          <p:nvPr>
            <p:ph type="ftr" sz="quarter" idx="11"/>
          </p:nvPr>
        </p:nvSpPr>
        <p:spPr/>
        <p:txBody>
          <a:bodyPr/>
          <a:lstStyle>
            <a:lvl1pPr>
              <a:defRPr/>
            </a:lvl1pPr>
          </a:lstStyle>
          <a:p>
            <a:pPr>
              <a:buClr>
                <a:srgbClr val="009999"/>
              </a:buClr>
            </a:pPr>
            <a:endParaRPr lang="it-IT">
              <a:solidFill>
                <a:srgbClr val="000000"/>
              </a:solidFill>
              <a:latin typeface="Arial"/>
            </a:endParaRPr>
          </a:p>
        </p:txBody>
      </p:sp>
      <p:sp>
        <p:nvSpPr>
          <p:cNvPr id="6" name="Segnaposto numero diapositiva 5"/>
          <p:cNvSpPr>
            <a:spLocks noGrp="1"/>
          </p:cNvSpPr>
          <p:nvPr>
            <p:ph type="sldNum" sz="quarter" idx="12"/>
          </p:nvPr>
        </p:nvSpPr>
        <p:spPr/>
        <p:txBody>
          <a:bodyPr/>
          <a:lstStyle>
            <a:lvl1pPr>
              <a:defRPr smtClean="0"/>
            </a:lvl1pPr>
          </a:lstStyle>
          <a:p>
            <a:pPr>
              <a:buClr>
                <a:srgbClr val="009999"/>
              </a:buClr>
            </a:pPr>
            <a:fld id="{6C18680C-2711-B44B-862E-E7598E7E6D9D}" type="slidenum">
              <a:rPr lang="it-IT">
                <a:solidFill>
                  <a:srgbClr val="000000"/>
                </a:solidFill>
                <a:latin typeface="Arial"/>
              </a:rPr>
              <a:pPr>
                <a:buClr>
                  <a:srgbClr val="009999"/>
                </a:buClr>
              </a:pPr>
              <a:t>‹n.›</a:t>
            </a:fld>
            <a:endParaRPr lang="it-IT">
              <a:solidFill>
                <a:srgbClr val="000000"/>
              </a:solidFill>
              <a:latin typeface="Arial"/>
            </a:endParaRPr>
          </a:p>
        </p:txBody>
      </p:sp>
    </p:spTree>
    <p:extLst>
      <p:ext uri="{BB962C8B-B14F-4D97-AF65-F5344CB8AC3E}">
        <p14:creationId xmlns:p14="http://schemas.microsoft.com/office/powerpoint/2010/main" val="25351254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data 4"/>
          <p:cNvSpPr>
            <a:spLocks noGrp="1"/>
          </p:cNvSpPr>
          <p:nvPr>
            <p:ph type="dt" sz="half" idx="10"/>
          </p:nvPr>
        </p:nvSpPr>
        <p:spPr/>
        <p:txBody>
          <a:bodyPr/>
          <a:lstStyle>
            <a:lvl1pPr>
              <a:defRPr/>
            </a:lvl1pPr>
          </a:lstStyle>
          <a:p>
            <a:pPr>
              <a:buClr>
                <a:srgbClr val="009999"/>
              </a:buClr>
            </a:pPr>
            <a:endParaRPr lang="it-IT">
              <a:solidFill>
                <a:srgbClr val="000000"/>
              </a:solidFill>
              <a:latin typeface="Arial"/>
            </a:endParaRPr>
          </a:p>
        </p:txBody>
      </p:sp>
      <p:sp>
        <p:nvSpPr>
          <p:cNvPr id="6" name="Segnaposto piè di pagina 5"/>
          <p:cNvSpPr>
            <a:spLocks noGrp="1"/>
          </p:cNvSpPr>
          <p:nvPr>
            <p:ph type="ftr" sz="quarter" idx="11"/>
          </p:nvPr>
        </p:nvSpPr>
        <p:spPr/>
        <p:txBody>
          <a:bodyPr/>
          <a:lstStyle>
            <a:lvl1pPr>
              <a:defRPr/>
            </a:lvl1pPr>
          </a:lstStyle>
          <a:p>
            <a:pPr>
              <a:buClr>
                <a:srgbClr val="009999"/>
              </a:buClr>
            </a:pPr>
            <a:endParaRPr lang="it-IT">
              <a:solidFill>
                <a:srgbClr val="000000"/>
              </a:solidFill>
              <a:latin typeface="Arial"/>
            </a:endParaRPr>
          </a:p>
        </p:txBody>
      </p:sp>
      <p:sp>
        <p:nvSpPr>
          <p:cNvPr id="7" name="Segnaposto numero diapositiva 6"/>
          <p:cNvSpPr>
            <a:spLocks noGrp="1"/>
          </p:cNvSpPr>
          <p:nvPr>
            <p:ph type="sldNum" sz="quarter" idx="12"/>
          </p:nvPr>
        </p:nvSpPr>
        <p:spPr/>
        <p:txBody>
          <a:bodyPr/>
          <a:lstStyle>
            <a:lvl1pPr>
              <a:defRPr smtClean="0"/>
            </a:lvl1pPr>
          </a:lstStyle>
          <a:p>
            <a:pPr>
              <a:buClr>
                <a:srgbClr val="009999"/>
              </a:buClr>
            </a:pPr>
            <a:fld id="{D59C8401-E3DE-F24E-871F-AE8CAF48833A}" type="slidenum">
              <a:rPr lang="it-IT">
                <a:solidFill>
                  <a:srgbClr val="000000"/>
                </a:solidFill>
                <a:latin typeface="Arial"/>
              </a:rPr>
              <a:pPr>
                <a:buClr>
                  <a:srgbClr val="009999"/>
                </a:buClr>
              </a:pPr>
              <a:t>‹n.›</a:t>
            </a:fld>
            <a:endParaRPr lang="it-IT">
              <a:solidFill>
                <a:srgbClr val="000000"/>
              </a:solidFill>
              <a:latin typeface="Arial"/>
            </a:endParaRPr>
          </a:p>
        </p:txBody>
      </p:sp>
    </p:spTree>
    <p:extLst>
      <p:ext uri="{BB962C8B-B14F-4D97-AF65-F5344CB8AC3E}">
        <p14:creationId xmlns:p14="http://schemas.microsoft.com/office/powerpoint/2010/main" val="35583986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buClr>
                <a:srgbClr val="009999"/>
              </a:buClr>
              <a:defRPr/>
            </a:pPr>
            <a:endParaRPr lang="it-IT">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buClr>
                <a:srgbClr val="009999"/>
              </a:buClr>
              <a:defRPr/>
            </a:pPr>
            <a:endParaRPr lang="it-IT">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buClr>
                <a:srgbClr val="009999"/>
              </a:buClr>
              <a:defRPr/>
            </a:pPr>
            <a:fld id="{D55C806C-5A61-1045-ACBA-EC60B01A3A05}" type="slidenum">
              <a:rPr lang="it-IT">
                <a:solidFill>
                  <a:srgbClr val="000000"/>
                </a:solidFill>
                <a:latin typeface="Arial"/>
              </a:rPr>
              <a:pPr>
                <a:buClr>
                  <a:srgbClr val="009999"/>
                </a:buClr>
                <a:defRPr/>
              </a:pPr>
              <a:t>‹n.›</a:t>
            </a:fld>
            <a:endParaRPr lang="it-IT">
              <a:solidFill>
                <a:srgbClr val="000000"/>
              </a:solidFill>
              <a:latin typeface="Arial"/>
            </a:endParaRPr>
          </a:p>
        </p:txBody>
      </p:sp>
    </p:spTree>
    <p:extLst>
      <p:ext uri="{BB962C8B-B14F-4D97-AF65-F5344CB8AC3E}">
        <p14:creationId xmlns:p14="http://schemas.microsoft.com/office/powerpoint/2010/main" val="29728968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2298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7813"/>
            <a:ext cx="8229600" cy="1139825"/>
          </a:xfrm>
          <a:prstGeom prst="rect">
            <a:avLst/>
          </a:prstGeom>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solidFill>
                <a:prstClr val="black"/>
              </a:solidFill>
              <a:latin typeface="Calibri"/>
            </a:endParaRPr>
          </a:p>
        </p:txBody>
      </p:sp>
      <p:sp>
        <p:nvSpPr>
          <p:cNvPr id="5" name="Rectangle 70"/>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prstClr val="black"/>
              </a:solidFill>
              <a:latin typeface="Calibri"/>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0581B62-69F4-F849-8CBD-58F92C7FAB48}" type="slidenum">
              <a:rPr lang="it-IT">
                <a:solidFill>
                  <a:prstClr val="black"/>
                </a:solidFill>
                <a:latin typeface="Calibri"/>
              </a:rPr>
              <a:pPr>
                <a:defRPr/>
              </a:pPr>
              <a:t>‹n.›</a:t>
            </a:fld>
            <a:endParaRPr lang="it-IT">
              <a:solidFill>
                <a:prstClr val="black"/>
              </a:solidFill>
              <a:latin typeface="Calibri"/>
            </a:endParaRPr>
          </a:p>
        </p:txBody>
      </p:sp>
    </p:spTree>
    <p:extLst>
      <p:ext uri="{BB962C8B-B14F-4D97-AF65-F5344CB8AC3E}">
        <p14:creationId xmlns:p14="http://schemas.microsoft.com/office/powerpoint/2010/main" val="12055865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prstTxWarp prst="textNoShape">
                  <a:avLst/>
                </a:prstTxWarp>
              </a:bodyPr>
              <a:lstStyle/>
              <a:p>
                <a:pPr>
                  <a:defRPr/>
                </a:pPr>
                <a:endParaRPr lang="it-IT">
                  <a:solidFill>
                    <a:prstClr val="black"/>
                  </a:solidFill>
                  <a:latin typeface="Calibri"/>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grpSp>
        </p:grpSp>
      </p:grpSp>
      <p:sp>
        <p:nvSpPr>
          <p:cNvPr id="137282" name="Rectangle 66"/>
          <p:cNvSpPr>
            <a:spLocks noGrp="1" noChangeArrowheads="1"/>
          </p:cNvSpPr>
          <p:nvPr>
            <p:ph type="ctrTitle" sz="quarter"/>
          </p:nvPr>
        </p:nvSpPr>
        <p:spPr>
          <a:xfrm>
            <a:off x="685800" y="1692275"/>
            <a:ext cx="7772400" cy="1736725"/>
          </a:xfrm>
          <a:prstGeom prst="rect">
            <a:avLst/>
          </a:prstGeom>
        </p:spPr>
        <p:txBody>
          <a:bodyPr anchor="b"/>
          <a:lstStyle>
            <a:lvl1pPr>
              <a:defRPr sz="5400"/>
            </a:lvl1pPr>
          </a:lstStyle>
          <a:p>
            <a:r>
              <a:rPr lang="it-IT"/>
              <a:t>Fare clic per modificare lo stile del titolo</a:t>
            </a:r>
          </a:p>
        </p:txBody>
      </p:sp>
      <p:sp>
        <p:nvSpPr>
          <p:cNvPr id="13728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it-IT"/>
              <a:t>Fare clic per modificare lo stile del sottotitolo dello schema</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it-IT">
              <a:solidFill>
                <a:prstClr val="black"/>
              </a:solidFill>
              <a:latin typeface="Calibri"/>
            </a:endParaRPr>
          </a:p>
        </p:txBody>
      </p:sp>
      <p:sp>
        <p:nvSpPr>
          <p:cNvPr id="69" name="Rectangle 69"/>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it-IT">
              <a:solidFill>
                <a:prstClr val="black"/>
              </a:solidFill>
              <a:latin typeface="Calibri"/>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a:defRPr/>
            </a:pPr>
            <a:fld id="{BF009598-92FF-7C4A-B529-56944E39EFCB}" type="slidenum">
              <a:rPr lang="it-IT">
                <a:solidFill>
                  <a:prstClr val="black"/>
                </a:solidFill>
                <a:latin typeface="Calibri"/>
              </a:rPr>
              <a:pPr>
                <a:defRPr/>
              </a:pPr>
              <a:t>‹n.›</a:t>
            </a:fld>
            <a:endParaRPr lang="it-IT">
              <a:solidFill>
                <a:prstClr val="black"/>
              </a:solidFill>
              <a:latin typeface="Calibri"/>
            </a:endParaRPr>
          </a:p>
        </p:txBody>
      </p:sp>
    </p:spTree>
    <p:extLst>
      <p:ext uri="{BB962C8B-B14F-4D97-AF65-F5344CB8AC3E}">
        <p14:creationId xmlns:p14="http://schemas.microsoft.com/office/powerpoint/2010/main" val="333974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grpSp>
        </p:grpSp>
      </p:grpSp>
      <p:sp>
        <p:nvSpPr>
          <p:cNvPr id="137282"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it-IT"/>
              <a:t>Fare clic per modificare lo stile del titolo</a:t>
            </a:r>
          </a:p>
        </p:txBody>
      </p:sp>
      <p:sp>
        <p:nvSpPr>
          <p:cNvPr id="13728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it-IT"/>
              <a:t>Fare clic per modificare lo stile del sottotitolo dello schema</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it-IT">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it-IT">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BF009598-92FF-7C4A-B529-56944E39EFCB}"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20784276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6245225"/>
            <a:ext cx="2133600" cy="476250"/>
          </a:xfrm>
          <a:prstGeom prst="rect">
            <a:avLst/>
          </a:prstGeom>
        </p:spPr>
        <p:txBody>
          <a:bodyPr/>
          <a:lstStyle>
            <a:lvl1pPr>
              <a:defRPr/>
            </a:lvl1pPr>
          </a:lstStyle>
          <a:p>
            <a:endParaRPr lang="it-IT">
              <a:solidFill>
                <a:srgbClr val="000000"/>
              </a:solidFill>
              <a:latin typeface="Calibri"/>
            </a:endParaRPr>
          </a:p>
        </p:txBody>
      </p:sp>
      <p:sp>
        <p:nvSpPr>
          <p:cNvPr id="3" name="Segnaposto piè di pagina 2"/>
          <p:cNvSpPr>
            <a:spLocks noGrp="1"/>
          </p:cNvSpPr>
          <p:nvPr>
            <p:ph type="ftr" sz="quarter" idx="11"/>
          </p:nvPr>
        </p:nvSpPr>
        <p:spPr>
          <a:xfrm>
            <a:off x="3124200" y="6245225"/>
            <a:ext cx="2895600" cy="476250"/>
          </a:xfrm>
          <a:prstGeom prst="rect">
            <a:avLst/>
          </a:prstGeom>
        </p:spPr>
        <p:txBody>
          <a:bodyPr/>
          <a:lstStyle>
            <a:lvl1pPr>
              <a:defRPr/>
            </a:lvl1pPr>
          </a:lstStyle>
          <a:p>
            <a:endParaRPr lang="it-IT">
              <a:solidFill>
                <a:srgbClr val="000000"/>
              </a:solidFill>
              <a:latin typeface="Calibri"/>
            </a:endParaRPr>
          </a:p>
        </p:txBody>
      </p:sp>
      <p:sp>
        <p:nvSpPr>
          <p:cNvPr id="4" name="Segnaposto numero diapositiva 3"/>
          <p:cNvSpPr>
            <a:spLocks noGrp="1"/>
          </p:cNvSpPr>
          <p:nvPr>
            <p:ph type="sldNum" sz="quarter" idx="12"/>
          </p:nvPr>
        </p:nvSpPr>
        <p:spPr>
          <a:xfrm>
            <a:off x="6553200" y="6245225"/>
            <a:ext cx="2133600" cy="476250"/>
          </a:xfrm>
          <a:prstGeom prst="rect">
            <a:avLst/>
          </a:prstGeom>
        </p:spPr>
        <p:txBody>
          <a:bodyPr/>
          <a:lstStyle>
            <a:lvl1pPr>
              <a:defRPr smtClean="0"/>
            </a:lvl1pPr>
          </a:lstStyle>
          <a:p>
            <a:fld id="{2558308C-F206-3149-8306-F0B179D78ABA}" type="slidenum">
              <a:rPr lang="it-IT">
                <a:solidFill>
                  <a:srgbClr val="000000"/>
                </a:solidFill>
                <a:latin typeface="Calibri"/>
              </a:rPr>
              <a:pPr/>
              <a:t>‹n.›</a:t>
            </a:fld>
            <a:endParaRPr lang="it-IT">
              <a:solidFill>
                <a:srgbClr val="000000"/>
              </a:solidFill>
              <a:latin typeface="Calibri"/>
            </a:endParaRPr>
          </a:p>
        </p:txBody>
      </p:sp>
    </p:spTree>
    <p:extLst>
      <p:ext uri="{BB962C8B-B14F-4D97-AF65-F5344CB8AC3E}">
        <p14:creationId xmlns:p14="http://schemas.microsoft.com/office/powerpoint/2010/main" val="26224968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9227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7813"/>
            <a:ext cx="8229600" cy="1139825"/>
          </a:xfrm>
          <a:prstGeom prst="rect">
            <a:avLst/>
          </a:prstGeom>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solidFill>
                <a:prstClr val="black"/>
              </a:solidFill>
              <a:latin typeface="Calibri"/>
            </a:endParaRPr>
          </a:p>
        </p:txBody>
      </p:sp>
      <p:sp>
        <p:nvSpPr>
          <p:cNvPr id="5" name="Rectangle 70"/>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prstClr val="black"/>
              </a:solidFill>
              <a:latin typeface="Calibri"/>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0581B62-69F4-F849-8CBD-58F92C7FAB48}" type="slidenum">
              <a:rPr lang="it-IT">
                <a:solidFill>
                  <a:prstClr val="black"/>
                </a:solidFill>
                <a:latin typeface="Calibri"/>
              </a:rPr>
              <a:pPr>
                <a:defRPr/>
              </a:pPr>
              <a:t>‹n.›</a:t>
            </a:fld>
            <a:endParaRPr lang="it-IT">
              <a:solidFill>
                <a:prstClr val="black"/>
              </a:solidFill>
              <a:latin typeface="Calibri"/>
            </a:endParaRPr>
          </a:p>
        </p:txBody>
      </p:sp>
    </p:spTree>
    <p:extLst>
      <p:ext uri="{BB962C8B-B14F-4D97-AF65-F5344CB8AC3E}">
        <p14:creationId xmlns:p14="http://schemas.microsoft.com/office/powerpoint/2010/main" val="13848666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prstTxWarp prst="textNoShape">
                  <a:avLst/>
                </a:prstTxWarp>
              </a:bodyPr>
              <a:lstStyle/>
              <a:p>
                <a:pPr>
                  <a:defRPr/>
                </a:pPr>
                <a:endParaRPr lang="it-IT">
                  <a:solidFill>
                    <a:prstClr val="black"/>
                  </a:solidFill>
                  <a:latin typeface="Calibri"/>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grpSp>
        </p:grpSp>
      </p:grpSp>
      <p:sp>
        <p:nvSpPr>
          <p:cNvPr id="137282" name="Rectangle 66"/>
          <p:cNvSpPr>
            <a:spLocks noGrp="1" noChangeArrowheads="1"/>
          </p:cNvSpPr>
          <p:nvPr>
            <p:ph type="ctrTitle" sz="quarter"/>
          </p:nvPr>
        </p:nvSpPr>
        <p:spPr>
          <a:xfrm>
            <a:off x="685800" y="1692275"/>
            <a:ext cx="7772400" cy="1736725"/>
          </a:xfrm>
          <a:prstGeom prst="rect">
            <a:avLst/>
          </a:prstGeom>
        </p:spPr>
        <p:txBody>
          <a:bodyPr anchor="b"/>
          <a:lstStyle>
            <a:lvl1pPr>
              <a:defRPr sz="5400"/>
            </a:lvl1pPr>
          </a:lstStyle>
          <a:p>
            <a:r>
              <a:rPr lang="it-IT"/>
              <a:t>Fare clic per modificare lo stile del titolo</a:t>
            </a:r>
          </a:p>
        </p:txBody>
      </p:sp>
      <p:sp>
        <p:nvSpPr>
          <p:cNvPr id="13728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it-IT"/>
              <a:t>Fare clic per modificare lo stile del sottotitolo dello schema</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it-IT">
              <a:solidFill>
                <a:prstClr val="black"/>
              </a:solidFill>
              <a:latin typeface="Calibri"/>
            </a:endParaRPr>
          </a:p>
        </p:txBody>
      </p:sp>
      <p:sp>
        <p:nvSpPr>
          <p:cNvPr id="69" name="Rectangle 69"/>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it-IT">
              <a:solidFill>
                <a:prstClr val="black"/>
              </a:solidFill>
              <a:latin typeface="Calibri"/>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a:defRPr/>
            </a:pPr>
            <a:fld id="{BF009598-92FF-7C4A-B529-56944E39EFCB}" type="slidenum">
              <a:rPr lang="it-IT">
                <a:solidFill>
                  <a:prstClr val="black"/>
                </a:solidFill>
                <a:latin typeface="Calibri"/>
              </a:rPr>
              <a:pPr>
                <a:defRPr/>
              </a:pPr>
              <a:t>‹n.›</a:t>
            </a:fld>
            <a:endParaRPr lang="it-IT">
              <a:solidFill>
                <a:prstClr val="black"/>
              </a:solidFill>
              <a:latin typeface="Calibri"/>
            </a:endParaRPr>
          </a:p>
        </p:txBody>
      </p:sp>
    </p:spTree>
    <p:extLst>
      <p:ext uri="{BB962C8B-B14F-4D97-AF65-F5344CB8AC3E}">
        <p14:creationId xmlns:p14="http://schemas.microsoft.com/office/powerpoint/2010/main" val="25902953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6245225"/>
            <a:ext cx="2133600" cy="476250"/>
          </a:xfrm>
          <a:prstGeom prst="rect">
            <a:avLst/>
          </a:prstGeom>
        </p:spPr>
        <p:txBody>
          <a:bodyPr/>
          <a:lstStyle>
            <a:lvl1pPr>
              <a:defRPr/>
            </a:lvl1pPr>
          </a:lstStyle>
          <a:p>
            <a:endParaRPr lang="it-IT">
              <a:solidFill>
                <a:srgbClr val="000000"/>
              </a:solidFill>
              <a:latin typeface="Calibri"/>
            </a:endParaRPr>
          </a:p>
        </p:txBody>
      </p:sp>
      <p:sp>
        <p:nvSpPr>
          <p:cNvPr id="3" name="Segnaposto piè di pagina 2"/>
          <p:cNvSpPr>
            <a:spLocks noGrp="1"/>
          </p:cNvSpPr>
          <p:nvPr>
            <p:ph type="ftr" sz="quarter" idx="11"/>
          </p:nvPr>
        </p:nvSpPr>
        <p:spPr>
          <a:xfrm>
            <a:off x="3124200" y="6245225"/>
            <a:ext cx="2895600" cy="476250"/>
          </a:xfrm>
          <a:prstGeom prst="rect">
            <a:avLst/>
          </a:prstGeom>
        </p:spPr>
        <p:txBody>
          <a:bodyPr/>
          <a:lstStyle>
            <a:lvl1pPr>
              <a:defRPr/>
            </a:lvl1pPr>
          </a:lstStyle>
          <a:p>
            <a:endParaRPr lang="it-IT">
              <a:solidFill>
                <a:srgbClr val="000000"/>
              </a:solidFill>
              <a:latin typeface="Calibri"/>
            </a:endParaRPr>
          </a:p>
        </p:txBody>
      </p:sp>
      <p:sp>
        <p:nvSpPr>
          <p:cNvPr id="4" name="Segnaposto numero diapositiva 3"/>
          <p:cNvSpPr>
            <a:spLocks noGrp="1"/>
          </p:cNvSpPr>
          <p:nvPr>
            <p:ph type="sldNum" sz="quarter" idx="12"/>
          </p:nvPr>
        </p:nvSpPr>
        <p:spPr>
          <a:xfrm>
            <a:off x="6553200" y="6245225"/>
            <a:ext cx="2133600" cy="476250"/>
          </a:xfrm>
          <a:prstGeom prst="rect">
            <a:avLst/>
          </a:prstGeom>
        </p:spPr>
        <p:txBody>
          <a:bodyPr/>
          <a:lstStyle>
            <a:lvl1pPr>
              <a:defRPr smtClean="0"/>
            </a:lvl1pPr>
          </a:lstStyle>
          <a:p>
            <a:fld id="{2558308C-F206-3149-8306-F0B179D78ABA}" type="slidenum">
              <a:rPr lang="it-IT">
                <a:solidFill>
                  <a:srgbClr val="000000"/>
                </a:solidFill>
                <a:latin typeface="Calibri"/>
              </a:rPr>
              <a:pPr/>
              <a:t>‹n.›</a:t>
            </a:fld>
            <a:endParaRPr lang="it-IT">
              <a:solidFill>
                <a:srgbClr val="000000"/>
              </a:solidFill>
              <a:latin typeface="Calibri"/>
            </a:endParaRPr>
          </a:p>
        </p:txBody>
      </p:sp>
    </p:spTree>
    <p:extLst>
      <p:ext uri="{BB962C8B-B14F-4D97-AF65-F5344CB8AC3E}">
        <p14:creationId xmlns:p14="http://schemas.microsoft.com/office/powerpoint/2010/main" val="19741386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0453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7813"/>
            <a:ext cx="8229600" cy="1139825"/>
          </a:xfrm>
          <a:prstGeom prst="rect">
            <a:avLst/>
          </a:prstGeom>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solidFill>
                <a:prstClr val="black"/>
              </a:solidFill>
              <a:latin typeface="Calibri"/>
            </a:endParaRPr>
          </a:p>
        </p:txBody>
      </p:sp>
      <p:sp>
        <p:nvSpPr>
          <p:cNvPr id="5" name="Rectangle 70"/>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prstClr val="black"/>
              </a:solidFill>
              <a:latin typeface="Calibri"/>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0581B62-69F4-F849-8CBD-58F92C7FAB48}" type="slidenum">
              <a:rPr lang="it-IT">
                <a:solidFill>
                  <a:prstClr val="black"/>
                </a:solidFill>
                <a:latin typeface="Calibri"/>
              </a:rPr>
              <a:pPr>
                <a:defRPr/>
              </a:pPr>
              <a:t>‹n.›</a:t>
            </a:fld>
            <a:endParaRPr lang="it-IT">
              <a:solidFill>
                <a:prstClr val="black"/>
              </a:solidFill>
              <a:latin typeface="Calibri"/>
            </a:endParaRPr>
          </a:p>
        </p:txBody>
      </p:sp>
    </p:spTree>
    <p:extLst>
      <p:ext uri="{BB962C8B-B14F-4D97-AF65-F5344CB8AC3E}">
        <p14:creationId xmlns:p14="http://schemas.microsoft.com/office/powerpoint/2010/main" val="2449487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prstTxWarp prst="textNoShape">
                  <a:avLst/>
                </a:prstTxWarp>
              </a:bodyPr>
              <a:lstStyle/>
              <a:p>
                <a:pPr>
                  <a:defRPr/>
                </a:pPr>
                <a:endParaRPr lang="it-IT">
                  <a:solidFill>
                    <a:prstClr val="black"/>
                  </a:solidFill>
                  <a:latin typeface="Calibri"/>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grpSp>
        </p:grpSp>
      </p:grpSp>
      <p:sp>
        <p:nvSpPr>
          <p:cNvPr id="137282" name="Rectangle 66"/>
          <p:cNvSpPr>
            <a:spLocks noGrp="1" noChangeArrowheads="1"/>
          </p:cNvSpPr>
          <p:nvPr>
            <p:ph type="ctrTitle" sz="quarter"/>
          </p:nvPr>
        </p:nvSpPr>
        <p:spPr>
          <a:xfrm>
            <a:off x="685800" y="1692275"/>
            <a:ext cx="7772400" cy="1736725"/>
          </a:xfrm>
          <a:prstGeom prst="rect">
            <a:avLst/>
          </a:prstGeom>
        </p:spPr>
        <p:txBody>
          <a:bodyPr anchor="b"/>
          <a:lstStyle>
            <a:lvl1pPr>
              <a:defRPr sz="5400"/>
            </a:lvl1pPr>
          </a:lstStyle>
          <a:p>
            <a:r>
              <a:rPr lang="it-IT"/>
              <a:t>Fare clic per modificare lo stile del titolo</a:t>
            </a:r>
          </a:p>
        </p:txBody>
      </p:sp>
      <p:sp>
        <p:nvSpPr>
          <p:cNvPr id="13728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it-IT"/>
              <a:t>Fare clic per modificare lo stile del sottotitolo dello schema</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it-IT">
              <a:solidFill>
                <a:prstClr val="black"/>
              </a:solidFill>
              <a:latin typeface="Calibri"/>
            </a:endParaRPr>
          </a:p>
        </p:txBody>
      </p:sp>
      <p:sp>
        <p:nvSpPr>
          <p:cNvPr id="69" name="Rectangle 69"/>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it-IT">
              <a:solidFill>
                <a:prstClr val="black"/>
              </a:solidFill>
              <a:latin typeface="Calibri"/>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a:defRPr/>
            </a:pPr>
            <a:fld id="{BF009598-92FF-7C4A-B529-56944E39EFCB}" type="slidenum">
              <a:rPr lang="it-IT">
                <a:solidFill>
                  <a:prstClr val="black"/>
                </a:solidFill>
                <a:latin typeface="Calibri"/>
              </a:rPr>
              <a:pPr>
                <a:defRPr/>
              </a:pPr>
              <a:t>‹n.›</a:t>
            </a:fld>
            <a:endParaRPr lang="it-IT">
              <a:solidFill>
                <a:prstClr val="black"/>
              </a:solidFill>
              <a:latin typeface="Calibri"/>
            </a:endParaRPr>
          </a:p>
        </p:txBody>
      </p:sp>
    </p:spTree>
    <p:extLst>
      <p:ext uri="{BB962C8B-B14F-4D97-AF65-F5344CB8AC3E}">
        <p14:creationId xmlns:p14="http://schemas.microsoft.com/office/powerpoint/2010/main" val="4978035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6245225"/>
            <a:ext cx="2133600" cy="476250"/>
          </a:xfrm>
          <a:prstGeom prst="rect">
            <a:avLst/>
          </a:prstGeom>
        </p:spPr>
        <p:txBody>
          <a:bodyPr/>
          <a:lstStyle>
            <a:lvl1pPr>
              <a:defRPr/>
            </a:lvl1pPr>
          </a:lstStyle>
          <a:p>
            <a:endParaRPr lang="it-IT">
              <a:solidFill>
                <a:srgbClr val="000000"/>
              </a:solidFill>
              <a:latin typeface="Calibri"/>
            </a:endParaRPr>
          </a:p>
        </p:txBody>
      </p:sp>
      <p:sp>
        <p:nvSpPr>
          <p:cNvPr id="3" name="Segnaposto piè di pagina 2"/>
          <p:cNvSpPr>
            <a:spLocks noGrp="1"/>
          </p:cNvSpPr>
          <p:nvPr>
            <p:ph type="ftr" sz="quarter" idx="11"/>
          </p:nvPr>
        </p:nvSpPr>
        <p:spPr>
          <a:xfrm>
            <a:off x="3124200" y="6245225"/>
            <a:ext cx="2895600" cy="476250"/>
          </a:xfrm>
          <a:prstGeom prst="rect">
            <a:avLst/>
          </a:prstGeom>
        </p:spPr>
        <p:txBody>
          <a:bodyPr/>
          <a:lstStyle>
            <a:lvl1pPr>
              <a:defRPr/>
            </a:lvl1pPr>
          </a:lstStyle>
          <a:p>
            <a:endParaRPr lang="it-IT">
              <a:solidFill>
                <a:srgbClr val="000000"/>
              </a:solidFill>
              <a:latin typeface="Calibri"/>
            </a:endParaRPr>
          </a:p>
        </p:txBody>
      </p:sp>
      <p:sp>
        <p:nvSpPr>
          <p:cNvPr id="4" name="Segnaposto numero diapositiva 3"/>
          <p:cNvSpPr>
            <a:spLocks noGrp="1"/>
          </p:cNvSpPr>
          <p:nvPr>
            <p:ph type="sldNum" sz="quarter" idx="12"/>
          </p:nvPr>
        </p:nvSpPr>
        <p:spPr>
          <a:xfrm>
            <a:off x="6553200" y="6245225"/>
            <a:ext cx="2133600" cy="476250"/>
          </a:xfrm>
          <a:prstGeom prst="rect">
            <a:avLst/>
          </a:prstGeom>
        </p:spPr>
        <p:txBody>
          <a:bodyPr/>
          <a:lstStyle>
            <a:lvl1pPr>
              <a:defRPr smtClean="0"/>
            </a:lvl1pPr>
          </a:lstStyle>
          <a:p>
            <a:fld id="{2558308C-F206-3149-8306-F0B179D78ABA}" type="slidenum">
              <a:rPr lang="it-IT">
                <a:solidFill>
                  <a:srgbClr val="000000"/>
                </a:solidFill>
                <a:latin typeface="Calibri"/>
              </a:rPr>
              <a:pPr/>
              <a:t>‹n.›</a:t>
            </a:fld>
            <a:endParaRPr lang="it-IT">
              <a:solidFill>
                <a:srgbClr val="000000"/>
              </a:solidFill>
              <a:latin typeface="Calibri"/>
            </a:endParaRPr>
          </a:p>
        </p:txBody>
      </p:sp>
    </p:spTree>
    <p:extLst>
      <p:ext uri="{BB962C8B-B14F-4D97-AF65-F5344CB8AC3E}">
        <p14:creationId xmlns:p14="http://schemas.microsoft.com/office/powerpoint/2010/main" val="7467569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130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Rectangle 69"/>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30581B62-69F4-F849-8CBD-58F92C7FAB48}"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7041929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7813"/>
            <a:ext cx="8229600" cy="1139825"/>
          </a:xfrm>
          <a:prstGeom prst="rect">
            <a:avLst/>
          </a:prstGeom>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solidFill>
                <a:prstClr val="black"/>
              </a:solidFill>
              <a:latin typeface="Calibri"/>
            </a:endParaRPr>
          </a:p>
        </p:txBody>
      </p:sp>
      <p:sp>
        <p:nvSpPr>
          <p:cNvPr id="5" name="Rectangle 70"/>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prstClr val="black"/>
              </a:solidFill>
              <a:latin typeface="Calibri"/>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0581B62-69F4-F849-8CBD-58F92C7FAB48}" type="slidenum">
              <a:rPr lang="it-IT">
                <a:solidFill>
                  <a:prstClr val="black"/>
                </a:solidFill>
                <a:latin typeface="Calibri"/>
              </a:rPr>
              <a:pPr>
                <a:defRPr/>
              </a:pPr>
              <a:t>‹n.›</a:t>
            </a:fld>
            <a:endParaRPr lang="it-IT">
              <a:solidFill>
                <a:prstClr val="black"/>
              </a:solidFill>
              <a:latin typeface="Calibri"/>
            </a:endParaRPr>
          </a:p>
        </p:txBody>
      </p:sp>
    </p:spTree>
    <p:extLst>
      <p:ext uri="{BB962C8B-B14F-4D97-AF65-F5344CB8AC3E}">
        <p14:creationId xmlns:p14="http://schemas.microsoft.com/office/powerpoint/2010/main" val="24152580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prstTxWarp prst="textNoShape">
                  <a:avLst/>
                </a:prstTxWarp>
              </a:bodyPr>
              <a:lstStyle/>
              <a:p>
                <a:pPr>
                  <a:defRPr/>
                </a:pPr>
                <a:endParaRPr lang="it-IT">
                  <a:solidFill>
                    <a:prstClr val="black"/>
                  </a:solidFill>
                  <a:latin typeface="Calibri"/>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a:defRPr/>
                </a:pPr>
                <a:endParaRPr lang="it-IT">
                  <a:solidFill>
                    <a:prstClr val="black"/>
                  </a:solidFill>
                  <a:latin typeface="Calibri"/>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prstTxWarp prst="textNoShape">
                    <a:avLst/>
                  </a:prstTxWarp>
                </a:bodyPr>
                <a:lstStyle/>
                <a:p>
                  <a:pPr>
                    <a:defRPr/>
                  </a:pPr>
                  <a:endParaRPr lang="it-IT">
                    <a:solidFill>
                      <a:prstClr val="black"/>
                    </a:solidFill>
                    <a:latin typeface="Calibri"/>
                  </a:endParaRPr>
                </a:p>
              </p:txBody>
            </p:sp>
          </p:grpSp>
        </p:grpSp>
      </p:grpSp>
      <p:sp>
        <p:nvSpPr>
          <p:cNvPr id="137282" name="Rectangle 66"/>
          <p:cNvSpPr>
            <a:spLocks noGrp="1" noChangeArrowheads="1"/>
          </p:cNvSpPr>
          <p:nvPr>
            <p:ph type="ctrTitle" sz="quarter"/>
          </p:nvPr>
        </p:nvSpPr>
        <p:spPr>
          <a:xfrm>
            <a:off x="685800" y="1692275"/>
            <a:ext cx="7772400" cy="1736725"/>
          </a:xfrm>
          <a:prstGeom prst="rect">
            <a:avLst/>
          </a:prstGeom>
        </p:spPr>
        <p:txBody>
          <a:bodyPr anchor="b"/>
          <a:lstStyle>
            <a:lvl1pPr>
              <a:defRPr sz="5400"/>
            </a:lvl1pPr>
          </a:lstStyle>
          <a:p>
            <a:r>
              <a:rPr lang="it-IT"/>
              <a:t>Fare clic per modificare lo stile del titolo</a:t>
            </a:r>
          </a:p>
        </p:txBody>
      </p:sp>
      <p:sp>
        <p:nvSpPr>
          <p:cNvPr id="13728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it-IT"/>
              <a:t>Fare clic per modificare lo stile del sottotitolo dello schema</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it-IT">
              <a:solidFill>
                <a:prstClr val="black"/>
              </a:solidFill>
              <a:latin typeface="Calibri"/>
            </a:endParaRPr>
          </a:p>
        </p:txBody>
      </p:sp>
      <p:sp>
        <p:nvSpPr>
          <p:cNvPr id="69" name="Rectangle 69"/>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it-IT">
              <a:solidFill>
                <a:prstClr val="black"/>
              </a:solidFill>
              <a:latin typeface="Calibri"/>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a:defRPr/>
            </a:pPr>
            <a:fld id="{BF009598-92FF-7C4A-B529-56944E39EFCB}" type="slidenum">
              <a:rPr lang="it-IT">
                <a:solidFill>
                  <a:prstClr val="black"/>
                </a:solidFill>
                <a:latin typeface="Calibri"/>
              </a:rPr>
              <a:pPr>
                <a:defRPr/>
              </a:pPr>
              <a:t>‹n.›</a:t>
            </a:fld>
            <a:endParaRPr lang="it-IT">
              <a:solidFill>
                <a:prstClr val="black"/>
              </a:solidFill>
              <a:latin typeface="Calibri"/>
            </a:endParaRPr>
          </a:p>
        </p:txBody>
      </p:sp>
    </p:spTree>
    <p:extLst>
      <p:ext uri="{BB962C8B-B14F-4D97-AF65-F5344CB8AC3E}">
        <p14:creationId xmlns:p14="http://schemas.microsoft.com/office/powerpoint/2010/main" val="20949826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a:xfrm>
            <a:off x="5724128" y="6381750"/>
            <a:ext cx="2133600" cy="476250"/>
          </a:xfrm>
          <a:prstGeom prst="rect">
            <a:avLst/>
          </a:prstGeom>
        </p:spPr>
        <p:txBody>
          <a:bodyPr/>
          <a:lstStyle>
            <a:lvl1pPr>
              <a:defRPr smtClean="0"/>
            </a:lvl1pPr>
          </a:lstStyle>
          <a:p>
            <a:fld id="{2558308C-F206-3149-8306-F0B179D78ABA}" type="slidenum">
              <a:rPr lang="it-IT" smtClean="0">
                <a:solidFill>
                  <a:srgbClr val="000000"/>
                </a:solidFill>
                <a:latin typeface="Calibri"/>
              </a:rPr>
              <a:pPr/>
              <a:t>‹n.›</a:t>
            </a:fld>
            <a:r>
              <a:rPr lang="it-IT" dirty="0" smtClean="0">
                <a:solidFill>
                  <a:srgbClr val="000000"/>
                </a:solidFill>
                <a:latin typeface="Calibri"/>
              </a:rPr>
              <a:t>/100</a:t>
            </a:r>
            <a:endParaRPr lang="it-IT" dirty="0">
              <a:solidFill>
                <a:srgbClr val="000000"/>
              </a:solidFill>
              <a:latin typeface="Calibri"/>
            </a:endParaRPr>
          </a:p>
        </p:txBody>
      </p:sp>
    </p:spTree>
    <p:extLst>
      <p:ext uri="{BB962C8B-B14F-4D97-AF65-F5344CB8AC3E}">
        <p14:creationId xmlns:p14="http://schemas.microsoft.com/office/powerpoint/2010/main" val="15803361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 dello schema</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D9EC8420-6491-8D43-939D-77758524CBFC}"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 dello schema</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340110FC-FBE7-1547-9F71-9DA27A2855A8}"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 dello schema</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5C2B6AC-A4AF-6D4F-A0A3-CCBF0042E638}"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 dello schema</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3633677-CCB9-4147-BDA6-7240589C1F88}"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 dello schema</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73D1BCAD-FBBE-9F40-9693-4A26CFC527D9}"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 dello schema</a:t>
            </a:r>
            <a:endParaRPr lang="it-IT"/>
          </a:p>
        </p:txBody>
      </p:sp>
      <p:sp>
        <p:nvSpPr>
          <p:cNvPr id="3" name="Segnaposto data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4F7631DD-9292-0740-A757-BD5D2A42DEDC}"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4EB2E50E-5B19-C54F-B8DA-51D57D1FCCFC}"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en-US"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Fare clic per modificare gli stili del testo dello schema</a:t>
            </a:r>
          </a:p>
        </p:txBody>
      </p:sp>
      <p:sp>
        <p:nvSpPr>
          <p:cNvPr id="4" name="Rectangle 69"/>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70B9A502-09D5-F241-ADDA-A0A1888B6E90}"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13320936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 dello schema</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BD87D65-35D8-6C41-A67E-5953D9364E70}"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 dello schema</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F40CA529-2FDC-CF44-924E-48D2A3547EDC}"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 dello schema</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94E3D05C-853D-5A4F-A05D-6C47749260FC}"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 dello schema</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52617F7-7E04-BC42-8CF0-652A5239C8A3}"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Segnaposto data 2"/>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a:xfrm>
            <a:off x="6553200" y="6245225"/>
            <a:ext cx="2133600" cy="476250"/>
          </a:xfrm>
        </p:spPr>
        <p:txBody>
          <a:bodyPr/>
          <a:lstStyle>
            <a:lvl1pPr>
              <a:defRPr/>
            </a:lvl1pPr>
          </a:lstStyle>
          <a:p>
            <a:fld id="{6525CFE3-0F9E-5C43-B4E0-80E585BEA8A8}"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 dello schema</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D9EC8420-6491-8D43-939D-77758524CBFC}"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 dello schema</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340110FC-FBE7-1547-9F71-9DA27A2855A8}"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 dello schema</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5C2B6AC-A4AF-6D4F-A0A3-CCBF0042E638}"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 dello schema</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3633677-CCB9-4147-BDA6-7240589C1F88}"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 dello schema</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73D1BCAD-FBBE-9F40-9693-4A26CFC527D9}"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Rectangle 69"/>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07996B5A-7A3F-4A41-9251-3437BE066884}"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9089209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 dello schema</a:t>
            </a:r>
            <a:endParaRPr lang="it-IT"/>
          </a:p>
        </p:txBody>
      </p:sp>
      <p:sp>
        <p:nvSpPr>
          <p:cNvPr id="3" name="Segnaposto data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4F7631DD-9292-0740-A757-BD5D2A42DEDC}"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4EB2E50E-5B19-C54F-B8DA-51D57D1FCCFC}"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 dello schema</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BD87D65-35D8-6C41-A67E-5953D9364E70}"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 dello schema</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F40CA529-2FDC-CF44-924E-48D2A3547EDC}"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 dello schema</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94E3D05C-853D-5A4F-A05D-6C47749260FC}"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 dello schema</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52617F7-7E04-BC42-8CF0-652A5239C8A3}"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Segnaposto data 2"/>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a:xfrm>
            <a:off x="6553200" y="6245225"/>
            <a:ext cx="2133600" cy="476250"/>
          </a:xfrm>
        </p:spPr>
        <p:txBody>
          <a:bodyPr/>
          <a:lstStyle>
            <a:lvl1pPr>
              <a:defRPr/>
            </a:lvl1pPr>
          </a:lstStyle>
          <a:p>
            <a:fld id="{6525CFE3-0F9E-5C43-B4E0-80E585BEA8A8}" type="slidenum">
              <a:rPr lang="it-IT" altLang="it-IT">
                <a:solidFill>
                  <a:srgbClr val="000000"/>
                </a:solidFill>
              </a:rPr>
              <a:pPr/>
              <a:t>‹n.›</a:t>
            </a:fld>
            <a:endParaRPr lang="it-IT" altLang="it-IT">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en-US"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7" name="Rectangle 69"/>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2B8C392B-9599-B042-9E93-5F05B955EFC7}"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14951746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theme" Target="../theme/theme10.xml"/><Relationship Id="rId6" Type="http://schemas.openxmlformats.org/officeDocument/2006/relationships/image" Target="../media/image1.png"/><Relationship Id="rId1" Type="http://schemas.openxmlformats.org/officeDocument/2006/relationships/slideLayout" Target="../slideLayouts/slideLayout37.xml"/><Relationship Id="rId2" Type="http://schemas.openxmlformats.org/officeDocument/2006/relationships/slideLayout" Target="../slideLayouts/slideLayout38.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4" Type="http://schemas.openxmlformats.org/officeDocument/2006/relationships/image" Target="../media/image1.png"/><Relationship Id="rId1" Type="http://schemas.openxmlformats.org/officeDocument/2006/relationships/slideLayout" Target="../slideLayouts/slideLayout41.xml"/><Relationship Id="rId2"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theme" Target="../theme/theme12.xml"/><Relationship Id="rId1" Type="http://schemas.openxmlformats.org/officeDocument/2006/relationships/slideLayout" Target="../slideLayouts/slideLayout43.xml"/><Relationship Id="rId2" Type="http://schemas.openxmlformats.org/officeDocument/2006/relationships/slideLayout" Target="../slideLayouts/slideLayout44.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theme" Target="../theme/theme13.xml"/><Relationship Id="rId6" Type="http://schemas.openxmlformats.org/officeDocument/2006/relationships/image" Target="../media/image1.png"/><Relationship Id="rId1" Type="http://schemas.openxmlformats.org/officeDocument/2006/relationships/slideLayout" Target="../slideLayouts/slideLayout47.xml"/><Relationship Id="rId2" Type="http://schemas.openxmlformats.org/officeDocument/2006/relationships/slideLayout" Target="../slideLayouts/slideLayout48.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theme" Target="../theme/theme14.xml"/><Relationship Id="rId6" Type="http://schemas.openxmlformats.org/officeDocument/2006/relationships/image" Target="../media/image1.png"/><Relationship Id="rId1" Type="http://schemas.openxmlformats.org/officeDocument/2006/relationships/slideLayout" Target="../slideLayouts/slideLayout51.xml"/><Relationship Id="rId2" Type="http://schemas.openxmlformats.org/officeDocument/2006/relationships/slideLayout" Target="../slideLayouts/slideLayout52.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theme" Target="../theme/theme15.xml"/><Relationship Id="rId6" Type="http://schemas.openxmlformats.org/officeDocument/2006/relationships/image" Target="../media/image1.png"/><Relationship Id="rId1" Type="http://schemas.openxmlformats.org/officeDocument/2006/relationships/slideLayout" Target="../slideLayouts/slideLayout55.xml"/><Relationship Id="rId2" Type="http://schemas.openxmlformats.org/officeDocument/2006/relationships/slideLayout" Target="../slideLayouts/slideLayout56.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theme" Target="../theme/theme16.xml"/><Relationship Id="rId6" Type="http://schemas.openxmlformats.org/officeDocument/2006/relationships/image" Target="../media/image1.png"/><Relationship Id="rId1" Type="http://schemas.openxmlformats.org/officeDocument/2006/relationships/slideLayout" Target="../slideLayouts/slideLayout59.xml"/><Relationship Id="rId2" Type="http://schemas.openxmlformats.org/officeDocument/2006/relationships/slideLayout" Target="../slideLayouts/slideLayout60.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73.xml"/><Relationship Id="rId12" Type="http://schemas.openxmlformats.org/officeDocument/2006/relationships/slideLayout" Target="../slideLayouts/slideLayout74.xml"/><Relationship Id="rId13" Type="http://schemas.openxmlformats.org/officeDocument/2006/relationships/theme" Target="../theme/theme17.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slideLayout" Target="../slideLayouts/slideLayout86.xml"/><Relationship Id="rId13" Type="http://schemas.openxmlformats.org/officeDocument/2006/relationships/theme" Target="../theme/theme18.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theme" Target="../theme/theme2.xml"/><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theme" Target="../theme/theme3.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theme" Target="../theme/theme4.xml"/><Relationship Id="rId1" Type="http://schemas.openxmlformats.org/officeDocument/2006/relationships/slideLayout" Target="../slideLayouts/slideLayout28.xml"/><Relationship Id="rId2"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theme" Target="../theme/theme6.xml"/><Relationship Id="rId3"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7.xml"/><Relationship Id="rId3"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theme" Target="../theme/theme9.xml"/><Relationship Id="rId3"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egnaposto numero diapositiva 15"/>
          <p:cNvSpPr txBox="1">
            <a:spLocks/>
          </p:cNvSpPr>
          <p:nvPr userDrawn="1"/>
        </p:nvSpPr>
        <p:spPr>
          <a:xfrm>
            <a:off x="4932040" y="6381328"/>
            <a:ext cx="4211960" cy="476672"/>
          </a:xfrm>
          <a:prstGeom prst="rect">
            <a:avLst/>
          </a:prstGeom>
        </p:spPr>
        <p:txBody>
          <a:bodyPr/>
          <a:lstStyle>
            <a:lvl1pPr>
              <a:defRPr sz="2000" b="1"/>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49D47E-F47A-4571-9BA5-F84A716B6CAE}" type="slidenum">
              <a:rPr kumimoji="0" lang="it-IT" sz="2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r>
              <a:rPr kumimoji="0" lang="it-IT" sz="2000" b="1" i="0" u="none" strike="noStrike" kern="1200" cap="none" spc="0" normalizeH="0" baseline="0" noProof="0" dirty="0" smtClean="0">
                <a:ln>
                  <a:noFill/>
                </a:ln>
                <a:solidFill>
                  <a:schemeClr val="tx1"/>
                </a:solidFill>
                <a:effectLst/>
                <a:uLnTx/>
                <a:uFillTx/>
                <a:latin typeface="+mn-lt"/>
                <a:ea typeface="+mn-ea"/>
                <a:cs typeface="+mn-cs"/>
              </a:rPr>
              <a:t>/100</a:t>
            </a:r>
            <a:endParaRPr kumimoji="0" lang="it-IT"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11" name="Segnaposto data 14"/>
          <p:cNvSpPr txBox="1">
            <a:spLocks/>
          </p:cNvSpPr>
          <p:nvPr userDrawn="1"/>
        </p:nvSpPr>
        <p:spPr>
          <a:xfrm>
            <a:off x="-25240" y="6237312"/>
            <a:ext cx="4572000" cy="61467"/>
          </a:xfrm>
          <a:prstGeom prst="rect">
            <a:avLst/>
          </a:prstGeom>
        </p:spPr>
        <p:txBody>
          <a:bodyPr/>
          <a:lstStyle>
            <a:lvl1pPr>
              <a:defRPr sz="16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smtClean="0">
                <a:ln>
                  <a:noFill/>
                </a:ln>
                <a:solidFill>
                  <a:schemeClr val="tx1"/>
                </a:solidFill>
                <a:effectLst/>
                <a:uLnTx/>
                <a:uFillTx/>
                <a:latin typeface="+mn-lt"/>
                <a:ea typeface="+mn-ea"/>
                <a:cs typeface="+mn-cs"/>
              </a:rPr>
              <a:t>CORSO SCALA</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it-IT" sz="1600" b="1" i="0" u="none" strike="noStrike" kern="1200" cap="none" spc="0" normalizeH="0" baseline="0" noProof="0" dirty="0" err="1" smtClean="0">
                <a:ln>
                  <a:noFill/>
                </a:ln>
                <a:solidFill>
                  <a:schemeClr val="tx1"/>
                </a:solidFill>
                <a:effectLst/>
                <a:uLnTx/>
                <a:uFillTx/>
                <a:latin typeface="+mn-lt"/>
                <a:ea typeface="+mn-ea"/>
                <a:cs typeface="+mn-cs"/>
              </a:rPr>
              <a:t>Sgarlata</a:t>
            </a:r>
            <a:r>
              <a:rPr kumimoji="0" lang="it-IT" sz="1600" b="1" i="0" u="none" strike="noStrike" kern="1200" cap="none" spc="0" normalizeH="0" baseline="0" noProof="0" dirty="0" smtClean="0">
                <a:ln>
                  <a:noFill/>
                </a:ln>
                <a:solidFill>
                  <a:schemeClr val="tx1"/>
                </a:solidFill>
                <a:effectLst/>
                <a:uLnTx/>
                <a:uFillTx/>
                <a:latin typeface="+mn-lt"/>
                <a:ea typeface="+mn-ea"/>
                <a:cs typeface="+mn-cs"/>
              </a:rPr>
              <a:t> - </a:t>
            </a:r>
            <a:r>
              <a:rPr kumimoji="0" lang="it-IT" sz="1600" b="1" i="0" u="none" strike="noStrike" kern="1200" cap="none" spc="0" normalizeH="0" baseline="0" noProof="0" dirty="0" err="1" smtClean="0">
                <a:ln>
                  <a:noFill/>
                </a:ln>
                <a:solidFill>
                  <a:schemeClr val="tx1"/>
                </a:solidFill>
                <a:effectLst/>
                <a:uLnTx/>
                <a:uFillTx/>
                <a:latin typeface="+mn-lt"/>
                <a:ea typeface="+mn-ea"/>
                <a:cs typeface="+mn-cs"/>
              </a:rPr>
              <a:t>a.a</a:t>
            </a:r>
            <a:r>
              <a:rPr kumimoji="0" lang="it-IT" sz="1600" b="1" i="0" u="none" strike="noStrike" kern="1200" cap="none" spc="0" normalizeH="0" baseline="0" noProof="0" dirty="0" smtClean="0">
                <a:ln>
                  <a:noFill/>
                </a:ln>
                <a:solidFill>
                  <a:schemeClr val="tx1"/>
                </a:solidFill>
                <a:effectLst/>
                <a:uLnTx/>
                <a:uFillTx/>
                <a:latin typeface="+mn-lt"/>
                <a:ea typeface="+mn-ea"/>
                <a:cs typeface="+mn-cs"/>
              </a:rPr>
              <a:t>. 2019/20</a:t>
            </a:r>
          </a:p>
        </p:txBody>
      </p:sp>
      <p:pic>
        <p:nvPicPr>
          <p:cNvPr id="4" name="Immagine 3"/>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893" y="0"/>
            <a:ext cx="3384376" cy="870442"/>
          </a:xfrm>
          <a:prstGeom prst="rect">
            <a:avLst/>
          </a:prstGeom>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4" r:id="rId3"/>
    <p:sldLayoutId id="2147483810" r:id="rId4"/>
  </p:sldLayoutIdLst>
  <p:txStyles>
    <p:titleStyle>
      <a:lvl1pPr algn="ctr" defTabSz="914400" rtl="0" eaLnBrk="1" latinLnBrk="0" hangingPunct="1">
        <a:spcBef>
          <a:spcPct val="0"/>
        </a:spcBef>
        <a:buNone/>
        <a:defRPr sz="1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egnaposto numero diapositiva 15"/>
          <p:cNvSpPr txBox="1">
            <a:spLocks/>
          </p:cNvSpPr>
          <p:nvPr userDrawn="1"/>
        </p:nvSpPr>
        <p:spPr>
          <a:xfrm>
            <a:off x="4932040" y="6381328"/>
            <a:ext cx="4211960" cy="476672"/>
          </a:xfrm>
          <a:prstGeom prst="rect">
            <a:avLst/>
          </a:prstGeom>
        </p:spPr>
        <p:txBody>
          <a:bodyPr/>
          <a:lstStyle>
            <a:lvl1pPr>
              <a:defRPr sz="2000" b="1"/>
            </a:lvl1pPr>
          </a:lstStyle>
          <a:p>
            <a:pPr algn="r">
              <a:defRPr/>
            </a:pPr>
            <a:fld id="{B849D47E-F47A-4571-9BA5-F84A716B6CAE}" type="slidenum">
              <a:rPr lang="it-IT" smtClean="0">
                <a:solidFill>
                  <a:prstClr val="black"/>
                </a:solidFill>
                <a:latin typeface="Calibri"/>
              </a:rPr>
              <a:pPr algn="r">
                <a:defRPr/>
              </a:pPr>
              <a:t>‹n.›</a:t>
            </a:fld>
            <a:r>
              <a:rPr lang="it-IT" dirty="0" smtClean="0">
                <a:solidFill>
                  <a:prstClr val="black"/>
                </a:solidFill>
                <a:latin typeface="Calibri"/>
              </a:rPr>
              <a:t>/100</a:t>
            </a:r>
            <a:endParaRPr lang="it-IT" dirty="0">
              <a:solidFill>
                <a:prstClr val="black"/>
              </a:solidFill>
              <a:latin typeface="Calibri"/>
            </a:endParaRPr>
          </a:p>
        </p:txBody>
      </p:sp>
      <p:sp>
        <p:nvSpPr>
          <p:cNvPr id="11" name="Segnaposto data 14"/>
          <p:cNvSpPr txBox="1">
            <a:spLocks/>
          </p:cNvSpPr>
          <p:nvPr userDrawn="1"/>
        </p:nvSpPr>
        <p:spPr>
          <a:xfrm>
            <a:off x="-25240" y="6237312"/>
            <a:ext cx="4572000" cy="576064"/>
          </a:xfrm>
          <a:prstGeom prst="rect">
            <a:avLst/>
          </a:prstGeom>
        </p:spPr>
        <p:txBody>
          <a:bodyPr/>
          <a:lstStyle>
            <a:lvl1pPr>
              <a:defRPr sz="1600" b="1"/>
            </a:lvl1pPr>
          </a:lstStyle>
          <a:p>
            <a:pPr>
              <a:defRPr/>
            </a:pPr>
            <a:r>
              <a:rPr lang="it-IT" dirty="0" smtClean="0">
                <a:solidFill>
                  <a:prstClr val="black"/>
                </a:solidFill>
                <a:latin typeface="Calibri"/>
              </a:rPr>
              <a:t>Esperimenti didattici nella fisica classica e moderna</a:t>
            </a:r>
          </a:p>
          <a:p>
            <a:pPr>
              <a:defRPr/>
            </a:pPr>
            <a:r>
              <a:rPr lang="it-IT" dirty="0" smtClean="0">
                <a:solidFill>
                  <a:prstClr val="black"/>
                </a:solidFill>
                <a:latin typeface="Calibri"/>
              </a:rPr>
              <a:t>A. </a:t>
            </a:r>
            <a:r>
              <a:rPr lang="it-IT" dirty="0" err="1" smtClean="0">
                <a:solidFill>
                  <a:prstClr val="black"/>
                </a:solidFill>
                <a:latin typeface="Calibri"/>
              </a:rPr>
              <a:t>Sgarlata</a:t>
            </a:r>
            <a:r>
              <a:rPr lang="it-IT" dirty="0" smtClean="0">
                <a:solidFill>
                  <a:prstClr val="black"/>
                </a:solidFill>
                <a:latin typeface="Calibri"/>
              </a:rPr>
              <a:t> - </a:t>
            </a:r>
            <a:r>
              <a:rPr lang="it-IT" dirty="0" err="1" smtClean="0">
                <a:solidFill>
                  <a:prstClr val="black"/>
                </a:solidFill>
                <a:latin typeface="Calibri"/>
              </a:rPr>
              <a:t>a.a</a:t>
            </a:r>
            <a:r>
              <a:rPr lang="it-IT" dirty="0" smtClean="0">
                <a:solidFill>
                  <a:prstClr val="black"/>
                </a:solidFill>
                <a:latin typeface="Calibri"/>
              </a:rPr>
              <a:t>. 2018/’19</a:t>
            </a:r>
          </a:p>
        </p:txBody>
      </p:sp>
      <p:sp>
        <p:nvSpPr>
          <p:cNvPr id="12" name="Segnaposto testo 11"/>
          <p:cNvSpPr>
            <a:spLocks noGrp="1"/>
          </p:cNvSpPr>
          <p:nvPr>
            <p:ph type="body" idx="1"/>
          </p:nvPr>
        </p:nvSpPr>
        <p:spPr>
          <a:xfrm>
            <a:off x="539552" y="1772816"/>
            <a:ext cx="8229600" cy="4525963"/>
          </a:xfrm>
          <a:prstGeom prst="rect">
            <a:avLst/>
          </a:prstGeom>
        </p:spPr>
        <p:txBody>
          <a:bodyPr vert="horz" lIns="91440" tIns="45720" rIns="91440" bIns="4572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3" name="Segnaposto data 14"/>
          <p:cNvSpPr txBox="1">
            <a:spLocks/>
          </p:cNvSpPr>
          <p:nvPr userDrawn="1"/>
        </p:nvSpPr>
        <p:spPr>
          <a:xfrm>
            <a:off x="6804248" y="0"/>
            <a:ext cx="2339752" cy="764704"/>
          </a:xfrm>
          <a:prstGeom prst="rect">
            <a:avLst/>
          </a:prstGeom>
        </p:spPr>
        <p:txBody>
          <a:bodyPr/>
          <a:lstStyle>
            <a:lvl1pPr>
              <a:defRPr sz="1600" b="1"/>
            </a:lvl1pPr>
          </a:lstStyle>
          <a:p>
            <a:pPr algn="r">
              <a:defRPr/>
            </a:pPr>
            <a:r>
              <a:rPr lang="it-IT" dirty="0" smtClean="0">
                <a:solidFill>
                  <a:prstClr val="black"/>
                </a:solidFill>
                <a:latin typeface="Calibri"/>
              </a:rPr>
              <a:t>incontro #7 - 07.03.2018</a:t>
            </a:r>
          </a:p>
          <a:p>
            <a:pPr algn="r">
              <a:defRPr/>
            </a:pPr>
            <a:r>
              <a:rPr lang="it-IT" dirty="0" smtClean="0">
                <a:solidFill>
                  <a:prstClr val="black"/>
                </a:solidFill>
                <a:latin typeface="Calibri"/>
              </a:rPr>
              <a:t>verso la fisica moderna</a:t>
            </a:r>
          </a:p>
        </p:txBody>
      </p:sp>
      <p:pic>
        <p:nvPicPr>
          <p:cNvPr id="2" name="Immagine 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893" y="0"/>
            <a:ext cx="3384376" cy="870442"/>
          </a:xfrm>
          <a:prstGeom prst="rect">
            <a:avLst/>
          </a:prstGeom>
        </p:spPr>
      </p:pic>
    </p:spTree>
    <p:extLst>
      <p:ext uri="{BB962C8B-B14F-4D97-AF65-F5344CB8AC3E}">
        <p14:creationId xmlns:p14="http://schemas.microsoft.com/office/powerpoint/2010/main" val="308755756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Lst>
  <p:txStyles>
    <p:titleStyle>
      <a:lvl1pPr algn="ctr" defTabSz="914400" rtl="0" eaLnBrk="1" latinLnBrk="0" hangingPunct="1">
        <a:spcBef>
          <a:spcPct val="0"/>
        </a:spcBef>
        <a:buNone/>
        <a:defRPr sz="1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egnaposto numero diapositiva 15"/>
          <p:cNvSpPr txBox="1">
            <a:spLocks/>
          </p:cNvSpPr>
          <p:nvPr userDrawn="1"/>
        </p:nvSpPr>
        <p:spPr>
          <a:xfrm>
            <a:off x="4932040" y="6381328"/>
            <a:ext cx="4211960" cy="476672"/>
          </a:xfrm>
          <a:prstGeom prst="rect">
            <a:avLst/>
          </a:prstGeom>
        </p:spPr>
        <p:txBody>
          <a:bodyPr/>
          <a:lstStyle>
            <a:lvl1pPr>
              <a:defRPr sz="2000" b="1"/>
            </a:lvl1pPr>
          </a:lstStyle>
          <a:p>
            <a:pPr algn="r">
              <a:defRPr/>
            </a:pPr>
            <a:fld id="{B849D47E-F47A-4571-9BA5-F84A716B6CAE}" type="slidenum">
              <a:rPr lang="it-IT" smtClean="0">
                <a:solidFill>
                  <a:prstClr val="black"/>
                </a:solidFill>
                <a:latin typeface="Calibri"/>
              </a:rPr>
              <a:pPr algn="r">
                <a:defRPr/>
              </a:pPr>
              <a:t>‹n.›</a:t>
            </a:fld>
            <a:r>
              <a:rPr lang="it-IT" dirty="0" smtClean="0">
                <a:solidFill>
                  <a:prstClr val="black"/>
                </a:solidFill>
                <a:latin typeface="Calibri"/>
              </a:rPr>
              <a:t>/100</a:t>
            </a:r>
            <a:endParaRPr lang="it-IT" dirty="0">
              <a:solidFill>
                <a:prstClr val="black"/>
              </a:solidFill>
              <a:latin typeface="Calibri"/>
            </a:endParaRPr>
          </a:p>
        </p:txBody>
      </p:sp>
      <p:sp>
        <p:nvSpPr>
          <p:cNvPr id="11" name="Segnaposto data 14"/>
          <p:cNvSpPr txBox="1">
            <a:spLocks/>
          </p:cNvSpPr>
          <p:nvPr userDrawn="1"/>
        </p:nvSpPr>
        <p:spPr>
          <a:xfrm>
            <a:off x="-25240" y="6237312"/>
            <a:ext cx="4572000" cy="576064"/>
          </a:xfrm>
          <a:prstGeom prst="rect">
            <a:avLst/>
          </a:prstGeom>
        </p:spPr>
        <p:txBody>
          <a:bodyPr/>
          <a:lstStyle>
            <a:lvl1pPr>
              <a:defRPr sz="1600" b="1"/>
            </a:lvl1pPr>
          </a:lstStyle>
          <a:p>
            <a:pPr>
              <a:defRPr/>
            </a:pPr>
            <a:r>
              <a:rPr lang="it-IT" dirty="0" smtClean="0">
                <a:solidFill>
                  <a:prstClr val="black"/>
                </a:solidFill>
                <a:latin typeface="Calibri"/>
              </a:rPr>
              <a:t>Esperimenti didattici nella fisica classica e moderna</a:t>
            </a:r>
          </a:p>
          <a:p>
            <a:pPr marL="342900" indent="-342900">
              <a:buAutoNum type="alphaUcPeriod"/>
              <a:defRPr/>
            </a:pPr>
            <a:r>
              <a:rPr lang="it-IT" dirty="0" err="1" smtClean="0">
                <a:solidFill>
                  <a:prstClr val="black"/>
                </a:solidFill>
                <a:latin typeface="Calibri"/>
              </a:rPr>
              <a:t>Sgarlata</a:t>
            </a:r>
            <a:r>
              <a:rPr lang="it-IT" dirty="0" smtClean="0">
                <a:solidFill>
                  <a:prstClr val="black"/>
                </a:solidFill>
                <a:latin typeface="Calibri"/>
              </a:rPr>
              <a:t> - </a:t>
            </a:r>
            <a:r>
              <a:rPr lang="it-IT" dirty="0" err="1" smtClean="0">
                <a:solidFill>
                  <a:prstClr val="black"/>
                </a:solidFill>
                <a:latin typeface="Calibri"/>
              </a:rPr>
              <a:t>a.a</a:t>
            </a:r>
            <a:r>
              <a:rPr lang="it-IT" dirty="0" smtClean="0">
                <a:solidFill>
                  <a:prstClr val="black"/>
                </a:solidFill>
                <a:latin typeface="Calibri"/>
              </a:rPr>
              <a:t>. 2018/’19</a:t>
            </a:r>
          </a:p>
        </p:txBody>
      </p:sp>
      <p:sp>
        <p:nvSpPr>
          <p:cNvPr id="12" name="Segnaposto testo 11"/>
          <p:cNvSpPr>
            <a:spLocks noGrp="1"/>
          </p:cNvSpPr>
          <p:nvPr>
            <p:ph type="body" idx="1"/>
          </p:nvPr>
        </p:nvSpPr>
        <p:spPr>
          <a:xfrm>
            <a:off x="539552" y="1772816"/>
            <a:ext cx="8229600" cy="4525963"/>
          </a:xfrm>
          <a:prstGeom prst="rect">
            <a:avLst/>
          </a:prstGeom>
        </p:spPr>
        <p:txBody>
          <a:bodyPr vert="horz" lIns="91440" tIns="45720" rIns="91440" bIns="4572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3" name="Segnaposto data 14"/>
          <p:cNvSpPr txBox="1">
            <a:spLocks/>
          </p:cNvSpPr>
          <p:nvPr userDrawn="1"/>
        </p:nvSpPr>
        <p:spPr>
          <a:xfrm>
            <a:off x="6804248" y="0"/>
            <a:ext cx="2339752" cy="764704"/>
          </a:xfrm>
          <a:prstGeom prst="rect">
            <a:avLst/>
          </a:prstGeom>
        </p:spPr>
        <p:txBody>
          <a:bodyPr/>
          <a:lstStyle>
            <a:lvl1pPr>
              <a:defRPr sz="1600" b="1"/>
            </a:lvl1pPr>
          </a:lstStyle>
          <a:p>
            <a:pPr algn="r">
              <a:defRPr/>
            </a:pPr>
            <a:r>
              <a:rPr lang="it-IT" dirty="0" smtClean="0">
                <a:solidFill>
                  <a:prstClr val="black"/>
                </a:solidFill>
                <a:latin typeface="Calibri"/>
              </a:rPr>
              <a:t>incontro #7 - 07.03.2018</a:t>
            </a:r>
          </a:p>
          <a:p>
            <a:pPr algn="r">
              <a:defRPr/>
            </a:pPr>
            <a:r>
              <a:rPr lang="it-IT" dirty="0" smtClean="0">
                <a:solidFill>
                  <a:prstClr val="black"/>
                </a:solidFill>
                <a:latin typeface="Calibri"/>
              </a:rPr>
              <a:t>verso la fisica moderna</a:t>
            </a:r>
          </a:p>
        </p:txBody>
      </p:sp>
      <p:pic>
        <p:nvPicPr>
          <p:cNvPr id="2" name="Immagin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893" y="0"/>
            <a:ext cx="3384376" cy="870442"/>
          </a:xfrm>
          <a:prstGeom prst="rect">
            <a:avLst/>
          </a:prstGeom>
        </p:spPr>
      </p:pic>
    </p:spTree>
    <p:extLst>
      <p:ext uri="{BB962C8B-B14F-4D97-AF65-F5344CB8AC3E}">
        <p14:creationId xmlns:p14="http://schemas.microsoft.com/office/powerpoint/2010/main" val="873660745"/>
      </p:ext>
    </p:extLst>
  </p:cSld>
  <p:clrMap bg1="lt1" tx1="dk1" bg2="lt2" tx2="dk2" accent1="accent1" accent2="accent2" accent3="accent3" accent4="accent4" accent5="accent5" accent6="accent6" hlink="hlink" folHlink="folHlink"/>
  <p:sldLayoutIdLst>
    <p:sldLayoutId id="2147483782" r:id="rId1"/>
    <p:sldLayoutId id="2147483783" r:id="rId2"/>
  </p:sldLayoutIdLst>
  <p:txStyles>
    <p:titleStyle>
      <a:lvl1pPr algn="ctr" defTabSz="914400" rtl="0" eaLnBrk="1" latinLnBrk="0" hangingPunct="1">
        <a:spcBef>
          <a:spcPct val="0"/>
        </a:spcBef>
        <a:buNone/>
        <a:defRPr sz="1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AEAEA"/>
            </a:gs>
            <a:gs pos="100000">
              <a:srgbClr val="EAEAEA">
                <a:gamma/>
                <a:shade val="76078"/>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it-IT">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5FFEFA0-9145-E144-B2D3-5B36EC779B09}" type="slidenum">
              <a:rPr lang="it-IT">
                <a:solidFill>
                  <a:srgbClr val="000000"/>
                </a:solidFill>
                <a:latin typeface="Arial" charset="0"/>
              </a:rPr>
              <a:pPr fontAlgn="base">
                <a:spcBef>
                  <a:spcPct val="0"/>
                </a:spcBef>
                <a:spcAft>
                  <a:spcPct val="0"/>
                </a:spcAft>
              </a:pPr>
              <a:t>‹n.›</a:t>
            </a:fld>
            <a:endParaRPr lang="it-IT">
              <a:solidFill>
                <a:srgbClr val="000000"/>
              </a:solidFill>
              <a:latin typeface="Arial" charset="0"/>
            </a:endParaRPr>
          </a:p>
        </p:txBody>
      </p:sp>
    </p:spTree>
    <p:extLst>
      <p:ext uri="{BB962C8B-B14F-4D97-AF65-F5344CB8AC3E}">
        <p14:creationId xmlns:p14="http://schemas.microsoft.com/office/powerpoint/2010/main" val="150734481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ヒラギノ角ゴ Pro W3" charset="-128"/>
        </a:defRPr>
      </a:lvl2pPr>
      <a:lvl3pPr marL="1143000" indent="-228600" algn="l" rtl="0" fontAlgn="base">
        <a:spcBef>
          <a:spcPct val="20000"/>
        </a:spcBef>
        <a:spcAft>
          <a:spcPct val="0"/>
        </a:spcAft>
        <a:buChar char="•"/>
        <a:defRPr sz="2400">
          <a:solidFill>
            <a:schemeClr val="tx1"/>
          </a:solidFill>
          <a:latin typeface="+mn-lt"/>
          <a:ea typeface="ヒラギノ角ゴ Pro W3" charset="-128"/>
        </a:defRPr>
      </a:lvl3pPr>
      <a:lvl4pPr marL="1600200" indent="-228600" algn="l" rtl="0" fontAlgn="base">
        <a:spcBef>
          <a:spcPct val="20000"/>
        </a:spcBef>
        <a:spcAft>
          <a:spcPct val="0"/>
        </a:spcAft>
        <a:buChar char="–"/>
        <a:defRPr sz="2000">
          <a:solidFill>
            <a:schemeClr val="tx1"/>
          </a:solidFill>
          <a:latin typeface="+mn-lt"/>
          <a:ea typeface="ヒラギノ角ゴ Pro W3" charset="-128"/>
        </a:defRPr>
      </a:lvl4pPr>
      <a:lvl5pPr marL="2057400" indent="-228600" algn="l" rtl="0" fontAlgn="base">
        <a:spcBef>
          <a:spcPct val="20000"/>
        </a:spcBef>
        <a:spcAft>
          <a:spcPct val="0"/>
        </a:spcAft>
        <a:buChar char="»"/>
        <a:defRPr sz="2000">
          <a:solidFill>
            <a:schemeClr val="tx1"/>
          </a:solidFill>
          <a:latin typeface="+mn-lt"/>
          <a:ea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ヒラギノ角ゴ Pro W3" charset="-128"/>
        </a:defRPr>
      </a:lvl6pPr>
      <a:lvl7pPr marL="2971800" indent="-228600" algn="l" rtl="0" fontAlgn="base">
        <a:spcBef>
          <a:spcPct val="20000"/>
        </a:spcBef>
        <a:spcAft>
          <a:spcPct val="0"/>
        </a:spcAft>
        <a:buChar char="»"/>
        <a:defRPr sz="2000">
          <a:solidFill>
            <a:schemeClr val="tx1"/>
          </a:solidFill>
          <a:latin typeface="+mn-lt"/>
          <a:ea typeface="ヒラギノ角ゴ Pro W3" charset="-128"/>
        </a:defRPr>
      </a:lvl7pPr>
      <a:lvl8pPr marL="3429000" indent="-228600" algn="l" rtl="0" fontAlgn="base">
        <a:spcBef>
          <a:spcPct val="20000"/>
        </a:spcBef>
        <a:spcAft>
          <a:spcPct val="0"/>
        </a:spcAft>
        <a:buChar char="»"/>
        <a:defRPr sz="2000">
          <a:solidFill>
            <a:schemeClr val="tx1"/>
          </a:solidFill>
          <a:latin typeface="+mn-lt"/>
          <a:ea typeface="ヒラギノ角ゴ Pro W3" charset="-128"/>
        </a:defRPr>
      </a:lvl8pPr>
      <a:lvl9pPr marL="3886200" indent="-228600" algn="l" rtl="0" fontAlgn="base">
        <a:spcBef>
          <a:spcPct val="20000"/>
        </a:spcBef>
        <a:spcAft>
          <a:spcPct val="0"/>
        </a:spcAft>
        <a:buChar char="»"/>
        <a:defRPr sz="2000">
          <a:solidFill>
            <a:schemeClr val="tx1"/>
          </a:solidFill>
          <a:latin typeface="+mn-lt"/>
          <a:ea typeface="ヒラギノ角ゴ Pro W3"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egnaposto numero diapositiva 15"/>
          <p:cNvSpPr txBox="1">
            <a:spLocks/>
          </p:cNvSpPr>
          <p:nvPr userDrawn="1"/>
        </p:nvSpPr>
        <p:spPr>
          <a:xfrm>
            <a:off x="4932040" y="6381328"/>
            <a:ext cx="4211960" cy="476672"/>
          </a:xfrm>
          <a:prstGeom prst="rect">
            <a:avLst/>
          </a:prstGeom>
        </p:spPr>
        <p:txBody>
          <a:bodyPr/>
          <a:lstStyle>
            <a:lvl1pPr>
              <a:defRPr sz="2000" b="1"/>
            </a:lvl1pPr>
          </a:lstStyle>
          <a:p>
            <a:pPr algn="r">
              <a:defRPr/>
            </a:pPr>
            <a:fld id="{B849D47E-F47A-4571-9BA5-F84A716B6CAE}" type="slidenum">
              <a:rPr lang="it-IT" smtClean="0">
                <a:solidFill>
                  <a:prstClr val="black"/>
                </a:solidFill>
                <a:latin typeface="Calibri"/>
              </a:rPr>
              <a:pPr algn="r">
                <a:defRPr/>
              </a:pPr>
              <a:t>‹n.›</a:t>
            </a:fld>
            <a:r>
              <a:rPr lang="it-IT" dirty="0" smtClean="0">
                <a:solidFill>
                  <a:prstClr val="black"/>
                </a:solidFill>
                <a:latin typeface="Calibri"/>
              </a:rPr>
              <a:t>/100</a:t>
            </a:r>
            <a:endParaRPr lang="it-IT" dirty="0">
              <a:solidFill>
                <a:prstClr val="black"/>
              </a:solidFill>
              <a:latin typeface="Calibri"/>
            </a:endParaRPr>
          </a:p>
        </p:txBody>
      </p:sp>
      <p:sp>
        <p:nvSpPr>
          <p:cNvPr id="11" name="Segnaposto data 14"/>
          <p:cNvSpPr txBox="1">
            <a:spLocks/>
          </p:cNvSpPr>
          <p:nvPr userDrawn="1"/>
        </p:nvSpPr>
        <p:spPr>
          <a:xfrm>
            <a:off x="-25240" y="6237312"/>
            <a:ext cx="4572000" cy="576064"/>
          </a:xfrm>
          <a:prstGeom prst="rect">
            <a:avLst/>
          </a:prstGeom>
        </p:spPr>
        <p:txBody>
          <a:bodyPr/>
          <a:lstStyle>
            <a:lvl1pPr>
              <a:defRPr sz="1600" b="1"/>
            </a:lvl1pPr>
          </a:lstStyle>
          <a:p>
            <a:pPr>
              <a:defRPr/>
            </a:pPr>
            <a:r>
              <a:rPr lang="it-IT" dirty="0" smtClean="0">
                <a:solidFill>
                  <a:prstClr val="black"/>
                </a:solidFill>
                <a:latin typeface="Calibri"/>
              </a:rPr>
              <a:t>Esperimenti didattici nella fisica classica e moderna</a:t>
            </a:r>
          </a:p>
          <a:p>
            <a:pPr>
              <a:defRPr/>
            </a:pPr>
            <a:r>
              <a:rPr lang="it-IT" dirty="0" smtClean="0">
                <a:solidFill>
                  <a:prstClr val="black"/>
                </a:solidFill>
                <a:latin typeface="Calibri"/>
              </a:rPr>
              <a:t>A. </a:t>
            </a:r>
            <a:r>
              <a:rPr lang="it-IT" dirty="0" err="1" smtClean="0">
                <a:solidFill>
                  <a:prstClr val="black"/>
                </a:solidFill>
                <a:latin typeface="Calibri"/>
              </a:rPr>
              <a:t>Sgarlata</a:t>
            </a:r>
            <a:r>
              <a:rPr lang="it-IT" dirty="0" smtClean="0">
                <a:solidFill>
                  <a:prstClr val="black"/>
                </a:solidFill>
                <a:latin typeface="Calibri"/>
              </a:rPr>
              <a:t> - </a:t>
            </a:r>
            <a:r>
              <a:rPr lang="it-IT" dirty="0" err="1" smtClean="0">
                <a:solidFill>
                  <a:prstClr val="black"/>
                </a:solidFill>
                <a:latin typeface="Calibri"/>
              </a:rPr>
              <a:t>a.a</a:t>
            </a:r>
            <a:r>
              <a:rPr lang="it-IT" dirty="0" smtClean="0">
                <a:solidFill>
                  <a:prstClr val="black"/>
                </a:solidFill>
                <a:latin typeface="Calibri"/>
              </a:rPr>
              <a:t>. 2018/’19</a:t>
            </a:r>
          </a:p>
        </p:txBody>
      </p:sp>
      <p:sp>
        <p:nvSpPr>
          <p:cNvPr id="12" name="Segnaposto testo 11"/>
          <p:cNvSpPr>
            <a:spLocks noGrp="1"/>
          </p:cNvSpPr>
          <p:nvPr>
            <p:ph type="body" idx="1"/>
          </p:nvPr>
        </p:nvSpPr>
        <p:spPr>
          <a:xfrm>
            <a:off x="539552" y="1772816"/>
            <a:ext cx="8229600" cy="4525963"/>
          </a:xfrm>
          <a:prstGeom prst="rect">
            <a:avLst/>
          </a:prstGeom>
        </p:spPr>
        <p:txBody>
          <a:bodyPr vert="horz" lIns="91440" tIns="45720" rIns="91440" bIns="4572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3" name="Segnaposto data 14"/>
          <p:cNvSpPr txBox="1">
            <a:spLocks/>
          </p:cNvSpPr>
          <p:nvPr userDrawn="1"/>
        </p:nvSpPr>
        <p:spPr>
          <a:xfrm>
            <a:off x="6804248" y="0"/>
            <a:ext cx="2339752" cy="764704"/>
          </a:xfrm>
          <a:prstGeom prst="rect">
            <a:avLst/>
          </a:prstGeom>
        </p:spPr>
        <p:txBody>
          <a:bodyPr/>
          <a:lstStyle>
            <a:lvl1pPr>
              <a:defRPr sz="1600" b="1"/>
            </a:lvl1pPr>
          </a:lstStyle>
          <a:p>
            <a:pPr algn="r">
              <a:defRPr/>
            </a:pPr>
            <a:r>
              <a:rPr lang="it-IT" dirty="0" smtClean="0">
                <a:solidFill>
                  <a:prstClr val="black"/>
                </a:solidFill>
                <a:latin typeface="Calibri"/>
              </a:rPr>
              <a:t>incontro #7 - 07.03.2018</a:t>
            </a:r>
          </a:p>
          <a:p>
            <a:pPr algn="r">
              <a:defRPr/>
            </a:pPr>
            <a:r>
              <a:rPr lang="it-IT" dirty="0" smtClean="0">
                <a:solidFill>
                  <a:prstClr val="black"/>
                </a:solidFill>
                <a:latin typeface="Calibri"/>
              </a:rPr>
              <a:t>verso la fisica moderna</a:t>
            </a:r>
          </a:p>
        </p:txBody>
      </p:sp>
      <p:pic>
        <p:nvPicPr>
          <p:cNvPr id="2" name="Immagine 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893" y="0"/>
            <a:ext cx="3384376" cy="870442"/>
          </a:xfrm>
          <a:prstGeom prst="rect">
            <a:avLst/>
          </a:prstGeom>
        </p:spPr>
      </p:pic>
    </p:spTree>
    <p:extLst>
      <p:ext uri="{BB962C8B-B14F-4D97-AF65-F5344CB8AC3E}">
        <p14:creationId xmlns:p14="http://schemas.microsoft.com/office/powerpoint/2010/main" val="222313745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Lst>
  <p:txStyles>
    <p:titleStyle>
      <a:lvl1pPr algn="ctr" defTabSz="914400" rtl="0" eaLnBrk="1" latinLnBrk="0" hangingPunct="1">
        <a:spcBef>
          <a:spcPct val="0"/>
        </a:spcBef>
        <a:buNone/>
        <a:defRPr sz="1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egnaposto numero diapositiva 15"/>
          <p:cNvSpPr txBox="1">
            <a:spLocks/>
          </p:cNvSpPr>
          <p:nvPr userDrawn="1"/>
        </p:nvSpPr>
        <p:spPr>
          <a:xfrm>
            <a:off x="4932040" y="6381328"/>
            <a:ext cx="4211960" cy="476672"/>
          </a:xfrm>
          <a:prstGeom prst="rect">
            <a:avLst/>
          </a:prstGeom>
        </p:spPr>
        <p:txBody>
          <a:bodyPr/>
          <a:lstStyle>
            <a:lvl1pPr>
              <a:defRPr sz="2000" b="1"/>
            </a:lvl1pPr>
          </a:lstStyle>
          <a:p>
            <a:pPr algn="r">
              <a:defRPr/>
            </a:pPr>
            <a:fld id="{B849D47E-F47A-4571-9BA5-F84A716B6CAE}" type="slidenum">
              <a:rPr lang="it-IT" smtClean="0">
                <a:solidFill>
                  <a:prstClr val="black"/>
                </a:solidFill>
                <a:latin typeface="Calibri"/>
              </a:rPr>
              <a:pPr algn="r">
                <a:defRPr/>
              </a:pPr>
              <a:t>‹n.›</a:t>
            </a:fld>
            <a:r>
              <a:rPr lang="it-IT" dirty="0" smtClean="0">
                <a:solidFill>
                  <a:prstClr val="black"/>
                </a:solidFill>
                <a:latin typeface="Calibri"/>
              </a:rPr>
              <a:t>/100</a:t>
            </a:r>
            <a:endParaRPr lang="it-IT" dirty="0">
              <a:solidFill>
                <a:prstClr val="black"/>
              </a:solidFill>
              <a:latin typeface="Calibri"/>
            </a:endParaRPr>
          </a:p>
        </p:txBody>
      </p:sp>
      <p:sp>
        <p:nvSpPr>
          <p:cNvPr id="11" name="Segnaposto data 14"/>
          <p:cNvSpPr txBox="1">
            <a:spLocks/>
          </p:cNvSpPr>
          <p:nvPr userDrawn="1"/>
        </p:nvSpPr>
        <p:spPr>
          <a:xfrm>
            <a:off x="-25240" y="6237312"/>
            <a:ext cx="4572000" cy="576064"/>
          </a:xfrm>
          <a:prstGeom prst="rect">
            <a:avLst/>
          </a:prstGeom>
        </p:spPr>
        <p:txBody>
          <a:bodyPr/>
          <a:lstStyle>
            <a:lvl1pPr>
              <a:defRPr sz="1600" b="1"/>
            </a:lvl1pPr>
          </a:lstStyle>
          <a:p>
            <a:pPr>
              <a:defRPr/>
            </a:pPr>
            <a:r>
              <a:rPr lang="it-IT" dirty="0" smtClean="0">
                <a:solidFill>
                  <a:prstClr val="black"/>
                </a:solidFill>
                <a:latin typeface="Calibri"/>
              </a:rPr>
              <a:t>Esperimenti didattici nella fisica classica e moderna</a:t>
            </a:r>
          </a:p>
          <a:p>
            <a:pPr>
              <a:defRPr/>
            </a:pPr>
            <a:r>
              <a:rPr lang="it-IT" dirty="0" smtClean="0">
                <a:solidFill>
                  <a:prstClr val="black"/>
                </a:solidFill>
                <a:latin typeface="Calibri"/>
              </a:rPr>
              <a:t>A. </a:t>
            </a:r>
            <a:r>
              <a:rPr lang="it-IT" dirty="0" err="1" smtClean="0">
                <a:solidFill>
                  <a:prstClr val="black"/>
                </a:solidFill>
                <a:latin typeface="Calibri"/>
              </a:rPr>
              <a:t>Sgarlata</a:t>
            </a:r>
            <a:r>
              <a:rPr lang="it-IT" dirty="0" smtClean="0">
                <a:solidFill>
                  <a:prstClr val="black"/>
                </a:solidFill>
                <a:latin typeface="Calibri"/>
              </a:rPr>
              <a:t> - </a:t>
            </a:r>
            <a:r>
              <a:rPr lang="it-IT" dirty="0" err="1" smtClean="0">
                <a:solidFill>
                  <a:prstClr val="black"/>
                </a:solidFill>
                <a:latin typeface="Calibri"/>
              </a:rPr>
              <a:t>a.a</a:t>
            </a:r>
            <a:r>
              <a:rPr lang="it-IT" dirty="0" smtClean="0">
                <a:solidFill>
                  <a:prstClr val="black"/>
                </a:solidFill>
                <a:latin typeface="Calibri"/>
              </a:rPr>
              <a:t>. 2018/’19</a:t>
            </a:r>
          </a:p>
        </p:txBody>
      </p:sp>
      <p:sp>
        <p:nvSpPr>
          <p:cNvPr id="12" name="Segnaposto testo 11"/>
          <p:cNvSpPr>
            <a:spLocks noGrp="1"/>
          </p:cNvSpPr>
          <p:nvPr>
            <p:ph type="body" idx="1"/>
          </p:nvPr>
        </p:nvSpPr>
        <p:spPr>
          <a:xfrm>
            <a:off x="539552" y="1772816"/>
            <a:ext cx="8229600" cy="4525963"/>
          </a:xfrm>
          <a:prstGeom prst="rect">
            <a:avLst/>
          </a:prstGeom>
        </p:spPr>
        <p:txBody>
          <a:bodyPr vert="horz" lIns="91440" tIns="45720" rIns="91440" bIns="4572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3" name="Segnaposto data 14"/>
          <p:cNvSpPr txBox="1">
            <a:spLocks/>
          </p:cNvSpPr>
          <p:nvPr userDrawn="1"/>
        </p:nvSpPr>
        <p:spPr>
          <a:xfrm>
            <a:off x="6804248" y="0"/>
            <a:ext cx="2339752" cy="764704"/>
          </a:xfrm>
          <a:prstGeom prst="rect">
            <a:avLst/>
          </a:prstGeom>
        </p:spPr>
        <p:txBody>
          <a:bodyPr/>
          <a:lstStyle>
            <a:lvl1pPr>
              <a:defRPr sz="1600" b="1"/>
            </a:lvl1pPr>
          </a:lstStyle>
          <a:p>
            <a:pPr algn="r">
              <a:defRPr/>
            </a:pPr>
            <a:r>
              <a:rPr lang="it-IT" dirty="0" smtClean="0">
                <a:solidFill>
                  <a:prstClr val="black"/>
                </a:solidFill>
                <a:latin typeface="Calibri"/>
              </a:rPr>
              <a:t>incontro #7 - 07.03.2018</a:t>
            </a:r>
          </a:p>
          <a:p>
            <a:pPr algn="r">
              <a:defRPr/>
            </a:pPr>
            <a:r>
              <a:rPr lang="it-IT" dirty="0" smtClean="0">
                <a:solidFill>
                  <a:prstClr val="black"/>
                </a:solidFill>
                <a:latin typeface="Calibri"/>
              </a:rPr>
              <a:t>verso la fisica moderna</a:t>
            </a:r>
          </a:p>
        </p:txBody>
      </p:sp>
      <p:pic>
        <p:nvPicPr>
          <p:cNvPr id="2" name="Immagine 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893" y="0"/>
            <a:ext cx="3384376" cy="870442"/>
          </a:xfrm>
          <a:prstGeom prst="rect">
            <a:avLst/>
          </a:prstGeom>
        </p:spPr>
      </p:pic>
    </p:spTree>
    <p:extLst>
      <p:ext uri="{BB962C8B-B14F-4D97-AF65-F5344CB8AC3E}">
        <p14:creationId xmlns:p14="http://schemas.microsoft.com/office/powerpoint/2010/main" val="1626498362"/>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Lst>
  <p:txStyles>
    <p:titleStyle>
      <a:lvl1pPr algn="ctr" defTabSz="914400" rtl="0" eaLnBrk="1" latinLnBrk="0" hangingPunct="1">
        <a:spcBef>
          <a:spcPct val="0"/>
        </a:spcBef>
        <a:buNone/>
        <a:defRPr sz="1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egnaposto numero diapositiva 15"/>
          <p:cNvSpPr txBox="1">
            <a:spLocks/>
          </p:cNvSpPr>
          <p:nvPr userDrawn="1"/>
        </p:nvSpPr>
        <p:spPr>
          <a:xfrm>
            <a:off x="4932040" y="6381328"/>
            <a:ext cx="4211960" cy="476672"/>
          </a:xfrm>
          <a:prstGeom prst="rect">
            <a:avLst/>
          </a:prstGeom>
        </p:spPr>
        <p:txBody>
          <a:bodyPr/>
          <a:lstStyle>
            <a:lvl1pPr>
              <a:defRPr sz="2000" b="1"/>
            </a:lvl1pPr>
          </a:lstStyle>
          <a:p>
            <a:pPr algn="r">
              <a:defRPr/>
            </a:pPr>
            <a:fld id="{B849D47E-F47A-4571-9BA5-F84A716B6CAE}" type="slidenum">
              <a:rPr lang="it-IT" smtClean="0">
                <a:solidFill>
                  <a:prstClr val="black"/>
                </a:solidFill>
                <a:latin typeface="Calibri"/>
              </a:rPr>
              <a:pPr algn="r">
                <a:defRPr/>
              </a:pPr>
              <a:t>‹n.›</a:t>
            </a:fld>
            <a:r>
              <a:rPr lang="it-IT" dirty="0" smtClean="0">
                <a:solidFill>
                  <a:prstClr val="black"/>
                </a:solidFill>
                <a:latin typeface="Calibri"/>
              </a:rPr>
              <a:t>/100</a:t>
            </a:r>
            <a:endParaRPr lang="it-IT" dirty="0">
              <a:solidFill>
                <a:prstClr val="black"/>
              </a:solidFill>
              <a:latin typeface="Calibri"/>
            </a:endParaRPr>
          </a:p>
        </p:txBody>
      </p:sp>
      <p:sp>
        <p:nvSpPr>
          <p:cNvPr id="11" name="Segnaposto data 14"/>
          <p:cNvSpPr txBox="1">
            <a:spLocks/>
          </p:cNvSpPr>
          <p:nvPr userDrawn="1"/>
        </p:nvSpPr>
        <p:spPr>
          <a:xfrm>
            <a:off x="-25240" y="6237312"/>
            <a:ext cx="4572000" cy="576064"/>
          </a:xfrm>
          <a:prstGeom prst="rect">
            <a:avLst/>
          </a:prstGeom>
        </p:spPr>
        <p:txBody>
          <a:bodyPr/>
          <a:lstStyle>
            <a:lvl1pPr>
              <a:defRPr sz="1600" b="1"/>
            </a:lvl1pPr>
          </a:lstStyle>
          <a:p>
            <a:pPr>
              <a:defRPr/>
            </a:pPr>
            <a:r>
              <a:rPr lang="it-IT" dirty="0" smtClean="0">
                <a:solidFill>
                  <a:prstClr val="black"/>
                </a:solidFill>
                <a:latin typeface="Calibri"/>
              </a:rPr>
              <a:t>Esperimenti didattici nella fisica classica e moderna</a:t>
            </a:r>
          </a:p>
          <a:p>
            <a:pPr>
              <a:defRPr/>
            </a:pPr>
            <a:r>
              <a:rPr lang="it-IT" dirty="0" smtClean="0">
                <a:solidFill>
                  <a:prstClr val="black"/>
                </a:solidFill>
                <a:latin typeface="Calibri"/>
              </a:rPr>
              <a:t>A. </a:t>
            </a:r>
            <a:r>
              <a:rPr lang="it-IT" dirty="0" err="1" smtClean="0">
                <a:solidFill>
                  <a:prstClr val="black"/>
                </a:solidFill>
                <a:latin typeface="Calibri"/>
              </a:rPr>
              <a:t>Sgarlata</a:t>
            </a:r>
            <a:r>
              <a:rPr lang="it-IT" dirty="0" smtClean="0">
                <a:solidFill>
                  <a:prstClr val="black"/>
                </a:solidFill>
                <a:latin typeface="Calibri"/>
              </a:rPr>
              <a:t> - </a:t>
            </a:r>
            <a:r>
              <a:rPr lang="it-IT" dirty="0" err="1" smtClean="0">
                <a:solidFill>
                  <a:prstClr val="black"/>
                </a:solidFill>
                <a:latin typeface="Calibri"/>
              </a:rPr>
              <a:t>a.a</a:t>
            </a:r>
            <a:r>
              <a:rPr lang="it-IT" dirty="0" smtClean="0">
                <a:solidFill>
                  <a:prstClr val="black"/>
                </a:solidFill>
                <a:latin typeface="Calibri"/>
              </a:rPr>
              <a:t>. 2018/’19</a:t>
            </a:r>
          </a:p>
        </p:txBody>
      </p:sp>
      <p:sp>
        <p:nvSpPr>
          <p:cNvPr id="12" name="Segnaposto testo 11"/>
          <p:cNvSpPr>
            <a:spLocks noGrp="1"/>
          </p:cNvSpPr>
          <p:nvPr>
            <p:ph type="body" idx="1"/>
          </p:nvPr>
        </p:nvSpPr>
        <p:spPr>
          <a:xfrm>
            <a:off x="539552" y="1772816"/>
            <a:ext cx="8229600" cy="4525963"/>
          </a:xfrm>
          <a:prstGeom prst="rect">
            <a:avLst/>
          </a:prstGeom>
        </p:spPr>
        <p:txBody>
          <a:bodyPr vert="horz" lIns="91440" tIns="45720" rIns="91440" bIns="4572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3" name="Segnaposto data 14"/>
          <p:cNvSpPr txBox="1">
            <a:spLocks/>
          </p:cNvSpPr>
          <p:nvPr userDrawn="1"/>
        </p:nvSpPr>
        <p:spPr>
          <a:xfrm>
            <a:off x="6804248" y="0"/>
            <a:ext cx="2339752" cy="764704"/>
          </a:xfrm>
          <a:prstGeom prst="rect">
            <a:avLst/>
          </a:prstGeom>
        </p:spPr>
        <p:txBody>
          <a:bodyPr/>
          <a:lstStyle>
            <a:lvl1pPr>
              <a:defRPr sz="1600" b="1"/>
            </a:lvl1pPr>
          </a:lstStyle>
          <a:p>
            <a:pPr algn="r">
              <a:defRPr/>
            </a:pPr>
            <a:r>
              <a:rPr lang="it-IT" dirty="0" smtClean="0">
                <a:solidFill>
                  <a:prstClr val="black"/>
                </a:solidFill>
                <a:latin typeface="Calibri"/>
              </a:rPr>
              <a:t>incontro #7 - 07.03.2018</a:t>
            </a:r>
          </a:p>
          <a:p>
            <a:pPr algn="r">
              <a:defRPr/>
            </a:pPr>
            <a:r>
              <a:rPr lang="it-IT" dirty="0" smtClean="0">
                <a:solidFill>
                  <a:prstClr val="black"/>
                </a:solidFill>
                <a:latin typeface="Calibri"/>
              </a:rPr>
              <a:t>verso la fisica moderna</a:t>
            </a:r>
          </a:p>
        </p:txBody>
      </p:sp>
      <p:pic>
        <p:nvPicPr>
          <p:cNvPr id="2" name="Immagine 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893" y="0"/>
            <a:ext cx="3384376" cy="870442"/>
          </a:xfrm>
          <a:prstGeom prst="rect">
            <a:avLst/>
          </a:prstGeom>
        </p:spPr>
      </p:pic>
    </p:spTree>
    <p:extLst>
      <p:ext uri="{BB962C8B-B14F-4D97-AF65-F5344CB8AC3E}">
        <p14:creationId xmlns:p14="http://schemas.microsoft.com/office/powerpoint/2010/main" val="197608515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Lst>
  <p:txStyles>
    <p:titleStyle>
      <a:lvl1pPr algn="ctr" defTabSz="914400" rtl="0" eaLnBrk="1" latinLnBrk="0" hangingPunct="1">
        <a:spcBef>
          <a:spcPct val="0"/>
        </a:spcBef>
        <a:buNone/>
        <a:defRPr sz="1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egnaposto numero diapositiva 15"/>
          <p:cNvSpPr txBox="1">
            <a:spLocks/>
          </p:cNvSpPr>
          <p:nvPr userDrawn="1"/>
        </p:nvSpPr>
        <p:spPr>
          <a:xfrm>
            <a:off x="4932040" y="6381328"/>
            <a:ext cx="4211960" cy="476672"/>
          </a:xfrm>
          <a:prstGeom prst="rect">
            <a:avLst/>
          </a:prstGeom>
        </p:spPr>
        <p:txBody>
          <a:bodyPr/>
          <a:lstStyle>
            <a:lvl1pPr>
              <a:defRPr sz="2000" b="1"/>
            </a:lvl1pPr>
          </a:lstStyle>
          <a:p>
            <a:pPr algn="r">
              <a:defRPr/>
            </a:pPr>
            <a:fld id="{B849D47E-F47A-4571-9BA5-F84A716B6CAE}" type="slidenum">
              <a:rPr lang="it-IT" smtClean="0">
                <a:solidFill>
                  <a:prstClr val="black"/>
                </a:solidFill>
                <a:latin typeface="Calibri"/>
              </a:rPr>
              <a:pPr algn="r">
                <a:defRPr/>
              </a:pPr>
              <a:t>‹n.›</a:t>
            </a:fld>
            <a:r>
              <a:rPr lang="it-IT" dirty="0" smtClean="0">
                <a:solidFill>
                  <a:prstClr val="black"/>
                </a:solidFill>
                <a:latin typeface="Calibri"/>
              </a:rPr>
              <a:t>/100</a:t>
            </a:r>
            <a:endParaRPr lang="it-IT" dirty="0">
              <a:solidFill>
                <a:prstClr val="black"/>
              </a:solidFill>
              <a:latin typeface="Calibri"/>
            </a:endParaRPr>
          </a:p>
        </p:txBody>
      </p:sp>
      <p:sp>
        <p:nvSpPr>
          <p:cNvPr id="11" name="Segnaposto data 14"/>
          <p:cNvSpPr txBox="1">
            <a:spLocks/>
          </p:cNvSpPr>
          <p:nvPr userDrawn="1"/>
        </p:nvSpPr>
        <p:spPr>
          <a:xfrm>
            <a:off x="-25240" y="6237312"/>
            <a:ext cx="4572000" cy="576064"/>
          </a:xfrm>
          <a:prstGeom prst="rect">
            <a:avLst/>
          </a:prstGeom>
        </p:spPr>
        <p:txBody>
          <a:bodyPr/>
          <a:lstStyle>
            <a:lvl1pPr>
              <a:defRPr sz="1600" b="1"/>
            </a:lvl1pPr>
          </a:lstStyle>
          <a:p>
            <a:pPr>
              <a:defRPr/>
            </a:pPr>
            <a:r>
              <a:rPr lang="it-IT" dirty="0" smtClean="0">
                <a:solidFill>
                  <a:prstClr val="black"/>
                </a:solidFill>
                <a:latin typeface="Calibri"/>
              </a:rPr>
              <a:t>Esperimenti didattici nella fisica classica e moderna</a:t>
            </a:r>
          </a:p>
          <a:p>
            <a:pPr>
              <a:defRPr/>
            </a:pPr>
            <a:r>
              <a:rPr lang="it-IT" dirty="0" smtClean="0">
                <a:solidFill>
                  <a:prstClr val="black"/>
                </a:solidFill>
                <a:latin typeface="Calibri"/>
              </a:rPr>
              <a:t>A. </a:t>
            </a:r>
            <a:r>
              <a:rPr lang="it-IT" dirty="0" err="1" smtClean="0">
                <a:solidFill>
                  <a:prstClr val="black"/>
                </a:solidFill>
                <a:latin typeface="Calibri"/>
              </a:rPr>
              <a:t>Sgarlata</a:t>
            </a:r>
            <a:r>
              <a:rPr lang="it-IT" dirty="0" smtClean="0">
                <a:solidFill>
                  <a:prstClr val="black"/>
                </a:solidFill>
                <a:latin typeface="Calibri"/>
              </a:rPr>
              <a:t> - </a:t>
            </a:r>
            <a:r>
              <a:rPr lang="it-IT" dirty="0" err="1" smtClean="0">
                <a:solidFill>
                  <a:prstClr val="black"/>
                </a:solidFill>
                <a:latin typeface="Calibri"/>
              </a:rPr>
              <a:t>a.a</a:t>
            </a:r>
            <a:r>
              <a:rPr lang="it-IT" dirty="0" smtClean="0">
                <a:solidFill>
                  <a:prstClr val="black"/>
                </a:solidFill>
                <a:latin typeface="Calibri"/>
              </a:rPr>
              <a:t>. 2018/’19</a:t>
            </a:r>
          </a:p>
        </p:txBody>
      </p:sp>
      <p:sp>
        <p:nvSpPr>
          <p:cNvPr id="12" name="Segnaposto testo 11"/>
          <p:cNvSpPr>
            <a:spLocks noGrp="1"/>
          </p:cNvSpPr>
          <p:nvPr>
            <p:ph type="body" idx="1"/>
          </p:nvPr>
        </p:nvSpPr>
        <p:spPr>
          <a:xfrm>
            <a:off x="539552" y="1772816"/>
            <a:ext cx="8229600" cy="4525963"/>
          </a:xfrm>
          <a:prstGeom prst="rect">
            <a:avLst/>
          </a:prstGeom>
        </p:spPr>
        <p:txBody>
          <a:bodyPr vert="horz" lIns="91440" tIns="45720" rIns="91440" bIns="4572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3" name="Segnaposto data 14"/>
          <p:cNvSpPr txBox="1">
            <a:spLocks/>
          </p:cNvSpPr>
          <p:nvPr userDrawn="1"/>
        </p:nvSpPr>
        <p:spPr>
          <a:xfrm>
            <a:off x="6804248" y="0"/>
            <a:ext cx="2339752" cy="764704"/>
          </a:xfrm>
          <a:prstGeom prst="rect">
            <a:avLst/>
          </a:prstGeom>
        </p:spPr>
        <p:txBody>
          <a:bodyPr/>
          <a:lstStyle>
            <a:lvl1pPr>
              <a:defRPr sz="1600" b="1"/>
            </a:lvl1pPr>
          </a:lstStyle>
          <a:p>
            <a:pPr algn="r">
              <a:defRPr/>
            </a:pPr>
            <a:r>
              <a:rPr lang="it-IT" dirty="0" smtClean="0">
                <a:solidFill>
                  <a:prstClr val="black"/>
                </a:solidFill>
                <a:latin typeface="Calibri"/>
              </a:rPr>
              <a:t>incontro #7 - 07.03.2018</a:t>
            </a:r>
          </a:p>
          <a:p>
            <a:pPr algn="r">
              <a:defRPr/>
            </a:pPr>
            <a:r>
              <a:rPr lang="it-IT" dirty="0" smtClean="0">
                <a:solidFill>
                  <a:prstClr val="black"/>
                </a:solidFill>
                <a:latin typeface="Calibri"/>
              </a:rPr>
              <a:t>verso la fisica moderna</a:t>
            </a:r>
          </a:p>
        </p:txBody>
      </p:sp>
      <p:pic>
        <p:nvPicPr>
          <p:cNvPr id="2" name="Immagine 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893" y="0"/>
            <a:ext cx="3384376" cy="870442"/>
          </a:xfrm>
          <a:prstGeom prst="rect">
            <a:avLst/>
          </a:prstGeom>
        </p:spPr>
      </p:pic>
    </p:spTree>
    <p:extLst>
      <p:ext uri="{BB962C8B-B14F-4D97-AF65-F5344CB8AC3E}">
        <p14:creationId xmlns:p14="http://schemas.microsoft.com/office/powerpoint/2010/main" val="277577932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Lst>
  <p:txStyles>
    <p:titleStyle>
      <a:lvl1pPr algn="ctr" defTabSz="914400" rtl="0" eaLnBrk="1" latinLnBrk="0" hangingPunct="1">
        <a:spcBef>
          <a:spcPct val="0"/>
        </a:spcBef>
        <a:buNone/>
        <a:defRPr sz="1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AEAEA"/>
            </a:gs>
            <a:gs pos="100000">
              <a:srgbClr val="EAEAEA">
                <a:gamma/>
                <a:shade val="76078"/>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it-IT" altLang="it-IT"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altLang="it-IT"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D855AF7-D50A-EE46-B24F-251CE8B42EE3}" type="slidenum">
              <a:rPr lang="it-IT" altLang="it-IT" smtClean="0">
                <a:solidFill>
                  <a:srgbClr val="000000"/>
                </a:solidFill>
              </a:rPr>
              <a:pPr fontAlgn="base">
                <a:spcBef>
                  <a:spcPct val="0"/>
                </a:spcBef>
                <a:spcAft>
                  <a:spcPct val="0"/>
                </a:spcAft>
              </a:pPr>
              <a:t>‹n.›</a:t>
            </a:fld>
            <a:endParaRPr lang="it-IT" altLang="it-IT" smtClean="0">
              <a:solidFill>
                <a:srgbClr val="000000"/>
              </a:solidFill>
            </a:endParaRPr>
          </a:p>
        </p:txBody>
      </p:sp>
    </p:spTree>
    <p:extLst>
      <p:ext uri="{BB962C8B-B14F-4D97-AF65-F5344CB8AC3E}">
        <p14:creationId xmlns:p14="http://schemas.microsoft.com/office/powerpoint/2010/main" val="165075148"/>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AEAEA"/>
            </a:gs>
            <a:gs pos="100000">
              <a:srgbClr val="EAEAEA">
                <a:gamma/>
                <a:shade val="76078"/>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it-IT" altLang="it-IT"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altLang="it-IT"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D855AF7-D50A-EE46-B24F-251CE8B42EE3}" type="slidenum">
              <a:rPr lang="it-IT" altLang="it-IT" smtClean="0">
                <a:solidFill>
                  <a:srgbClr val="000000"/>
                </a:solidFill>
              </a:rPr>
              <a:pPr fontAlgn="base">
                <a:spcBef>
                  <a:spcPct val="0"/>
                </a:spcBef>
                <a:spcAft>
                  <a:spcPct val="0"/>
                </a:spcAft>
              </a:pPr>
              <a:t>‹n.›</a:t>
            </a:fld>
            <a:endParaRPr lang="it-IT" altLang="it-IT" smtClean="0">
              <a:solidFill>
                <a:srgbClr val="000000"/>
              </a:solidFill>
            </a:endParaRPr>
          </a:p>
        </p:txBody>
      </p:sp>
    </p:spTree>
    <p:extLst>
      <p:ext uri="{BB962C8B-B14F-4D97-AF65-F5344CB8AC3E}">
        <p14:creationId xmlns:p14="http://schemas.microsoft.com/office/powerpoint/2010/main" val="84101423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grpSp>
        <p:nvGrpSpPr>
          <p:cNvPr id="1027" name="Group 3"/>
          <p:cNvGrpSpPr>
            <a:grpSpLocks/>
          </p:cNvGrpSpPr>
          <p:nvPr/>
        </p:nvGrpSpPr>
        <p:grpSpPr bwMode="auto">
          <a:xfrm>
            <a:off x="3175" y="4267200"/>
            <a:ext cx="9140825" cy="2590800"/>
            <a:chOff x="2" y="2688"/>
            <a:chExt cx="5758" cy="1632"/>
          </a:xfrm>
        </p:grpSpPr>
        <p:sp>
          <p:nvSpPr>
            <p:cNvPr id="13619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grpSp>
          <p:nvGrpSpPr>
            <p:cNvPr id="1034" name="Group 5"/>
            <p:cNvGrpSpPr>
              <a:grpSpLocks/>
            </p:cNvGrpSpPr>
            <p:nvPr userDrawn="1"/>
          </p:nvGrpSpPr>
          <p:grpSpPr bwMode="auto">
            <a:xfrm>
              <a:off x="3528" y="3715"/>
              <a:ext cx="792" cy="521"/>
              <a:chOff x="3527" y="3715"/>
              <a:chExt cx="792" cy="521"/>
            </a:xfrm>
          </p:grpSpPr>
          <p:sp>
            <p:nvSpPr>
              <p:cNvPr id="13619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19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0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0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0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0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0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0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0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0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0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13621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1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1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1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1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1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1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1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1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1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2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2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2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2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2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2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2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2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13622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3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3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3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3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3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3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3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3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3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3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4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4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4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4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4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4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grpSp>
        <p:grpSp>
          <p:nvGrpSpPr>
            <p:cNvPr id="1037" name="Group 54"/>
            <p:cNvGrpSpPr>
              <a:grpSpLocks/>
            </p:cNvGrpSpPr>
            <p:nvPr userDrawn="1"/>
          </p:nvGrpSpPr>
          <p:grpSpPr bwMode="auto">
            <a:xfrm>
              <a:off x="5280" y="3024"/>
              <a:ext cx="425" cy="258"/>
              <a:chOff x="5280" y="3024"/>
              <a:chExt cx="425" cy="258"/>
            </a:xfrm>
          </p:grpSpPr>
          <p:sp>
            <p:nvSpPr>
              <p:cNvPr id="13624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4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4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5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5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5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5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grpSp>
            <p:nvGrpSpPr>
              <p:cNvPr id="1045" name="Group 62"/>
              <p:cNvGrpSpPr>
                <a:grpSpLocks/>
              </p:cNvGrpSpPr>
              <p:nvPr/>
            </p:nvGrpSpPr>
            <p:grpSpPr bwMode="auto">
              <a:xfrm>
                <a:off x="5381" y="3085"/>
                <a:ext cx="227" cy="132"/>
                <a:chOff x="5381" y="3085"/>
                <a:chExt cx="227" cy="132"/>
              </a:xfrm>
            </p:grpSpPr>
            <p:sp>
              <p:nvSpPr>
                <p:cNvPr id="13625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5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5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5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grpSp>
        </p:grpSp>
      </p:grpSp>
      <p:sp>
        <p:nvSpPr>
          <p:cNvPr id="136259"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it-IT"/>
              <a:t>Fare clic per modificare lo stile del titolo</a:t>
            </a:r>
          </a:p>
        </p:txBody>
      </p:sp>
      <p:sp>
        <p:nvSpPr>
          <p:cNvPr id="136260"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626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a:effectLst>
                  <a:outerShdw blurRad="38100" dist="38100" dir="2700000" algn="tl">
                    <a:srgbClr val="000000"/>
                  </a:outerShdw>
                </a:effectLst>
              </a:defRPr>
            </a:lvl1pPr>
          </a:lstStyle>
          <a:p>
            <a:pPr fontAlgn="base">
              <a:spcAft>
                <a:spcPct val="0"/>
              </a:spcAft>
              <a:defRPr/>
            </a:pPr>
            <a:endParaRPr lang="it-IT">
              <a:solidFill>
                <a:srgbClr val="FFFFFF"/>
              </a:solidFill>
              <a:latin typeface="Arial" charset="0"/>
            </a:endParaRPr>
          </a:p>
        </p:txBody>
      </p:sp>
      <p:sp>
        <p:nvSpPr>
          <p:cNvPr id="13626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a:effectLst>
                  <a:outerShdw blurRad="38100" dist="38100" dir="2700000" algn="tl">
                    <a:srgbClr val="000000"/>
                  </a:outerShdw>
                </a:effectLst>
              </a:defRPr>
            </a:lvl1pPr>
          </a:lstStyle>
          <a:p>
            <a:pPr fontAlgn="base">
              <a:spcAft>
                <a:spcPct val="0"/>
              </a:spcAft>
              <a:defRPr/>
            </a:pPr>
            <a:endParaRPr lang="it-IT">
              <a:solidFill>
                <a:srgbClr val="FFFFFF"/>
              </a:solidFill>
              <a:latin typeface="Arial" charset="0"/>
            </a:endParaRPr>
          </a:p>
        </p:txBody>
      </p:sp>
      <p:sp>
        <p:nvSpPr>
          <p:cNvPr id="13626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ClrTx/>
              <a:buSzTx/>
              <a:buFontTx/>
              <a:buNone/>
              <a:defRPr sz="1400">
                <a:effectLst>
                  <a:outerShdw blurRad="38100" dist="38100" dir="2700000" algn="tl">
                    <a:srgbClr val="000000"/>
                  </a:outerShdw>
                </a:effectLst>
              </a:defRPr>
            </a:lvl1pPr>
          </a:lstStyle>
          <a:p>
            <a:pPr fontAlgn="base">
              <a:spcAft>
                <a:spcPct val="0"/>
              </a:spcAft>
              <a:defRPr/>
            </a:pPr>
            <a:fld id="{1F24B51C-704E-0344-A1C9-ECA149E59236}" type="slidenum">
              <a:rPr lang="it-IT">
                <a:solidFill>
                  <a:srgbClr val="FFFFFF"/>
                </a:solidFill>
                <a:latin typeface="Arial" charset="0"/>
              </a:rPr>
              <a:pPr fontAlgn="base">
                <a:spcAft>
                  <a:spcPct val="0"/>
                </a:spcAft>
                <a:defRPr/>
              </a:pPr>
              <a:t>‹n.›</a:t>
            </a:fld>
            <a:endParaRPr lang="it-IT">
              <a:solidFill>
                <a:srgbClr val="FFFFFF"/>
              </a:solidFill>
              <a:latin typeface="Arial" charset="0"/>
            </a:endParaRPr>
          </a:p>
        </p:txBody>
      </p:sp>
    </p:spTree>
    <p:extLst>
      <p:ext uri="{BB962C8B-B14F-4D97-AF65-F5344CB8AC3E}">
        <p14:creationId xmlns:p14="http://schemas.microsoft.com/office/powerpoint/2010/main" val="1987206071"/>
      </p:ext>
    </p:extLst>
  </p:cSld>
  <p:clrMap bg1="dk2" tx1="lt1" bg2="dk1"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ヒラギノ角ゴ Pro W3" charset="-128"/>
          <a:cs typeface="ヒラギノ角ゴ Pro W3"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Ø"/>
        <a:defRPr sz="3200">
          <a:solidFill>
            <a:schemeClr val="tx1"/>
          </a:solidFill>
          <a:effectLst>
            <a:outerShdw blurRad="38100" dist="38100" dir="2700000" algn="tl">
              <a:srgbClr val="000000"/>
            </a:outerShdw>
          </a:effectLst>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lr>
          <a:schemeClr val="tx2"/>
        </a:buClr>
        <a:buSzPct val="50000"/>
        <a:buFont typeface="Wingdings" charset="2"/>
        <a:buChar char="l"/>
        <a:defRPr sz="2800">
          <a:solidFill>
            <a:schemeClr val="tx1"/>
          </a:solidFill>
          <a:effectLst>
            <a:outerShdw blurRad="38100" dist="38100" dir="2700000" algn="tl">
              <a:srgbClr val="000000"/>
            </a:outerShdw>
          </a:effectLst>
          <a:latin typeface="+mn-lt"/>
          <a:ea typeface="ヒラギノ角ゴ Pro W3"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ヒラギノ角ゴ Pro W3" charset="-128"/>
        </a:defRPr>
      </a:lvl3pPr>
      <a:lvl4pPr marL="1600200" indent="-228600" algn="l" rtl="0" eaLnBrk="0" fontAlgn="base" hangingPunct="0">
        <a:spcBef>
          <a:spcPct val="20000"/>
        </a:spcBef>
        <a:spcAft>
          <a:spcPct val="0"/>
        </a:spcAft>
        <a:buClr>
          <a:schemeClr val="folHlink"/>
        </a:buClr>
        <a:buSzPct val="50000"/>
        <a:buFont typeface="Wingdings" charset="2"/>
        <a:buChar char="l"/>
        <a:defRPr sz="2000">
          <a:solidFill>
            <a:schemeClr val="tx1"/>
          </a:solidFill>
          <a:effectLst>
            <a:outerShdw blurRad="38100" dist="38100" dir="2700000" algn="tl">
              <a:srgbClr val="000000"/>
            </a:outerShdw>
          </a:effectLst>
          <a:latin typeface="+mn-lt"/>
          <a:ea typeface="ヒラギノ角ゴ Pro W3"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ヒラギノ角ゴ Pro W3"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ヒラギノ角ゴ Pro W3"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ヒラギノ角ゴ Pro W3"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ヒラギノ角ゴ Pro W3"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ヒラギノ角ゴ Pro W3"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962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Fare </a:t>
            </a:r>
            <a:r>
              <a:rPr lang="en-US" dirty="0" err="1" smtClean="0"/>
              <a:t>clic</a:t>
            </a:r>
            <a:r>
              <a:rPr lang="en-US" dirty="0" smtClean="0"/>
              <a:t> per </a:t>
            </a:r>
            <a:r>
              <a:rPr lang="en-US" dirty="0" err="1" smtClean="0"/>
              <a:t>modificare</a:t>
            </a:r>
            <a:r>
              <a:rPr lang="en-US" dirty="0" smtClean="0"/>
              <a:t> </a:t>
            </a:r>
            <a:r>
              <a:rPr lang="en-US" dirty="0" err="1" smtClean="0"/>
              <a:t>gli</a:t>
            </a:r>
            <a:r>
              <a:rPr lang="en-US" dirty="0" smtClean="0"/>
              <a:t> </a:t>
            </a:r>
            <a:r>
              <a:rPr lang="en-US" dirty="0" err="1" smtClean="0"/>
              <a:t>stili</a:t>
            </a:r>
            <a:r>
              <a:rPr lang="en-US" dirty="0" smtClean="0"/>
              <a:t> del </a:t>
            </a:r>
            <a:r>
              <a:rPr lang="en-US" dirty="0" err="1" smtClean="0"/>
              <a:t>testo</a:t>
            </a:r>
            <a:r>
              <a:rPr lang="en-US" dirty="0" smtClean="0"/>
              <a:t> </a:t>
            </a:r>
            <a:r>
              <a:rPr lang="en-US" dirty="0" err="1" smtClean="0"/>
              <a:t>dello</a:t>
            </a:r>
            <a:r>
              <a:rPr lang="en-US" dirty="0" smtClean="0"/>
              <a:t> schema</a:t>
            </a:r>
          </a:p>
          <a:p>
            <a:pPr lvl="1"/>
            <a:r>
              <a:rPr lang="en-US" dirty="0" smtClean="0"/>
              <a:t>Secondo </a:t>
            </a:r>
            <a:r>
              <a:rPr lang="en-US" dirty="0" err="1" smtClean="0"/>
              <a:t>livello</a:t>
            </a:r>
            <a:endParaRPr lang="en-US" dirty="0" smtClean="0"/>
          </a:p>
          <a:p>
            <a:pPr lvl="2"/>
            <a:r>
              <a:rPr lang="en-US" dirty="0" err="1" smtClean="0"/>
              <a:t>Terzo</a:t>
            </a:r>
            <a:r>
              <a:rPr lang="en-US" dirty="0" smtClean="0"/>
              <a:t> </a:t>
            </a:r>
            <a:r>
              <a:rPr lang="en-US" dirty="0" err="1" smtClean="0"/>
              <a:t>livello</a:t>
            </a:r>
            <a:endParaRPr lang="en-US" dirty="0" smtClean="0"/>
          </a:p>
          <a:p>
            <a:pPr lvl="3"/>
            <a:r>
              <a:rPr lang="en-US" dirty="0" smtClean="0"/>
              <a:t>Quarto </a:t>
            </a:r>
            <a:r>
              <a:rPr lang="en-US" dirty="0" err="1" smtClean="0"/>
              <a:t>livello</a:t>
            </a:r>
            <a:endParaRPr lang="en-US" dirty="0" smtClean="0"/>
          </a:p>
          <a:p>
            <a:pPr lvl="4"/>
            <a:r>
              <a:rPr lang="en-US" dirty="0" err="1" smtClean="0"/>
              <a:t>Quinto</a:t>
            </a:r>
            <a:r>
              <a:rPr lang="en-US" dirty="0" smtClean="0"/>
              <a:t> </a:t>
            </a:r>
            <a:r>
              <a:rPr lang="en-US" dirty="0" err="1" smtClean="0"/>
              <a:t>livello</a:t>
            </a:r>
            <a:endParaRPr lang="en-US" dirty="0"/>
          </a:p>
        </p:txBody>
      </p:sp>
      <p:sp>
        <p:nvSpPr>
          <p:cNvPr id="2" name="Title Placeholder 1"/>
          <p:cNvSpPr>
            <a:spLocks noGrp="1"/>
          </p:cNvSpPr>
          <p:nvPr>
            <p:ph type="title"/>
          </p:nvPr>
        </p:nvSpPr>
        <p:spPr>
          <a:xfrm>
            <a:off x="457200" y="38100"/>
            <a:ext cx="8229600" cy="990600"/>
          </a:xfrm>
          <a:prstGeom prst="rect">
            <a:avLst/>
          </a:prstGeom>
        </p:spPr>
        <p:txBody>
          <a:bodyPr vert="horz" lIns="91440" tIns="45720" rIns="91440" bIns="45720" rtlCol="0" anchor="ctr">
            <a:normAutofit/>
          </a:bodyPr>
          <a:lstStyle/>
          <a:p>
            <a:r>
              <a:rPr lang="en-US" dirty="0" smtClean="0"/>
              <a:t>Fare </a:t>
            </a:r>
            <a:r>
              <a:rPr lang="en-US" dirty="0" err="1" smtClean="0"/>
              <a:t>clic</a:t>
            </a:r>
            <a:r>
              <a:rPr lang="en-US" dirty="0" smtClean="0"/>
              <a:t> per </a:t>
            </a:r>
            <a:r>
              <a:rPr lang="en-US" dirty="0" err="1" smtClean="0"/>
              <a:t>modificare</a:t>
            </a:r>
            <a:r>
              <a:rPr lang="en-US" dirty="0" smtClean="0"/>
              <a:t> stile</a:t>
            </a:r>
            <a:endParaRPr lang="en-US" dirty="0"/>
          </a:p>
        </p:txBody>
      </p:sp>
    </p:spTree>
    <p:extLst>
      <p:ext uri="{BB962C8B-B14F-4D97-AF65-F5344CB8AC3E}">
        <p14:creationId xmlns:p14="http://schemas.microsoft.com/office/powerpoint/2010/main" val="29102471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AEAEA"/>
            </a:gs>
            <a:gs pos="100000">
              <a:srgbClr val="EAEAEA">
                <a:gamma/>
                <a:shade val="76078"/>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it-IT">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5FFEFA0-9145-E144-B2D3-5B36EC779B09}" type="slidenum">
              <a:rPr lang="it-IT">
                <a:solidFill>
                  <a:srgbClr val="000000"/>
                </a:solidFill>
                <a:latin typeface="Arial" charset="0"/>
              </a:rPr>
              <a:pPr fontAlgn="base">
                <a:spcBef>
                  <a:spcPct val="0"/>
                </a:spcBef>
                <a:spcAft>
                  <a:spcPct val="0"/>
                </a:spcAft>
              </a:pPr>
              <a:t>‹n.›</a:t>
            </a:fld>
            <a:endParaRPr lang="it-IT">
              <a:solidFill>
                <a:srgbClr val="000000"/>
              </a:solidFill>
              <a:latin typeface="Arial" charset="0"/>
            </a:endParaRPr>
          </a:p>
        </p:txBody>
      </p:sp>
    </p:spTree>
    <p:extLst>
      <p:ext uri="{BB962C8B-B14F-4D97-AF65-F5344CB8AC3E}">
        <p14:creationId xmlns:p14="http://schemas.microsoft.com/office/powerpoint/2010/main" val="126697323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ヒラギノ角ゴ Pro W3" charset="-128"/>
        </a:defRPr>
      </a:lvl2pPr>
      <a:lvl3pPr marL="1143000" indent="-228600" algn="l" rtl="0" fontAlgn="base">
        <a:spcBef>
          <a:spcPct val="20000"/>
        </a:spcBef>
        <a:spcAft>
          <a:spcPct val="0"/>
        </a:spcAft>
        <a:buChar char="•"/>
        <a:defRPr sz="2400">
          <a:solidFill>
            <a:schemeClr val="tx1"/>
          </a:solidFill>
          <a:latin typeface="+mn-lt"/>
          <a:ea typeface="ヒラギノ角ゴ Pro W3" charset="-128"/>
        </a:defRPr>
      </a:lvl3pPr>
      <a:lvl4pPr marL="1600200" indent="-228600" algn="l" rtl="0" fontAlgn="base">
        <a:spcBef>
          <a:spcPct val="20000"/>
        </a:spcBef>
        <a:spcAft>
          <a:spcPct val="0"/>
        </a:spcAft>
        <a:buChar char="–"/>
        <a:defRPr sz="2000">
          <a:solidFill>
            <a:schemeClr val="tx1"/>
          </a:solidFill>
          <a:latin typeface="+mn-lt"/>
          <a:ea typeface="ヒラギノ角ゴ Pro W3" charset="-128"/>
        </a:defRPr>
      </a:lvl4pPr>
      <a:lvl5pPr marL="2057400" indent="-228600" algn="l" rtl="0" fontAlgn="base">
        <a:spcBef>
          <a:spcPct val="20000"/>
        </a:spcBef>
        <a:spcAft>
          <a:spcPct val="0"/>
        </a:spcAft>
        <a:buChar char="»"/>
        <a:defRPr sz="2000">
          <a:solidFill>
            <a:schemeClr val="tx1"/>
          </a:solidFill>
          <a:latin typeface="+mn-lt"/>
          <a:ea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ヒラギノ角ゴ Pro W3" charset="-128"/>
        </a:defRPr>
      </a:lvl6pPr>
      <a:lvl7pPr marL="2971800" indent="-228600" algn="l" rtl="0" fontAlgn="base">
        <a:spcBef>
          <a:spcPct val="20000"/>
        </a:spcBef>
        <a:spcAft>
          <a:spcPct val="0"/>
        </a:spcAft>
        <a:buChar char="»"/>
        <a:defRPr sz="2000">
          <a:solidFill>
            <a:schemeClr val="tx1"/>
          </a:solidFill>
          <a:latin typeface="+mn-lt"/>
          <a:ea typeface="ヒラギノ角ゴ Pro W3" charset="-128"/>
        </a:defRPr>
      </a:lvl7pPr>
      <a:lvl8pPr marL="3429000" indent="-228600" algn="l" rtl="0" fontAlgn="base">
        <a:spcBef>
          <a:spcPct val="20000"/>
        </a:spcBef>
        <a:spcAft>
          <a:spcPct val="0"/>
        </a:spcAft>
        <a:buChar char="»"/>
        <a:defRPr sz="2000">
          <a:solidFill>
            <a:schemeClr val="tx1"/>
          </a:solidFill>
          <a:latin typeface="+mn-lt"/>
          <a:ea typeface="ヒラギノ角ゴ Pro W3" charset="-128"/>
        </a:defRPr>
      </a:lvl8pPr>
      <a:lvl9pPr marL="3886200" indent="-228600" algn="l" rtl="0" fontAlgn="base">
        <a:spcBef>
          <a:spcPct val="20000"/>
        </a:spcBef>
        <a:spcAft>
          <a:spcPct val="0"/>
        </a:spcAft>
        <a:buChar char="»"/>
        <a:defRPr sz="2000">
          <a:solidFill>
            <a:schemeClr val="tx1"/>
          </a:solidFill>
          <a:latin typeface="+mn-lt"/>
          <a:ea typeface="ヒラギノ角ゴ Pro W3"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a:solidFill>
                <a:srgbClr val="000000"/>
              </a:solidFill>
              <a:latin typeface="Arial" charset="0"/>
            </a:endParaRP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a:solidFill>
                <a:srgbClr val="000000"/>
              </a:solidFill>
              <a:latin typeface="Arial" charset="0"/>
            </a:endParaRPr>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2961140-B208-DB45-A7E2-5A784F3DF575}" type="slidenum">
              <a:rPr lang="it-IT">
                <a:solidFill>
                  <a:srgbClr val="000000"/>
                </a:solidFill>
                <a:latin typeface="Arial" charset="0"/>
              </a:rPr>
              <a:pPr fontAlgn="base">
                <a:spcBef>
                  <a:spcPct val="0"/>
                </a:spcBef>
                <a:spcAft>
                  <a:spcPct val="0"/>
                </a:spcAft>
              </a:pPr>
              <a:t>‹n.›</a:t>
            </a:fld>
            <a:endParaRPr lang="it-IT">
              <a:solidFill>
                <a:srgbClr val="000000"/>
              </a:solidFill>
              <a:latin typeface="Arial" charset="0"/>
            </a:endParaRPr>
          </a:p>
        </p:txBody>
      </p:sp>
    </p:spTree>
    <p:extLst>
      <p:ext uri="{BB962C8B-B14F-4D97-AF65-F5344CB8AC3E}">
        <p14:creationId xmlns:p14="http://schemas.microsoft.com/office/powerpoint/2010/main" val="1927962131"/>
      </p:ext>
    </p:extLst>
  </p:cSld>
  <p:clrMap bg1="lt1" tx1="dk1" bg2="lt2" tx2="dk2" accent1="accent1" accent2="accent2" accent3="accent3" accent4="accent4" accent5="accent5" accent6="accent6" hlink="hlink" folHlink="folHlink"/>
  <p:sldLayoutIdLst>
    <p:sldLayoutId id="2147483763"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ヒラギノ角ゴ Pro W3" charset="-128"/>
        </a:defRPr>
      </a:lvl2pPr>
      <a:lvl3pPr marL="1143000" indent="-228600" algn="l" rtl="0" fontAlgn="base">
        <a:spcBef>
          <a:spcPct val="20000"/>
        </a:spcBef>
        <a:spcAft>
          <a:spcPct val="0"/>
        </a:spcAft>
        <a:buChar char="•"/>
        <a:defRPr sz="2400">
          <a:solidFill>
            <a:schemeClr val="tx1"/>
          </a:solidFill>
          <a:latin typeface="+mn-lt"/>
          <a:ea typeface="ヒラギノ角ゴ Pro W3" charset="-128"/>
        </a:defRPr>
      </a:lvl3pPr>
      <a:lvl4pPr marL="1600200" indent="-228600" algn="l" rtl="0" fontAlgn="base">
        <a:spcBef>
          <a:spcPct val="20000"/>
        </a:spcBef>
        <a:spcAft>
          <a:spcPct val="0"/>
        </a:spcAft>
        <a:buChar char="–"/>
        <a:defRPr sz="2000">
          <a:solidFill>
            <a:schemeClr val="tx1"/>
          </a:solidFill>
          <a:latin typeface="+mn-lt"/>
          <a:ea typeface="ヒラギノ角ゴ Pro W3" charset="-128"/>
        </a:defRPr>
      </a:lvl4pPr>
      <a:lvl5pPr marL="2057400" indent="-228600" algn="l" rtl="0" fontAlgn="base">
        <a:spcBef>
          <a:spcPct val="20000"/>
        </a:spcBef>
        <a:spcAft>
          <a:spcPct val="0"/>
        </a:spcAft>
        <a:buChar char="»"/>
        <a:defRPr sz="2000">
          <a:solidFill>
            <a:schemeClr val="tx1"/>
          </a:solidFill>
          <a:latin typeface="+mn-lt"/>
          <a:ea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ヒラギノ角ゴ Pro W3" charset="-128"/>
        </a:defRPr>
      </a:lvl6pPr>
      <a:lvl7pPr marL="2971800" indent="-228600" algn="l" rtl="0" fontAlgn="base">
        <a:spcBef>
          <a:spcPct val="20000"/>
        </a:spcBef>
        <a:spcAft>
          <a:spcPct val="0"/>
        </a:spcAft>
        <a:buChar char="»"/>
        <a:defRPr sz="2000">
          <a:solidFill>
            <a:schemeClr val="tx1"/>
          </a:solidFill>
          <a:latin typeface="+mn-lt"/>
          <a:ea typeface="ヒラギノ角ゴ Pro W3" charset="-128"/>
        </a:defRPr>
      </a:lvl7pPr>
      <a:lvl8pPr marL="3429000" indent="-228600" algn="l" rtl="0" fontAlgn="base">
        <a:spcBef>
          <a:spcPct val="20000"/>
        </a:spcBef>
        <a:spcAft>
          <a:spcPct val="0"/>
        </a:spcAft>
        <a:buChar char="»"/>
        <a:defRPr sz="2000">
          <a:solidFill>
            <a:schemeClr val="tx1"/>
          </a:solidFill>
          <a:latin typeface="+mn-lt"/>
          <a:ea typeface="ヒラギノ角ゴ Pro W3" charset="-128"/>
        </a:defRPr>
      </a:lvl8pPr>
      <a:lvl9pPr marL="3886200" indent="-228600" algn="l" rtl="0" fontAlgn="base">
        <a:spcBef>
          <a:spcPct val="20000"/>
        </a:spcBef>
        <a:spcAft>
          <a:spcPct val="0"/>
        </a:spcAft>
        <a:buChar char="»"/>
        <a:defRPr sz="2000">
          <a:solidFill>
            <a:schemeClr val="tx1"/>
          </a:solidFill>
          <a:latin typeface="+mn-lt"/>
          <a:ea typeface="ヒラギノ角ゴ Pro W3"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0F0CF2E-F189-F74A-9BA3-416B9BF10DC4}" type="slidenum">
              <a:rPr lang="it-IT">
                <a:solidFill>
                  <a:srgbClr val="000000"/>
                </a:solidFill>
                <a:latin typeface="Arial" charset="0"/>
              </a:rPr>
              <a:pPr fontAlgn="base">
                <a:spcBef>
                  <a:spcPct val="0"/>
                </a:spcBef>
                <a:spcAft>
                  <a:spcPct val="0"/>
                </a:spcAft>
              </a:pPr>
              <a:t>‹n.›</a:t>
            </a:fld>
            <a:endParaRPr lang="it-IT">
              <a:solidFill>
                <a:srgbClr val="000000"/>
              </a:solidFill>
              <a:latin typeface="Arial" charset="0"/>
            </a:endParaRPr>
          </a:p>
        </p:txBody>
      </p:sp>
      <p:sp>
        <p:nvSpPr>
          <p:cNvPr id="1031" name="Text Box 7"/>
          <p:cNvSpPr txBox="1">
            <a:spLocks noChangeArrowheads="1"/>
          </p:cNvSpPr>
          <p:nvPr userDrawn="1"/>
        </p:nvSpPr>
        <p:spPr bwMode="auto">
          <a:xfrm>
            <a:off x="490538" y="6442075"/>
            <a:ext cx="865346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prstTxWarp prst="textNoShape">
              <a:avLst/>
            </a:prstTxWarp>
            <a:spAutoFit/>
          </a:bodyPr>
          <a:lstStyle/>
          <a:p>
            <a:pPr fontAlgn="base">
              <a:spcBef>
                <a:spcPct val="0"/>
              </a:spcBef>
              <a:spcAft>
                <a:spcPct val="0"/>
              </a:spcAft>
            </a:pPr>
            <a:r>
              <a:rPr lang="it-IT">
                <a:solidFill>
                  <a:srgbClr val="777777"/>
                </a:solidFill>
                <a:latin typeface="Monotype Corsiva" pitchFamily="66" charset="0"/>
              </a:rPr>
              <a:t>Università di Roma Tor Vergata</a:t>
            </a:r>
            <a:r>
              <a:rPr lang="it-IT" sz="1400">
                <a:solidFill>
                  <a:srgbClr val="777777"/>
                </a:solidFill>
                <a:latin typeface="Monotype Corsiva" pitchFamily="66" charset="0"/>
              </a:rPr>
              <a:t>   </a:t>
            </a:r>
            <a:r>
              <a:rPr lang="it-IT" sz="2400" baseline="4000">
                <a:solidFill>
                  <a:srgbClr val="777777"/>
                </a:solidFill>
                <a:latin typeface="Monotype Corsiva" pitchFamily="66" charset="0"/>
              </a:rPr>
              <a:t>― </a:t>
            </a:r>
            <a:r>
              <a:rPr lang="it-IT" sz="1400">
                <a:solidFill>
                  <a:srgbClr val="777777"/>
                </a:solidFill>
                <a:latin typeface="Monotype Corsiva" pitchFamily="66" charset="0"/>
              </a:rPr>
              <a:t>  </a:t>
            </a:r>
            <a:r>
              <a:rPr lang="en-US" sz="2000">
                <a:solidFill>
                  <a:srgbClr val="777777"/>
                </a:solidFill>
                <a:latin typeface="Garamond" charset="0"/>
              </a:rPr>
              <a:t>Laboratorio di didattica della Fisica e della Matematica</a:t>
            </a:r>
            <a:endParaRPr lang="it-IT" sz="2000">
              <a:solidFill>
                <a:srgbClr val="000000"/>
              </a:solidFill>
              <a:latin typeface="Garamond" charset="0"/>
            </a:endParaRPr>
          </a:p>
        </p:txBody>
      </p:sp>
      <p:pic>
        <p:nvPicPr>
          <p:cNvPr id="1032" name="Picture 8"/>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6200" y="6253163"/>
            <a:ext cx="466725" cy="595312"/>
          </a:xfrm>
          <a:prstGeom prst="rect">
            <a:avLst/>
          </a:prstGeom>
          <a:noFill/>
          <a:ln w="9525">
            <a:noFill/>
            <a:miter lim="800000"/>
            <a:headEnd/>
            <a:tailEnd/>
          </a:ln>
        </p:spPr>
      </p:pic>
    </p:spTree>
    <p:extLst>
      <p:ext uri="{BB962C8B-B14F-4D97-AF65-F5344CB8AC3E}">
        <p14:creationId xmlns:p14="http://schemas.microsoft.com/office/powerpoint/2010/main" val="328471946"/>
      </p:ext>
    </p:extLst>
  </p:cSld>
  <p:clrMap bg1="lt1" tx1="dk1" bg2="lt2" tx2="dk2" accent1="accent1" accent2="accent2" accent3="accent3" accent4="accent4" accent5="accent5" accent6="accent6" hlink="hlink" folHlink="folHlink"/>
  <p:sldLayoutIdLst>
    <p:sldLayoutId id="214748376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defRPr>
      </a:lvl2pPr>
      <a:lvl3pPr algn="ctr" rtl="0" eaLnBrk="0" fontAlgn="base" hangingPunct="0">
        <a:spcBef>
          <a:spcPct val="0"/>
        </a:spcBef>
        <a:spcAft>
          <a:spcPct val="0"/>
        </a:spcAft>
        <a:defRPr sz="4400">
          <a:solidFill>
            <a:schemeClr val="tx2"/>
          </a:solidFill>
          <a:latin typeface="Garamond" pitchFamily="18" charset="0"/>
        </a:defRPr>
      </a:lvl3pPr>
      <a:lvl4pPr algn="ctr" rtl="0" eaLnBrk="0" fontAlgn="base" hangingPunct="0">
        <a:spcBef>
          <a:spcPct val="0"/>
        </a:spcBef>
        <a:spcAft>
          <a:spcPct val="0"/>
        </a:spcAft>
        <a:defRPr sz="4400">
          <a:solidFill>
            <a:schemeClr val="tx2"/>
          </a:solidFill>
          <a:latin typeface="Garamond" pitchFamily="18" charset="0"/>
        </a:defRPr>
      </a:lvl4pPr>
      <a:lvl5pPr algn="ctr" rtl="0" eaLnBrk="0" fontAlgn="base" hangingPunct="0">
        <a:spcBef>
          <a:spcPct val="0"/>
        </a:spcBef>
        <a:spcAft>
          <a:spcPct val="0"/>
        </a:spcAft>
        <a:defRPr sz="4400">
          <a:solidFill>
            <a:schemeClr val="tx2"/>
          </a:solidFill>
          <a:latin typeface="Garamond" pitchFamily="18" charset="0"/>
        </a:defRPr>
      </a:lvl5pPr>
      <a:lvl6pPr marL="457200" algn="ctr" rtl="0" fontAlgn="base">
        <a:spcBef>
          <a:spcPct val="0"/>
        </a:spcBef>
        <a:spcAft>
          <a:spcPct val="0"/>
        </a:spcAft>
        <a:defRPr sz="4400">
          <a:solidFill>
            <a:schemeClr val="tx2"/>
          </a:solidFill>
          <a:latin typeface="Garamond" pitchFamily="18" charset="0"/>
        </a:defRPr>
      </a:lvl6pPr>
      <a:lvl7pPr marL="914400" algn="ctr" rtl="0" fontAlgn="base">
        <a:spcBef>
          <a:spcPct val="0"/>
        </a:spcBef>
        <a:spcAft>
          <a:spcPct val="0"/>
        </a:spcAft>
        <a:defRPr sz="4400">
          <a:solidFill>
            <a:schemeClr val="tx2"/>
          </a:solidFill>
          <a:latin typeface="Garamond" pitchFamily="18" charset="0"/>
        </a:defRPr>
      </a:lvl7pPr>
      <a:lvl8pPr marL="1371600" algn="ctr" rtl="0" fontAlgn="base">
        <a:spcBef>
          <a:spcPct val="0"/>
        </a:spcBef>
        <a:spcAft>
          <a:spcPct val="0"/>
        </a:spcAft>
        <a:defRPr sz="4400">
          <a:solidFill>
            <a:schemeClr val="tx2"/>
          </a:solidFill>
          <a:latin typeface="Garamond" pitchFamily="18" charset="0"/>
        </a:defRPr>
      </a:lvl8pPr>
      <a:lvl9pPr marL="1828800" algn="ctr"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E9F5B24-2B33-004B-A12C-0FA8B7179EC6}" type="slidenum">
              <a:rPr lang="it-IT">
                <a:solidFill>
                  <a:srgbClr val="000000"/>
                </a:solidFill>
                <a:latin typeface="Arial" charset="0"/>
              </a:rPr>
              <a:pPr fontAlgn="base">
                <a:spcBef>
                  <a:spcPct val="0"/>
                </a:spcBef>
                <a:spcAft>
                  <a:spcPct val="0"/>
                </a:spcAft>
              </a:pPr>
              <a:t>‹n.›</a:t>
            </a:fld>
            <a:endParaRPr lang="it-IT">
              <a:solidFill>
                <a:srgbClr val="000000"/>
              </a:solidFill>
              <a:latin typeface="Arial" charset="0"/>
            </a:endParaRPr>
          </a:p>
        </p:txBody>
      </p:sp>
      <p:sp>
        <p:nvSpPr>
          <p:cNvPr id="1031" name="Text Box 7"/>
          <p:cNvSpPr txBox="1">
            <a:spLocks noChangeArrowheads="1"/>
          </p:cNvSpPr>
          <p:nvPr userDrawn="1"/>
        </p:nvSpPr>
        <p:spPr bwMode="auto">
          <a:xfrm>
            <a:off x="490538" y="6442075"/>
            <a:ext cx="865346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prstTxWarp prst="textNoShape">
              <a:avLst/>
            </a:prstTxWarp>
            <a:spAutoFit/>
          </a:bodyPr>
          <a:lstStyle/>
          <a:p>
            <a:pPr fontAlgn="base">
              <a:spcBef>
                <a:spcPct val="0"/>
              </a:spcBef>
              <a:spcAft>
                <a:spcPct val="0"/>
              </a:spcAft>
            </a:pPr>
            <a:r>
              <a:rPr lang="it-IT">
                <a:solidFill>
                  <a:srgbClr val="777777"/>
                </a:solidFill>
                <a:latin typeface="Monotype Corsiva" charset="0"/>
              </a:rPr>
              <a:t>Università di Roma Tor Vergata</a:t>
            </a:r>
            <a:r>
              <a:rPr lang="it-IT" sz="1400">
                <a:solidFill>
                  <a:srgbClr val="777777"/>
                </a:solidFill>
                <a:latin typeface="Monotype Corsiva" charset="0"/>
              </a:rPr>
              <a:t>   </a:t>
            </a:r>
            <a:r>
              <a:rPr lang="it-IT" sz="2400" baseline="4000">
                <a:solidFill>
                  <a:srgbClr val="777777"/>
                </a:solidFill>
                <a:latin typeface="Monotype Corsiva" charset="0"/>
              </a:rPr>
              <a:t>― </a:t>
            </a:r>
            <a:r>
              <a:rPr lang="it-IT" sz="1400">
                <a:solidFill>
                  <a:srgbClr val="777777"/>
                </a:solidFill>
                <a:latin typeface="Monotype Corsiva" charset="0"/>
              </a:rPr>
              <a:t>  </a:t>
            </a:r>
            <a:r>
              <a:rPr lang="en-US" sz="2000">
                <a:solidFill>
                  <a:srgbClr val="777777"/>
                </a:solidFill>
                <a:latin typeface="Garamond" charset="0"/>
              </a:rPr>
              <a:t>Laboratorio di didattica della Fisica e della Matematica</a:t>
            </a:r>
            <a:endParaRPr lang="it-IT" sz="2000">
              <a:solidFill>
                <a:srgbClr val="000000"/>
              </a:solidFill>
              <a:latin typeface="Garamond" charset="0"/>
            </a:endParaRPr>
          </a:p>
        </p:txBody>
      </p:sp>
      <p:pic>
        <p:nvPicPr>
          <p:cNvPr id="1032" name="Picture 8"/>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6200" y="6253163"/>
            <a:ext cx="466725" cy="595312"/>
          </a:xfrm>
          <a:prstGeom prst="rect">
            <a:avLst/>
          </a:prstGeom>
          <a:noFill/>
          <a:ln w="9525">
            <a:noFill/>
            <a:miter lim="800000"/>
            <a:headEnd/>
            <a:tailEnd/>
          </a:ln>
        </p:spPr>
      </p:pic>
    </p:spTree>
    <p:extLst>
      <p:ext uri="{BB962C8B-B14F-4D97-AF65-F5344CB8AC3E}">
        <p14:creationId xmlns:p14="http://schemas.microsoft.com/office/powerpoint/2010/main" val="529124768"/>
      </p:ext>
    </p:extLst>
  </p:cSld>
  <p:clrMap bg1="lt1" tx1="dk1" bg2="lt2" tx2="dk2" accent1="accent1" accent2="accent2" accent3="accent3" accent4="accent4" accent5="accent5" accent6="accent6" hlink="hlink" folHlink="folHlink"/>
  <p:sldLayoutIdLst>
    <p:sldLayoutId id="214748376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defRPr>
      </a:lvl2pPr>
      <a:lvl3pPr algn="ctr" rtl="0" eaLnBrk="0" fontAlgn="base" hangingPunct="0">
        <a:spcBef>
          <a:spcPct val="0"/>
        </a:spcBef>
        <a:spcAft>
          <a:spcPct val="0"/>
        </a:spcAft>
        <a:defRPr sz="4400">
          <a:solidFill>
            <a:schemeClr val="tx2"/>
          </a:solidFill>
          <a:latin typeface="Garamond" pitchFamily="18" charset="0"/>
        </a:defRPr>
      </a:lvl3pPr>
      <a:lvl4pPr algn="ctr" rtl="0" eaLnBrk="0" fontAlgn="base" hangingPunct="0">
        <a:spcBef>
          <a:spcPct val="0"/>
        </a:spcBef>
        <a:spcAft>
          <a:spcPct val="0"/>
        </a:spcAft>
        <a:defRPr sz="4400">
          <a:solidFill>
            <a:schemeClr val="tx2"/>
          </a:solidFill>
          <a:latin typeface="Garamond" pitchFamily="18" charset="0"/>
        </a:defRPr>
      </a:lvl4pPr>
      <a:lvl5pPr algn="ctr" rtl="0" eaLnBrk="0" fontAlgn="base" hangingPunct="0">
        <a:spcBef>
          <a:spcPct val="0"/>
        </a:spcBef>
        <a:spcAft>
          <a:spcPct val="0"/>
        </a:spcAft>
        <a:defRPr sz="4400">
          <a:solidFill>
            <a:schemeClr val="tx2"/>
          </a:solidFill>
          <a:latin typeface="Garamond" pitchFamily="18" charset="0"/>
        </a:defRPr>
      </a:lvl5pPr>
      <a:lvl6pPr marL="457200" algn="ctr" rtl="0" fontAlgn="base">
        <a:spcBef>
          <a:spcPct val="0"/>
        </a:spcBef>
        <a:spcAft>
          <a:spcPct val="0"/>
        </a:spcAft>
        <a:defRPr sz="4400">
          <a:solidFill>
            <a:schemeClr val="tx2"/>
          </a:solidFill>
          <a:latin typeface="Garamond" pitchFamily="18" charset="0"/>
        </a:defRPr>
      </a:lvl6pPr>
      <a:lvl7pPr marL="914400" algn="ctr" rtl="0" fontAlgn="base">
        <a:spcBef>
          <a:spcPct val="0"/>
        </a:spcBef>
        <a:spcAft>
          <a:spcPct val="0"/>
        </a:spcAft>
        <a:defRPr sz="4400">
          <a:solidFill>
            <a:schemeClr val="tx2"/>
          </a:solidFill>
          <a:latin typeface="Garamond" pitchFamily="18" charset="0"/>
        </a:defRPr>
      </a:lvl7pPr>
      <a:lvl8pPr marL="1371600" algn="ctr" rtl="0" fontAlgn="base">
        <a:spcBef>
          <a:spcPct val="0"/>
        </a:spcBef>
        <a:spcAft>
          <a:spcPct val="0"/>
        </a:spcAft>
        <a:defRPr sz="4400">
          <a:solidFill>
            <a:schemeClr val="tx2"/>
          </a:solidFill>
          <a:latin typeface="Garamond" pitchFamily="18" charset="0"/>
        </a:defRPr>
      </a:lvl8pPr>
      <a:lvl9pPr marL="1828800" algn="ctr"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grpSp>
        <p:nvGrpSpPr>
          <p:cNvPr id="2" name="Group 3"/>
          <p:cNvGrpSpPr>
            <a:grpSpLocks/>
          </p:cNvGrpSpPr>
          <p:nvPr/>
        </p:nvGrpSpPr>
        <p:grpSpPr bwMode="auto">
          <a:xfrm>
            <a:off x="3175" y="4267200"/>
            <a:ext cx="9140825" cy="2590800"/>
            <a:chOff x="2" y="2688"/>
            <a:chExt cx="5758" cy="1632"/>
          </a:xfrm>
        </p:grpSpPr>
        <p:sp>
          <p:nvSpPr>
            <p:cNvPr id="13619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grpSp>
          <p:nvGrpSpPr>
            <p:cNvPr id="3" name="Group 5"/>
            <p:cNvGrpSpPr>
              <a:grpSpLocks/>
            </p:cNvGrpSpPr>
            <p:nvPr userDrawn="1"/>
          </p:nvGrpSpPr>
          <p:grpSpPr bwMode="auto">
            <a:xfrm>
              <a:off x="3528" y="3715"/>
              <a:ext cx="792" cy="521"/>
              <a:chOff x="3527" y="3715"/>
              <a:chExt cx="792" cy="521"/>
            </a:xfrm>
          </p:grpSpPr>
          <p:sp>
            <p:nvSpPr>
              <p:cNvPr id="13619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19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0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0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0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0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0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0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0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0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0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grpSp>
        <p:grpSp>
          <p:nvGrpSpPr>
            <p:cNvPr id="4" name="Group 17"/>
            <p:cNvGrpSpPr>
              <a:grpSpLocks/>
            </p:cNvGrpSpPr>
            <p:nvPr userDrawn="1"/>
          </p:nvGrpSpPr>
          <p:grpSpPr bwMode="auto">
            <a:xfrm>
              <a:off x="1776" y="3631"/>
              <a:ext cx="1626" cy="683"/>
              <a:chOff x="1776" y="3631"/>
              <a:chExt cx="1626" cy="683"/>
            </a:xfrm>
          </p:grpSpPr>
          <p:sp>
            <p:nvSpPr>
              <p:cNvPr id="13621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1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1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1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1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1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1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1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1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1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2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2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2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2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2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2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2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2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grpSp>
        <p:grpSp>
          <p:nvGrpSpPr>
            <p:cNvPr id="5" name="Group 36"/>
            <p:cNvGrpSpPr>
              <a:grpSpLocks/>
            </p:cNvGrpSpPr>
            <p:nvPr userDrawn="1"/>
          </p:nvGrpSpPr>
          <p:grpSpPr bwMode="auto">
            <a:xfrm>
              <a:off x="4128" y="3360"/>
              <a:ext cx="1351" cy="821"/>
              <a:chOff x="4128" y="3360"/>
              <a:chExt cx="1351" cy="821"/>
            </a:xfrm>
          </p:grpSpPr>
          <p:sp>
            <p:nvSpPr>
              <p:cNvPr id="13622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3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3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3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3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3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3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3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3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3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3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4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4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4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4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4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4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grpSp>
        <p:grpSp>
          <p:nvGrpSpPr>
            <p:cNvPr id="6" name="Group 54"/>
            <p:cNvGrpSpPr>
              <a:grpSpLocks/>
            </p:cNvGrpSpPr>
            <p:nvPr userDrawn="1"/>
          </p:nvGrpSpPr>
          <p:grpSpPr bwMode="auto">
            <a:xfrm>
              <a:off x="5280" y="3024"/>
              <a:ext cx="425" cy="258"/>
              <a:chOff x="5280" y="3024"/>
              <a:chExt cx="425" cy="258"/>
            </a:xfrm>
          </p:grpSpPr>
          <p:sp>
            <p:nvSpPr>
              <p:cNvPr id="13624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4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4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5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5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5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5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grpSp>
            <p:nvGrpSpPr>
              <p:cNvPr id="7" name="Group 62"/>
              <p:cNvGrpSpPr>
                <a:grpSpLocks/>
              </p:cNvGrpSpPr>
              <p:nvPr/>
            </p:nvGrpSpPr>
            <p:grpSpPr bwMode="auto">
              <a:xfrm>
                <a:off x="5381" y="3085"/>
                <a:ext cx="227" cy="132"/>
                <a:chOff x="5381" y="3085"/>
                <a:chExt cx="227" cy="132"/>
              </a:xfrm>
            </p:grpSpPr>
            <p:sp>
              <p:nvSpPr>
                <p:cNvPr id="13625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5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5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13625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prstTxWarp prst="textNoShape">
                    <a:avLst/>
                  </a:prstTxWarp>
                </a:bodyPr>
                <a:lstStyle/>
                <a:p>
                  <a:pPr fontAlgn="base">
                    <a:lnSpc>
                      <a:spcPct val="90000"/>
                    </a:lnSpc>
                    <a:spcBef>
                      <a:spcPct val="20000"/>
                    </a:spcBef>
                    <a:spcAft>
                      <a:spcPct val="0"/>
                    </a:spcAft>
                    <a:buClr>
                      <a:srgbClr val="99FF99"/>
                    </a:buClr>
                    <a:buSzPct val="80000"/>
                    <a:buFont typeface="Wingdings" charset="2"/>
                    <a:buChar char="Ø"/>
                    <a:defRPr/>
                  </a:pPr>
                  <a:endParaRPr lang="it-IT" sz="3200">
                    <a:solidFill>
                      <a:srgbClr val="FFFFFF"/>
                    </a:solidFill>
                    <a:effectLst>
                      <a:outerShdw blurRad="38100" dist="38100" dir="2700000" algn="tl">
                        <a:srgbClr val="000000">
                          <a:alpha val="43137"/>
                        </a:srgbClr>
                      </a:outerShdw>
                    </a:effectLst>
                    <a:latin typeface="Arial" charset="0"/>
                  </a:endParaRPr>
                </a:p>
              </p:txBody>
            </p:sp>
          </p:grpSp>
        </p:grpSp>
      </p:grpSp>
      <p:sp>
        <p:nvSpPr>
          <p:cNvPr id="136259"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it-IT"/>
              <a:t>Fare clic per modificare lo stile del titolo</a:t>
            </a:r>
          </a:p>
        </p:txBody>
      </p:sp>
      <p:sp>
        <p:nvSpPr>
          <p:cNvPr id="136260"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626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a:effectLst>
                  <a:outerShdw blurRad="38100" dist="38100" dir="2700000" algn="tl">
                    <a:srgbClr val="000000"/>
                  </a:outerShdw>
                </a:effectLst>
              </a:defRPr>
            </a:lvl1pPr>
          </a:lstStyle>
          <a:p>
            <a:pPr fontAlgn="base">
              <a:spcAft>
                <a:spcPct val="0"/>
              </a:spcAft>
              <a:defRPr/>
            </a:pPr>
            <a:endParaRPr lang="it-IT">
              <a:solidFill>
                <a:srgbClr val="FFFFFF"/>
              </a:solidFill>
              <a:latin typeface="Arial" charset="0"/>
            </a:endParaRPr>
          </a:p>
        </p:txBody>
      </p:sp>
      <p:sp>
        <p:nvSpPr>
          <p:cNvPr id="13626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a:effectLst>
                  <a:outerShdw blurRad="38100" dist="38100" dir="2700000" algn="tl">
                    <a:srgbClr val="000000"/>
                  </a:outerShdw>
                </a:effectLst>
              </a:defRPr>
            </a:lvl1pPr>
          </a:lstStyle>
          <a:p>
            <a:pPr fontAlgn="base">
              <a:spcAft>
                <a:spcPct val="0"/>
              </a:spcAft>
              <a:defRPr/>
            </a:pPr>
            <a:endParaRPr lang="it-IT">
              <a:solidFill>
                <a:srgbClr val="FFFFFF"/>
              </a:solidFill>
              <a:latin typeface="Arial" charset="0"/>
            </a:endParaRPr>
          </a:p>
        </p:txBody>
      </p:sp>
      <p:sp>
        <p:nvSpPr>
          <p:cNvPr id="13626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ClrTx/>
              <a:buSzTx/>
              <a:buFontTx/>
              <a:buNone/>
              <a:defRPr sz="1400">
                <a:effectLst>
                  <a:outerShdw blurRad="38100" dist="38100" dir="2700000" algn="tl">
                    <a:srgbClr val="000000"/>
                  </a:outerShdw>
                </a:effectLst>
              </a:defRPr>
            </a:lvl1pPr>
          </a:lstStyle>
          <a:p>
            <a:pPr fontAlgn="base">
              <a:spcAft>
                <a:spcPct val="0"/>
              </a:spcAft>
              <a:defRPr/>
            </a:pPr>
            <a:fld id="{1F24B51C-704E-0344-A1C9-ECA149E59236}" type="slidenum">
              <a:rPr lang="it-IT">
                <a:solidFill>
                  <a:srgbClr val="FFFFFF"/>
                </a:solidFill>
                <a:latin typeface="Arial" charset="0"/>
              </a:rPr>
              <a:pPr fontAlgn="base">
                <a:spcAft>
                  <a:spcPct val="0"/>
                </a:spcAft>
                <a:defRPr/>
              </a:pPr>
              <a:t>‹n.›</a:t>
            </a:fld>
            <a:endParaRPr lang="it-IT">
              <a:solidFill>
                <a:srgbClr val="FFFFFF"/>
              </a:solidFill>
              <a:latin typeface="Arial" charset="0"/>
            </a:endParaRPr>
          </a:p>
        </p:txBody>
      </p:sp>
    </p:spTree>
    <p:extLst>
      <p:ext uri="{BB962C8B-B14F-4D97-AF65-F5344CB8AC3E}">
        <p14:creationId xmlns:p14="http://schemas.microsoft.com/office/powerpoint/2010/main" val="848224389"/>
      </p:ext>
    </p:extLst>
  </p:cSld>
  <p:clrMap bg1="dk2" tx1="lt1" bg2="dk1" tx2="lt2" accent1="accent1" accent2="accent2" accent3="accent3" accent4="accent4" accent5="accent5" accent6="accent6" hlink="hlink" folHlink="folHlink"/>
  <p:sldLayoutIdLst>
    <p:sldLayoutId id="2147483771" r:id="rId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ヒラギノ角ゴ Pro W3" charset="-128"/>
          <a:cs typeface="ヒラギノ角ゴ Pro W3"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Ø"/>
        <a:defRPr sz="3200">
          <a:solidFill>
            <a:schemeClr val="tx1"/>
          </a:solidFill>
          <a:effectLst>
            <a:outerShdw blurRad="38100" dist="38100" dir="2700000" algn="tl">
              <a:srgbClr val="000000"/>
            </a:outerShdw>
          </a:effectLst>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lr>
          <a:schemeClr val="tx2"/>
        </a:buClr>
        <a:buSzPct val="50000"/>
        <a:buFont typeface="Wingdings" charset="2"/>
        <a:buChar char="l"/>
        <a:defRPr sz="2800">
          <a:solidFill>
            <a:schemeClr val="tx1"/>
          </a:solidFill>
          <a:effectLst>
            <a:outerShdw blurRad="38100" dist="38100" dir="2700000" algn="tl">
              <a:srgbClr val="000000"/>
            </a:outerShdw>
          </a:effectLst>
          <a:latin typeface="+mn-lt"/>
          <a:ea typeface="ヒラギノ角ゴ Pro W3"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ヒラギノ角ゴ Pro W3" charset="-128"/>
        </a:defRPr>
      </a:lvl3pPr>
      <a:lvl4pPr marL="1600200" indent="-228600" algn="l" rtl="0" eaLnBrk="0" fontAlgn="base" hangingPunct="0">
        <a:spcBef>
          <a:spcPct val="20000"/>
        </a:spcBef>
        <a:spcAft>
          <a:spcPct val="0"/>
        </a:spcAft>
        <a:buClr>
          <a:schemeClr val="folHlink"/>
        </a:buClr>
        <a:buSzPct val="50000"/>
        <a:buFont typeface="Wingdings" charset="2"/>
        <a:buChar char="l"/>
        <a:defRPr sz="2000">
          <a:solidFill>
            <a:schemeClr val="tx1"/>
          </a:solidFill>
          <a:effectLst>
            <a:outerShdw blurRad="38100" dist="38100" dir="2700000" algn="tl">
              <a:srgbClr val="000000"/>
            </a:outerShdw>
          </a:effectLst>
          <a:latin typeface="+mn-lt"/>
          <a:ea typeface="ヒラギノ角ゴ Pro W3"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ヒラギノ角ゴ Pro W3"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ヒラギノ角ゴ Pro W3"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ヒラギノ角ゴ Pro W3"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ヒラギノ角ゴ Pro W3"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ヒラギノ角ゴ Pro W3"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52B3DAF-16A1-844E-828A-78C8D045B675}" type="slidenum">
              <a:rPr lang="it-IT">
                <a:solidFill>
                  <a:srgbClr val="000000"/>
                </a:solidFill>
                <a:latin typeface="Arial" charset="0"/>
              </a:rPr>
              <a:pPr fontAlgn="base">
                <a:spcBef>
                  <a:spcPct val="0"/>
                </a:spcBef>
                <a:spcAft>
                  <a:spcPct val="0"/>
                </a:spcAft>
              </a:pPr>
              <a:t>‹n.›</a:t>
            </a:fld>
            <a:endParaRPr lang="it-IT">
              <a:solidFill>
                <a:srgbClr val="000000"/>
              </a:solidFill>
              <a:latin typeface="Arial" charset="0"/>
            </a:endParaRPr>
          </a:p>
        </p:txBody>
      </p:sp>
      <p:sp>
        <p:nvSpPr>
          <p:cNvPr id="1031" name="Text Box 7"/>
          <p:cNvSpPr txBox="1">
            <a:spLocks noChangeArrowheads="1"/>
          </p:cNvSpPr>
          <p:nvPr userDrawn="1"/>
        </p:nvSpPr>
        <p:spPr bwMode="auto">
          <a:xfrm>
            <a:off x="490538" y="6442075"/>
            <a:ext cx="865346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prstTxWarp prst="textNoShape">
              <a:avLst/>
            </a:prstTxWarp>
            <a:spAutoFit/>
          </a:bodyPr>
          <a:lstStyle/>
          <a:p>
            <a:pPr fontAlgn="base">
              <a:spcBef>
                <a:spcPct val="0"/>
              </a:spcBef>
              <a:spcAft>
                <a:spcPct val="0"/>
              </a:spcAft>
            </a:pPr>
            <a:r>
              <a:rPr lang="it-IT">
                <a:solidFill>
                  <a:srgbClr val="777777"/>
                </a:solidFill>
                <a:latin typeface="Monotype Corsiva" pitchFamily="66" charset="0"/>
              </a:rPr>
              <a:t>Università di Roma Tor Vergata</a:t>
            </a:r>
            <a:r>
              <a:rPr lang="it-IT" sz="1400">
                <a:solidFill>
                  <a:srgbClr val="777777"/>
                </a:solidFill>
                <a:latin typeface="Monotype Corsiva" pitchFamily="66" charset="0"/>
              </a:rPr>
              <a:t>   </a:t>
            </a:r>
            <a:r>
              <a:rPr lang="it-IT" sz="2400" baseline="4000">
                <a:solidFill>
                  <a:srgbClr val="777777"/>
                </a:solidFill>
                <a:latin typeface="Monotype Corsiva" pitchFamily="66" charset="0"/>
              </a:rPr>
              <a:t>― </a:t>
            </a:r>
            <a:r>
              <a:rPr lang="it-IT" sz="1400">
                <a:solidFill>
                  <a:srgbClr val="777777"/>
                </a:solidFill>
                <a:latin typeface="Monotype Corsiva" pitchFamily="66" charset="0"/>
              </a:rPr>
              <a:t>  </a:t>
            </a:r>
            <a:r>
              <a:rPr lang="en-US" sz="2000">
                <a:solidFill>
                  <a:srgbClr val="777777"/>
                </a:solidFill>
                <a:latin typeface="Garamond" pitchFamily="18" charset="0"/>
              </a:rPr>
              <a:t>Laboratorio di didattica della Fisica e della Matematica</a:t>
            </a:r>
            <a:endParaRPr lang="it-IT" sz="2000">
              <a:solidFill>
                <a:srgbClr val="000000"/>
              </a:solidFill>
              <a:latin typeface="Garamond" pitchFamily="18" charset="0"/>
            </a:endParaRPr>
          </a:p>
        </p:txBody>
      </p:sp>
      <p:pic>
        <p:nvPicPr>
          <p:cNvPr id="1032" name="Picture 8"/>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6200" y="6253163"/>
            <a:ext cx="466725" cy="595312"/>
          </a:xfrm>
          <a:prstGeom prst="rect">
            <a:avLst/>
          </a:prstGeom>
          <a:noFill/>
          <a:ln w="9525">
            <a:noFill/>
            <a:miter lim="800000"/>
            <a:headEnd/>
            <a:tailEnd/>
          </a:ln>
        </p:spPr>
      </p:pic>
    </p:spTree>
    <p:extLst>
      <p:ext uri="{BB962C8B-B14F-4D97-AF65-F5344CB8AC3E}">
        <p14:creationId xmlns:p14="http://schemas.microsoft.com/office/powerpoint/2010/main" val="349513200"/>
      </p:ext>
    </p:extLst>
  </p:cSld>
  <p:clrMap bg1="lt1" tx1="dk1" bg2="lt2" tx2="dk2" accent1="accent1" accent2="accent2" accent3="accent3" accent4="accent4" accent5="accent5" accent6="accent6" hlink="hlink" folHlink="folHlink"/>
  <p:sldLayoutIdLst>
    <p:sldLayoutId id="214748377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defRPr>
      </a:lvl2pPr>
      <a:lvl3pPr algn="ctr" rtl="0" eaLnBrk="0" fontAlgn="base" hangingPunct="0">
        <a:spcBef>
          <a:spcPct val="0"/>
        </a:spcBef>
        <a:spcAft>
          <a:spcPct val="0"/>
        </a:spcAft>
        <a:defRPr sz="4400">
          <a:solidFill>
            <a:schemeClr val="tx2"/>
          </a:solidFill>
          <a:latin typeface="Garamond" pitchFamily="18" charset="0"/>
        </a:defRPr>
      </a:lvl3pPr>
      <a:lvl4pPr algn="ctr" rtl="0" eaLnBrk="0" fontAlgn="base" hangingPunct="0">
        <a:spcBef>
          <a:spcPct val="0"/>
        </a:spcBef>
        <a:spcAft>
          <a:spcPct val="0"/>
        </a:spcAft>
        <a:defRPr sz="4400">
          <a:solidFill>
            <a:schemeClr val="tx2"/>
          </a:solidFill>
          <a:latin typeface="Garamond" pitchFamily="18" charset="0"/>
        </a:defRPr>
      </a:lvl4pPr>
      <a:lvl5pPr algn="ctr" rtl="0" eaLnBrk="0" fontAlgn="base" hangingPunct="0">
        <a:spcBef>
          <a:spcPct val="0"/>
        </a:spcBef>
        <a:spcAft>
          <a:spcPct val="0"/>
        </a:spcAft>
        <a:defRPr sz="4400">
          <a:solidFill>
            <a:schemeClr val="tx2"/>
          </a:solidFill>
          <a:latin typeface="Garamond" pitchFamily="18" charset="0"/>
        </a:defRPr>
      </a:lvl5pPr>
      <a:lvl6pPr marL="457200" algn="ctr" rtl="0" fontAlgn="base">
        <a:spcBef>
          <a:spcPct val="0"/>
        </a:spcBef>
        <a:spcAft>
          <a:spcPct val="0"/>
        </a:spcAft>
        <a:defRPr sz="4400">
          <a:solidFill>
            <a:schemeClr val="tx2"/>
          </a:solidFill>
          <a:latin typeface="Garamond" pitchFamily="18" charset="0"/>
        </a:defRPr>
      </a:lvl6pPr>
      <a:lvl7pPr marL="914400" algn="ctr" rtl="0" fontAlgn="base">
        <a:spcBef>
          <a:spcPct val="0"/>
        </a:spcBef>
        <a:spcAft>
          <a:spcPct val="0"/>
        </a:spcAft>
        <a:defRPr sz="4400">
          <a:solidFill>
            <a:schemeClr val="tx2"/>
          </a:solidFill>
          <a:latin typeface="Garamond" pitchFamily="18" charset="0"/>
        </a:defRPr>
      </a:lvl7pPr>
      <a:lvl8pPr marL="1371600" algn="ctr" rtl="0" fontAlgn="base">
        <a:spcBef>
          <a:spcPct val="0"/>
        </a:spcBef>
        <a:spcAft>
          <a:spcPct val="0"/>
        </a:spcAft>
        <a:defRPr sz="4400">
          <a:solidFill>
            <a:schemeClr val="tx2"/>
          </a:solidFill>
          <a:latin typeface="Garamond" pitchFamily="18" charset="0"/>
        </a:defRPr>
      </a:lvl8pPr>
      <a:lvl9pPr marL="1828800" algn="ctr"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2.bin"/><Relationship Id="rId5" Type="http://schemas.openxmlformats.org/officeDocument/2006/relationships/image" Target="../media/image13.wmf"/><Relationship Id="rId6" Type="http://schemas.openxmlformats.org/officeDocument/2006/relationships/image" Target="../media/image14.png"/><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58.bin"/><Relationship Id="rId4" Type="http://schemas.openxmlformats.org/officeDocument/2006/relationships/image" Target="../media/image156.wmf"/><Relationship Id="rId5" Type="http://schemas.openxmlformats.org/officeDocument/2006/relationships/oleObject" Target="../embeddings/oleObject59.bin"/><Relationship Id="rId6" Type="http://schemas.openxmlformats.org/officeDocument/2006/relationships/image" Target="../media/image157.wmf"/><Relationship Id="rId1" Type="http://schemas.openxmlformats.org/officeDocument/2006/relationships/vmlDrawing" Target="../drawings/vmlDrawing28.vml"/><Relationship Id="rId2"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11" Type="http://schemas.openxmlformats.org/officeDocument/2006/relationships/image" Target="../media/image161.wmf"/><Relationship Id="rId12" Type="http://schemas.openxmlformats.org/officeDocument/2006/relationships/oleObject" Target="../embeddings/oleObject64.bin"/><Relationship Id="rId13" Type="http://schemas.openxmlformats.org/officeDocument/2006/relationships/image" Target="../media/image162.wmf"/><Relationship Id="rId14" Type="http://schemas.openxmlformats.org/officeDocument/2006/relationships/oleObject" Target="../embeddings/oleObject65.bin"/><Relationship Id="rId15" Type="http://schemas.openxmlformats.org/officeDocument/2006/relationships/image" Target="../media/image163.wmf"/><Relationship Id="rId16" Type="http://schemas.openxmlformats.org/officeDocument/2006/relationships/oleObject" Target="../embeddings/oleObject66.bin"/><Relationship Id="rId17" Type="http://schemas.openxmlformats.org/officeDocument/2006/relationships/image" Target="../media/image164.wmf"/><Relationship Id="rId1" Type="http://schemas.openxmlformats.org/officeDocument/2006/relationships/vmlDrawing" Target="../drawings/vmlDrawing29.vml"/><Relationship Id="rId2" Type="http://schemas.openxmlformats.org/officeDocument/2006/relationships/slideLayout" Target="../slideLayouts/slideLayout28.xml"/><Relationship Id="rId3" Type="http://schemas.openxmlformats.org/officeDocument/2006/relationships/oleObject" Target="../embeddings/oleObject60.bin"/><Relationship Id="rId4" Type="http://schemas.openxmlformats.org/officeDocument/2006/relationships/oleObject" Target="../embeddings/Foglio_di_lavoro_di_Microsoft_Excel_97_-_20041.xls"/><Relationship Id="rId5" Type="http://schemas.openxmlformats.org/officeDocument/2006/relationships/image" Target="../media/image158.emf"/><Relationship Id="rId6" Type="http://schemas.openxmlformats.org/officeDocument/2006/relationships/oleObject" Target="../embeddings/oleObject61.bin"/><Relationship Id="rId7" Type="http://schemas.openxmlformats.org/officeDocument/2006/relationships/image" Target="../media/image159.wmf"/><Relationship Id="rId8" Type="http://schemas.openxmlformats.org/officeDocument/2006/relationships/oleObject" Target="../embeddings/oleObject62.bin"/><Relationship Id="rId9" Type="http://schemas.openxmlformats.org/officeDocument/2006/relationships/image" Target="../media/image160.wmf"/><Relationship Id="rId10" Type="http://schemas.openxmlformats.org/officeDocument/2006/relationships/oleObject" Target="../embeddings/oleObject63.bin"/></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6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66.jpeg"/></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67.bin"/><Relationship Id="rId4" Type="http://schemas.openxmlformats.org/officeDocument/2006/relationships/image" Target="../media/image167.emf"/><Relationship Id="rId1" Type="http://schemas.openxmlformats.org/officeDocument/2006/relationships/vmlDrawing" Target="../drawings/vmlDrawing30.vml"/><Relationship Id="rId2" Type="http://schemas.openxmlformats.org/officeDocument/2006/relationships/slideLayout" Target="../slideLayouts/slideLayout6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68.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69.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70.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7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images.google.it/imgres?imgurl=http://upload.wikimedia.org/wikipedia/commons/thumb/9/90/J_J_Thomson_(Nobel).png/85px-J_J_Thomson_(Nobel).png&amp;imgrefurl=http://commons.wikimedia.org/wiki/Joseph_John_Thomson&amp;h=120&amp;w=85&amp;sz=13&amp;hl=it&amp;start=11&amp;um=1&amp;tbnid=pTMSwknzjCtzKM:&amp;tbnh=88&amp;tbnw=62&amp;prev=/images?q=Joseph_John_Thomson+&amp;um=1&amp;hl=it&amp;rlz=1T4SUNA_itIT260IT261&amp;sa=N" TargetMode="External"/><Relationship Id="rId4" Type="http://schemas.openxmlformats.org/officeDocument/2006/relationships/image" Target="../media/image173.jpeg"/><Relationship Id="rId5" Type="http://schemas.openxmlformats.org/officeDocument/2006/relationships/hyperlink" Target="http://commons.wikimedia.org/wiki/Image:Sig_J.J._Thomson.png" TargetMode="External"/><Relationship Id="rId6" Type="http://schemas.openxmlformats.org/officeDocument/2006/relationships/image" Target="../media/image174.png"/><Relationship Id="rId7" Type="http://schemas.openxmlformats.org/officeDocument/2006/relationships/image" Target="../media/image175.png"/><Relationship Id="rId8" Type="http://schemas.openxmlformats.org/officeDocument/2006/relationships/image" Target="../media/image176.png"/><Relationship Id="rId9" Type="http://schemas.openxmlformats.org/officeDocument/2006/relationships/image" Target="../media/image177.png"/><Relationship Id="rId1" Type="http://schemas.openxmlformats.org/officeDocument/2006/relationships/slideLayout" Target="../slideLayouts/slideLayout2.xml"/><Relationship Id="rId2" Type="http://schemas.openxmlformats.org/officeDocument/2006/relationships/image" Target="../media/image172.jpeg"/></Relationships>
</file>

<file path=ppt/slides/_rels/slide113.xml.rels><?xml version="1.0" encoding="UTF-8" standalone="yes"?>
<Relationships xmlns="http://schemas.openxmlformats.org/package/2006/relationships"><Relationship Id="rId3" Type="http://schemas.openxmlformats.org/officeDocument/2006/relationships/hyperlink" Target="http://images.google.it/imgres?imgurl=http://upload.wikimedia.org/wikipedia/commons/thumb/9/90/J_J_Thomson_(Nobel).png/85px-J_J_Thomson_(Nobel).png&amp;imgrefurl=http://commons.wikimedia.org/wiki/Joseph_John_Thomson&amp;h=120&amp;w=85&amp;sz=13&amp;hl=it&amp;start=11&amp;um=1&amp;tbnid=pTMSwknzjCtzKM:&amp;tbnh=88&amp;tbnw=62&amp;prev=/images?q=Joseph_John_Thomson+&amp;um=1&amp;hl=it&amp;rlz=1T4SUNA_itIT260IT261&amp;sa=N" TargetMode="External"/><Relationship Id="rId4" Type="http://schemas.openxmlformats.org/officeDocument/2006/relationships/image" Target="../media/image173.jpeg"/><Relationship Id="rId5" Type="http://schemas.openxmlformats.org/officeDocument/2006/relationships/hyperlink" Target="http://commons.wikimedia.org/wiki/Image:Sig_J.J._Thomson.png" TargetMode="External"/><Relationship Id="rId6" Type="http://schemas.openxmlformats.org/officeDocument/2006/relationships/image" Target="../media/image174.png"/><Relationship Id="rId1" Type="http://schemas.openxmlformats.org/officeDocument/2006/relationships/slideLayout" Target="../slideLayouts/slideLayout2.xml"/><Relationship Id="rId2" Type="http://schemas.openxmlformats.org/officeDocument/2006/relationships/image" Target="../media/image172.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jpeg"/><Relationship Id="rId3" Type="http://schemas.openxmlformats.org/officeDocument/2006/relationships/image" Target="../media/image179.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1.jpeg"/><Relationship Id="rId3" Type="http://schemas.openxmlformats.org/officeDocument/2006/relationships/image" Target="../media/image182.jpeg"/></Relationships>
</file>

<file path=ppt/slides/_rels/slide119.xml.rels><?xml version="1.0" encoding="UTF-8" standalone="yes"?>
<Relationships xmlns="http://schemas.openxmlformats.org/package/2006/relationships"><Relationship Id="rId3" Type="http://schemas.openxmlformats.org/officeDocument/2006/relationships/image" Target="../media/image185.jpeg"/><Relationship Id="rId4" Type="http://schemas.openxmlformats.org/officeDocument/2006/relationships/oleObject" Target="../embeddings/oleObject68.bin"/><Relationship Id="rId5" Type="http://schemas.openxmlformats.org/officeDocument/2006/relationships/image" Target="../media/image183.emf"/><Relationship Id="rId6" Type="http://schemas.openxmlformats.org/officeDocument/2006/relationships/oleObject" Target="../embeddings/oleObject69.bin"/><Relationship Id="rId7" Type="http://schemas.openxmlformats.org/officeDocument/2006/relationships/image" Target="../media/image184.wmf"/><Relationship Id="rId1" Type="http://schemas.openxmlformats.org/officeDocument/2006/relationships/vmlDrawing" Target="../drawings/vmlDrawing3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t.wikipedia.org/wiki/Immagine:Ernest_Rutherford.jpg" TargetMode="External"/><Relationship Id="rId3" Type="http://schemas.openxmlformats.org/officeDocument/2006/relationships/image" Target="../media/image187.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jpeg"/></Relationships>
</file>

<file path=ppt/slides/_rels/slide123.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oleObject" Target="../embeddings/oleObject70.bin"/><Relationship Id="rId5" Type="http://schemas.openxmlformats.org/officeDocument/2006/relationships/image" Target="../media/image188.wmf"/><Relationship Id="rId6" Type="http://schemas.openxmlformats.org/officeDocument/2006/relationships/oleObject" Target="../embeddings/oleObject71.bin"/><Relationship Id="rId7" Type="http://schemas.openxmlformats.org/officeDocument/2006/relationships/image" Target="../media/image189.wmf"/><Relationship Id="rId1" Type="http://schemas.openxmlformats.org/officeDocument/2006/relationships/vmlDrawing" Target="../drawings/vmlDrawing32.vml"/><Relationship Id="rId2"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2.png"/></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72.bin"/><Relationship Id="rId4" Type="http://schemas.openxmlformats.org/officeDocument/2006/relationships/image" Target="../media/image193.emf"/><Relationship Id="rId5" Type="http://schemas.openxmlformats.org/officeDocument/2006/relationships/image" Target="../media/image194.jpeg"/><Relationship Id="rId1" Type="http://schemas.openxmlformats.org/officeDocument/2006/relationships/vmlDrawing" Target="../drawings/vmlDrawing33.vml"/><Relationship Id="rId2"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5.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jpeg"/></Relationships>
</file>

<file path=ppt/slides/_rels/slide129.xml.rels><?xml version="1.0" encoding="UTF-8" standalone="yes"?>
<Relationships xmlns="http://schemas.openxmlformats.org/package/2006/relationships"><Relationship Id="rId3" Type="http://schemas.openxmlformats.org/officeDocument/2006/relationships/image" Target="../media/image198.jpeg"/><Relationship Id="rId4" Type="http://schemas.openxmlformats.org/officeDocument/2006/relationships/image" Target="../media/image199.jpeg"/><Relationship Id="rId5" Type="http://schemas.openxmlformats.org/officeDocument/2006/relationships/image" Target="../media/image200.jpeg"/><Relationship Id="rId6" Type="http://schemas.openxmlformats.org/officeDocument/2006/relationships/image" Target="../media/image201.jpeg"/><Relationship Id="rId7" Type="http://schemas.openxmlformats.org/officeDocument/2006/relationships/image" Target="../media/image202.jpeg"/><Relationship Id="rId8" Type="http://schemas.openxmlformats.org/officeDocument/2006/relationships/oleObject" Target="../embeddings/oleObject73.bin"/><Relationship Id="rId9" Type="http://schemas.openxmlformats.org/officeDocument/2006/relationships/image" Target="../media/image197.wmf"/><Relationship Id="rId1" Type="http://schemas.openxmlformats.org/officeDocument/2006/relationships/vmlDrawing" Target="../drawings/vmlDrawing34.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images.google.it/imgres?imgurl=http://www.ba.infn.it/~fisi2005/animazioni/anim059/mini_brownian.png&amp;imgrefurl=http://www.ba.infn.it/~fisi2005/modulo008.html&amp;h=120&amp;w=245&amp;sz=16&amp;hl=it&amp;start=8&amp;um=1&amp;tbnid=2vcoSzBxgzlA9M:&amp;tbnh=54&amp;tbnw=110&amp;prev=/images?q=moto+browniano&amp;um=1&amp;hl=it&amp;rlz=1T4SUNA_itIT260IT261&amp;sa=N" TargetMode="External"/><Relationship Id="rId4" Type="http://schemas.openxmlformats.org/officeDocument/2006/relationships/image" Target="../media/image204.jpeg"/><Relationship Id="rId5" Type="http://schemas.openxmlformats.org/officeDocument/2006/relationships/image" Target="../media/image205.jpeg"/><Relationship Id="rId6" Type="http://schemas.openxmlformats.org/officeDocument/2006/relationships/image" Target="../media/image206.jpeg"/><Relationship Id="rId1" Type="http://schemas.openxmlformats.org/officeDocument/2006/relationships/slideLayout" Target="../slideLayouts/slideLayout2.xml"/><Relationship Id="rId2" Type="http://schemas.openxmlformats.org/officeDocument/2006/relationships/image" Target="../media/image203.png"/></Relationships>
</file>

<file path=ppt/slides/_rels/slide132.xml.rels><?xml version="1.0" encoding="UTF-8" standalone="yes"?>
<Relationships xmlns="http://schemas.openxmlformats.org/package/2006/relationships"><Relationship Id="rId3" Type="http://schemas.openxmlformats.org/officeDocument/2006/relationships/image" Target="../media/image208.jpeg"/><Relationship Id="rId4" Type="http://schemas.openxmlformats.org/officeDocument/2006/relationships/oleObject" Target="../embeddings/oleObject74.bin"/><Relationship Id="rId5" Type="http://schemas.openxmlformats.org/officeDocument/2006/relationships/image" Target="../media/image207.emf"/><Relationship Id="rId1" Type="http://schemas.openxmlformats.org/officeDocument/2006/relationships/vmlDrawing" Target="../drawings/vmlDrawing35.vml"/><Relationship Id="rId2"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08.jpeg"/><Relationship Id="rId4" Type="http://schemas.openxmlformats.org/officeDocument/2006/relationships/oleObject" Target="../embeddings/oleObject75.bin"/><Relationship Id="rId5" Type="http://schemas.openxmlformats.org/officeDocument/2006/relationships/image" Target="../media/image209.emf"/><Relationship Id="rId6" Type="http://schemas.openxmlformats.org/officeDocument/2006/relationships/oleObject" Target="../embeddings/oleObject76.bin"/><Relationship Id="rId7" Type="http://schemas.openxmlformats.org/officeDocument/2006/relationships/image" Target="../media/image210.emf"/><Relationship Id="rId8" Type="http://schemas.openxmlformats.org/officeDocument/2006/relationships/oleObject" Target="../embeddings/oleObject77.bin"/><Relationship Id="rId9" Type="http://schemas.openxmlformats.org/officeDocument/2006/relationships/image" Target="../media/image211.emf"/><Relationship Id="rId1" Type="http://schemas.openxmlformats.org/officeDocument/2006/relationships/vmlDrawing" Target="../drawings/vmlDrawing36.vml"/><Relationship Id="rId2"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12.jpeg"/><Relationship Id="rId4" Type="http://schemas.openxmlformats.org/officeDocument/2006/relationships/image" Target="../media/image213.jpe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214.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hyperlink" Target="61%20freccia.mov"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hyperlink" Target="54%20freccia%20BIS.mov" TargetMode="External"/></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78.bin"/><Relationship Id="rId4" Type="http://schemas.openxmlformats.org/officeDocument/2006/relationships/image" Target="../media/image215.wmf"/><Relationship Id="rId5" Type="http://schemas.openxmlformats.org/officeDocument/2006/relationships/image" Target="../media/image23.jpeg"/><Relationship Id="rId6" Type="http://schemas.openxmlformats.org/officeDocument/2006/relationships/image" Target="../media/image216.jpeg"/><Relationship Id="rId1" Type="http://schemas.openxmlformats.org/officeDocument/2006/relationships/vmlDrawing" Target="../drawings/vmlDrawing37.vml"/><Relationship Id="rId2"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217.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oleObject" Target="../embeddings/oleObject3.bin"/><Relationship Id="rId8" Type="http://schemas.openxmlformats.org/officeDocument/2006/relationships/image" Target="../media/image18.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1" Type="http://schemas.openxmlformats.org/officeDocument/2006/relationships/image" Target="../media/image36.jpeg"/><Relationship Id="rId12" Type="http://schemas.openxmlformats.org/officeDocument/2006/relationships/image" Target="../media/image37.gif"/><Relationship Id="rId13" Type="http://schemas.openxmlformats.org/officeDocument/2006/relationships/image" Target="../media/image38.png"/><Relationship Id="rId1" Type="http://schemas.openxmlformats.org/officeDocument/2006/relationships/vmlDrawing" Target="../drawings/vmlDrawing4.vml"/><Relationship Id="rId2" Type="http://schemas.openxmlformats.org/officeDocument/2006/relationships/slideLayout" Target="../slideLayouts/slideLayout5.xml"/><Relationship Id="rId3" Type="http://schemas.openxmlformats.org/officeDocument/2006/relationships/image" Target="../media/image32.jpeg"/><Relationship Id="rId4" Type="http://schemas.openxmlformats.org/officeDocument/2006/relationships/oleObject" Target="../embeddings/oleObject4.bin"/><Relationship Id="rId5" Type="http://schemas.openxmlformats.org/officeDocument/2006/relationships/image" Target="../media/image30.wmf"/><Relationship Id="rId6" Type="http://schemas.openxmlformats.org/officeDocument/2006/relationships/oleObject" Target="../embeddings/oleObject5.bin"/><Relationship Id="rId7" Type="http://schemas.openxmlformats.org/officeDocument/2006/relationships/image" Target="../media/image31.wmf"/><Relationship Id="rId8" Type="http://schemas.openxmlformats.org/officeDocument/2006/relationships/image" Target="../media/image33.png"/><Relationship Id="rId9" Type="http://schemas.openxmlformats.org/officeDocument/2006/relationships/image" Target="../media/image34.jpeg"/><Relationship Id="rId10" Type="http://schemas.openxmlformats.org/officeDocument/2006/relationships/image" Target="../media/image3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oleObject" Target="../embeddings/oleObject6.bin"/><Relationship Id="rId5" Type="http://schemas.openxmlformats.org/officeDocument/2006/relationships/image" Target="../media/image39.emf"/><Relationship Id="rId6" Type="http://schemas.openxmlformats.org/officeDocument/2006/relationships/image" Target="../media/image32.jpeg"/><Relationship Id="rId1" Type="http://schemas.openxmlformats.org/officeDocument/2006/relationships/vmlDrawing" Target="../drawings/vmlDrawing5.vml"/><Relationship Id="rId2"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41.png"/><Relationship Id="rId3"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37.gif"/><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oleObject" Target="../embeddings/oleObject7.bin"/><Relationship Id="rId5" Type="http://schemas.openxmlformats.org/officeDocument/2006/relationships/image" Target="../media/image45.emf"/><Relationship Id="rId1" Type="http://schemas.openxmlformats.org/officeDocument/2006/relationships/vmlDrawing" Target="../drawings/vmlDrawing6.vml"/><Relationship Id="rId2"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47.emf"/><Relationship Id="rId5" Type="http://schemas.openxmlformats.org/officeDocument/2006/relationships/oleObject" Target="../embeddings/oleObject9.bin"/><Relationship Id="rId6" Type="http://schemas.openxmlformats.org/officeDocument/2006/relationships/image" Target="../media/image48.emf"/><Relationship Id="rId7" Type="http://schemas.openxmlformats.org/officeDocument/2006/relationships/oleObject" Target="../embeddings/oleObject10.bin"/><Relationship Id="rId8" Type="http://schemas.openxmlformats.org/officeDocument/2006/relationships/image" Target="../media/image49.emf"/><Relationship Id="rId1" Type="http://schemas.openxmlformats.org/officeDocument/2006/relationships/vmlDrawing" Target="../drawings/vmlDrawing7.vml"/><Relationship Id="rId2"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50.jpeg"/><Relationship Id="rId3" Type="http://schemas.openxmlformats.org/officeDocument/2006/relationships/image" Target="../media/image5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2.png"/><Relationship Id="rId3"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60.emf"/><Relationship Id="rId5" Type="http://schemas.openxmlformats.org/officeDocument/2006/relationships/image" Target="../media/image62.png"/><Relationship Id="rId6" Type="http://schemas.openxmlformats.org/officeDocument/2006/relationships/oleObject" Target="../embeddings/oleObject12.bin"/><Relationship Id="rId7" Type="http://schemas.openxmlformats.org/officeDocument/2006/relationships/image" Target="../media/image61.emf"/><Relationship Id="rId1" Type="http://schemas.openxmlformats.org/officeDocument/2006/relationships/vmlDrawing" Target="../drawings/vmlDrawing8.vml"/><Relationship Id="rId2"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63.png"/><Relationship Id="rId3"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65.emf"/><Relationship Id="rId5" Type="http://schemas.openxmlformats.org/officeDocument/2006/relationships/oleObject" Target="../embeddings/oleObject14.bin"/><Relationship Id="rId6" Type="http://schemas.openxmlformats.org/officeDocument/2006/relationships/image" Target="../media/image66.emf"/><Relationship Id="rId7" Type="http://schemas.openxmlformats.org/officeDocument/2006/relationships/oleObject" Target="../embeddings/oleObject15.bin"/><Relationship Id="rId8" Type="http://schemas.openxmlformats.org/officeDocument/2006/relationships/image" Target="../media/image67.emf"/><Relationship Id="rId1" Type="http://schemas.openxmlformats.org/officeDocument/2006/relationships/vmlDrawing" Target="../drawings/vmlDrawing9.vml"/><Relationship Id="rId2"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68.png"/><Relationship Id="rId3"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hyperlink" Target="http://images.google.com/imgres?imgurl=http://maccentre.com.au/images/ipod_nano_blue.jpg&amp;imgrefurl=http://maccentre.com.au/ipod-c-6.html&amp;h=300&amp;w=300&amp;sz=12&amp;hl=it&amp;start=72&amp;um=1&amp;tbnid=3uh-_mc44h0mMM:&amp;tbnh=116&amp;tbnw=116&amp;prev=/images?q=ipod+mac&amp;start=60&amp;ndsp=20&amp;svnum=10&amp;um=1&amp;hl=it&amp;rlz=1T4SUNA_it___IT203&amp;sa=N" TargetMode="External"/><Relationship Id="rId7" Type="http://schemas.openxmlformats.org/officeDocument/2006/relationships/image" Target="../media/image9.jpeg"/><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71.jpeg"/><Relationship Id="rId5" Type="http://schemas.microsoft.com/office/2007/relationships/hdphoto" Target="../media/hdphoto2.wdp"/><Relationship Id="rId1" Type="http://schemas.openxmlformats.org/officeDocument/2006/relationships/slideLayout" Target="../slideLayouts/slideLayout42.xml"/><Relationship Id="rId2" Type="http://schemas.openxmlformats.org/officeDocument/2006/relationships/image" Target="../media/image7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jpeg"/><Relationship Id="rId5" Type="http://schemas.openxmlformats.org/officeDocument/2006/relationships/oleObject" Target="../embeddings/oleObject16.bin"/><Relationship Id="rId6" Type="http://schemas.openxmlformats.org/officeDocument/2006/relationships/image" Target="../media/image73.wmf"/><Relationship Id="rId1" Type="http://schemas.openxmlformats.org/officeDocument/2006/relationships/vmlDrawing" Target="../drawings/vmlDrawing10.vml"/><Relationship Id="rId2"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oleObject" Target="../embeddings/oleObject17.bin"/><Relationship Id="rId5" Type="http://schemas.openxmlformats.org/officeDocument/2006/relationships/image" Target="../media/image76.emf"/><Relationship Id="rId6" Type="http://schemas.openxmlformats.org/officeDocument/2006/relationships/oleObject" Target="../embeddings/oleObject18.bin"/><Relationship Id="rId7" Type="http://schemas.openxmlformats.org/officeDocument/2006/relationships/image" Target="../media/image77.emf"/><Relationship Id="rId1" Type="http://schemas.openxmlformats.org/officeDocument/2006/relationships/vmlDrawing" Target="../drawings/vmlDrawing11.vml"/><Relationship Id="rId2"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79.emf"/><Relationship Id="rId1" Type="http://schemas.openxmlformats.org/officeDocument/2006/relationships/vmlDrawing" Target="../drawings/vmlDrawing12.vml"/><Relationship Id="rId2"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80.png"/><Relationship Id="rId3"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83.png"/><Relationship Id="rId1" Type="http://schemas.openxmlformats.org/officeDocument/2006/relationships/slideLayout" Target="../slideLayouts/slideLayout42.xml"/><Relationship Id="rId2"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42.xml"/><Relationship Id="rId2" Type="http://schemas.openxmlformats.org/officeDocument/2006/relationships/image" Target="../media/image8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62.xml"/><Relationship Id="rId2" Type="http://schemas.openxmlformats.org/officeDocument/2006/relationships/notesSlide" Target="../notesSlides/notesSlide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89.jpe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90.wmf"/><Relationship Id="rId5" Type="http://schemas.openxmlformats.org/officeDocument/2006/relationships/image" Target="../media/image91.jpeg"/><Relationship Id="rId1" Type="http://schemas.openxmlformats.org/officeDocument/2006/relationships/vmlDrawing" Target="../drawings/vmlDrawing13.vml"/><Relationship Id="rId2"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9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9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94.png"/><Relationship Id="rId3" Type="http://schemas.openxmlformats.org/officeDocument/2006/relationships/image" Target="../media/image9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96.png"/></Relationships>
</file>

<file path=ppt/slides/_rels/slide57.xml.rels><?xml version="1.0" encoding="UTF-8" standalone="yes"?>
<Relationships xmlns="http://schemas.openxmlformats.org/package/2006/relationships"><Relationship Id="rId11" Type="http://schemas.openxmlformats.org/officeDocument/2006/relationships/image" Target="../media/image100.wmf"/><Relationship Id="rId12" Type="http://schemas.openxmlformats.org/officeDocument/2006/relationships/oleObject" Target="../embeddings/oleObject26.bin"/><Relationship Id="rId13" Type="http://schemas.openxmlformats.org/officeDocument/2006/relationships/image" Target="../media/image101.wmf"/><Relationship Id="rId14" Type="http://schemas.openxmlformats.org/officeDocument/2006/relationships/oleObject" Target="../embeddings/oleObject27.bin"/><Relationship Id="rId15" Type="http://schemas.openxmlformats.org/officeDocument/2006/relationships/image" Target="../media/image102.emf"/><Relationship Id="rId1" Type="http://schemas.openxmlformats.org/officeDocument/2006/relationships/vmlDrawing" Target="../drawings/vmlDrawing14.vml"/><Relationship Id="rId2" Type="http://schemas.openxmlformats.org/officeDocument/2006/relationships/slideLayout" Target="../slideLayouts/slideLayout28.xml"/><Relationship Id="rId3" Type="http://schemas.openxmlformats.org/officeDocument/2006/relationships/oleObject" Target="../embeddings/oleObject21.bin"/><Relationship Id="rId4" Type="http://schemas.openxmlformats.org/officeDocument/2006/relationships/image" Target="../media/image97.wmf"/><Relationship Id="rId5" Type="http://schemas.openxmlformats.org/officeDocument/2006/relationships/oleObject" Target="../embeddings/oleObject22.bin"/><Relationship Id="rId6" Type="http://schemas.openxmlformats.org/officeDocument/2006/relationships/image" Target="../media/image98.wmf"/><Relationship Id="rId7" Type="http://schemas.openxmlformats.org/officeDocument/2006/relationships/oleObject" Target="../embeddings/oleObject23.bin"/><Relationship Id="rId8" Type="http://schemas.openxmlformats.org/officeDocument/2006/relationships/image" Target="../media/image99.wmf"/><Relationship Id="rId9" Type="http://schemas.openxmlformats.org/officeDocument/2006/relationships/oleObject" Target="../embeddings/oleObject24.bin"/><Relationship Id="rId10" Type="http://schemas.openxmlformats.org/officeDocument/2006/relationships/oleObject" Target="../embeddings/oleObject25.bin"/></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8.bin"/><Relationship Id="rId4" Type="http://schemas.openxmlformats.org/officeDocument/2006/relationships/image" Target="../media/image103.wmf"/><Relationship Id="rId5" Type="http://schemas.openxmlformats.org/officeDocument/2006/relationships/oleObject" Target="../embeddings/oleObject29.bin"/><Relationship Id="rId6" Type="http://schemas.openxmlformats.org/officeDocument/2006/relationships/image" Target="../media/image99.wmf"/><Relationship Id="rId7" Type="http://schemas.openxmlformats.org/officeDocument/2006/relationships/oleObject" Target="../embeddings/oleObject30.bin"/><Relationship Id="rId8" Type="http://schemas.openxmlformats.org/officeDocument/2006/relationships/image" Target="../media/image104.emf"/><Relationship Id="rId1" Type="http://schemas.openxmlformats.org/officeDocument/2006/relationships/vmlDrawing" Target="../drawings/vmlDrawing15.vml"/><Relationship Id="rId2"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1" Type="http://schemas.openxmlformats.org/officeDocument/2006/relationships/slideLayout" Target="../slideLayouts/slideLayout32.xml"/><Relationship Id="rId2" Type="http://schemas.openxmlformats.org/officeDocument/2006/relationships/image" Target="../media/image10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 Id="rId3" Type="http://schemas.openxmlformats.org/officeDocument/2006/relationships/image" Target="../media/image109.png"/></Relationships>
</file>

<file path=ppt/slides/_rels/slide62.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5" Type="http://schemas.openxmlformats.org/officeDocument/2006/relationships/image" Target="../media/image113.jpeg"/><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33.xml"/><Relationship Id="rId2" Type="http://schemas.openxmlformats.org/officeDocument/2006/relationships/image" Target="../media/image114.png"/></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33.xml"/><Relationship Id="rId2" Type="http://schemas.openxmlformats.org/officeDocument/2006/relationships/image" Target="../media/image11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14.png"/><Relationship Id="rId3" Type="http://schemas.openxmlformats.org/officeDocument/2006/relationships/image" Target="../media/image115.png"/></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33.xml"/><Relationship Id="rId2" Type="http://schemas.openxmlformats.org/officeDocument/2006/relationships/image" Target="../media/image11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14.png"/><Relationship Id="rId3" Type="http://schemas.openxmlformats.org/officeDocument/2006/relationships/image" Target="../media/image11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11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8.png"/><Relationship Id="rId3" Type="http://schemas.openxmlformats.org/officeDocument/2006/relationships/image" Target="../media/image1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 Id="rId3"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8.png"/><Relationship Id="rId3" Type="http://schemas.openxmlformats.org/officeDocument/2006/relationships/image" Target="../media/image11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0.png"/><Relationship Id="rId3" Type="http://schemas.openxmlformats.org/officeDocument/2006/relationships/image" Target="../media/image121.png"/></Relationships>
</file>

<file path=ppt/slides/_rels/slide72.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1" Type="http://schemas.openxmlformats.org/officeDocument/2006/relationships/slideLayout" Target="../slideLayouts/slideLayout30.xml"/><Relationship Id="rId2" Type="http://schemas.openxmlformats.org/officeDocument/2006/relationships/image" Target="../media/image12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2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26.jpeg"/></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127.wmf"/><Relationship Id="rId5" Type="http://schemas.openxmlformats.org/officeDocument/2006/relationships/oleObject" Target="../embeddings/oleObject32.bin"/><Relationship Id="rId6" Type="http://schemas.openxmlformats.org/officeDocument/2006/relationships/oleObject" Target="../embeddings/oleObject33.bin"/><Relationship Id="rId7" Type="http://schemas.openxmlformats.org/officeDocument/2006/relationships/image" Target="../media/image128.wmf"/><Relationship Id="rId1" Type="http://schemas.openxmlformats.org/officeDocument/2006/relationships/vmlDrawing" Target="../drawings/vmlDrawing16.vml"/><Relationship Id="rId2"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11" Type="http://schemas.openxmlformats.org/officeDocument/2006/relationships/oleObject" Target="../embeddings/oleObject38.bin"/><Relationship Id="rId12" Type="http://schemas.openxmlformats.org/officeDocument/2006/relationships/image" Target="../media/image133.wmf"/><Relationship Id="rId1" Type="http://schemas.openxmlformats.org/officeDocument/2006/relationships/vmlDrawing" Target="../drawings/vmlDrawing17.vml"/><Relationship Id="rId2" Type="http://schemas.openxmlformats.org/officeDocument/2006/relationships/slideLayout" Target="../slideLayouts/slideLayout81.xml"/><Relationship Id="rId3" Type="http://schemas.openxmlformats.org/officeDocument/2006/relationships/oleObject" Target="../embeddings/oleObject34.bin"/><Relationship Id="rId4" Type="http://schemas.openxmlformats.org/officeDocument/2006/relationships/image" Target="../media/image129.wmf"/><Relationship Id="rId5" Type="http://schemas.openxmlformats.org/officeDocument/2006/relationships/oleObject" Target="../embeddings/oleObject35.bin"/><Relationship Id="rId6" Type="http://schemas.openxmlformats.org/officeDocument/2006/relationships/image" Target="../media/image130.wmf"/><Relationship Id="rId7" Type="http://schemas.openxmlformats.org/officeDocument/2006/relationships/oleObject" Target="../embeddings/oleObject36.bin"/><Relationship Id="rId8" Type="http://schemas.openxmlformats.org/officeDocument/2006/relationships/image" Target="../media/image131.wmf"/><Relationship Id="rId9" Type="http://schemas.openxmlformats.org/officeDocument/2006/relationships/oleObject" Target="../embeddings/oleObject37.bin"/><Relationship Id="rId10" Type="http://schemas.openxmlformats.org/officeDocument/2006/relationships/image" Target="../media/image132.w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39.bin"/><Relationship Id="rId4" Type="http://schemas.openxmlformats.org/officeDocument/2006/relationships/image" Target="../media/image134.wmf"/><Relationship Id="rId5" Type="http://schemas.openxmlformats.org/officeDocument/2006/relationships/oleObject" Target="../embeddings/oleObject40.bin"/><Relationship Id="rId6" Type="http://schemas.openxmlformats.org/officeDocument/2006/relationships/image" Target="../media/image135.wmf"/><Relationship Id="rId7" Type="http://schemas.openxmlformats.org/officeDocument/2006/relationships/oleObject" Target="../embeddings/oleObject41.bin"/><Relationship Id="rId8" Type="http://schemas.openxmlformats.org/officeDocument/2006/relationships/image" Target="../media/image136.wmf"/><Relationship Id="rId9" Type="http://schemas.openxmlformats.org/officeDocument/2006/relationships/oleObject" Target="../embeddings/oleObject42.bin"/><Relationship Id="rId10" Type="http://schemas.openxmlformats.org/officeDocument/2006/relationships/image" Target="../media/image137.wmf"/><Relationship Id="rId1" Type="http://schemas.openxmlformats.org/officeDocument/2006/relationships/vmlDrawing" Target="../drawings/vmlDrawing18.vml"/><Relationship Id="rId2" Type="http://schemas.openxmlformats.org/officeDocument/2006/relationships/slideLayout" Target="../slideLayouts/slideLayout81.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43.bin"/><Relationship Id="rId4" Type="http://schemas.openxmlformats.org/officeDocument/2006/relationships/image" Target="../media/image138.emf"/><Relationship Id="rId5" Type="http://schemas.openxmlformats.org/officeDocument/2006/relationships/oleObject" Target="../embeddings/oleObject44.bin"/><Relationship Id="rId6" Type="http://schemas.openxmlformats.org/officeDocument/2006/relationships/image" Target="../media/image139.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45.bin"/><Relationship Id="rId4" Type="http://schemas.openxmlformats.org/officeDocument/2006/relationships/image" Target="../media/image140.emf"/><Relationship Id="rId1" Type="http://schemas.openxmlformats.org/officeDocument/2006/relationships/vmlDrawing" Target="../drawings/vmlDrawing20.vml"/><Relationship Id="rId2"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oleObject" Target="../embeddings/oleObject46.bin"/><Relationship Id="rId5" Type="http://schemas.openxmlformats.org/officeDocument/2006/relationships/image" Target="../media/image141.emf"/><Relationship Id="rId1" Type="http://schemas.openxmlformats.org/officeDocument/2006/relationships/vmlDrawing" Target="../drawings/vmlDrawing21.vml"/><Relationship Id="rId2"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3" Type="http://schemas.openxmlformats.org/officeDocument/2006/relationships/image" Target="../media/image144.jpeg"/><Relationship Id="rId4" Type="http://schemas.openxmlformats.org/officeDocument/2006/relationships/oleObject" Target="../embeddings/oleObject47.bin"/><Relationship Id="rId5" Type="http://schemas.openxmlformats.org/officeDocument/2006/relationships/image" Target="../media/image143.wmf"/><Relationship Id="rId1" Type="http://schemas.openxmlformats.org/officeDocument/2006/relationships/vmlDrawing" Target="../drawings/vmlDrawing22.vml"/><Relationship Id="rId2"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14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4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47.png"/></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48.bin"/><Relationship Id="rId4" Type="http://schemas.openxmlformats.org/officeDocument/2006/relationships/image" Target="../media/image148.emf"/><Relationship Id="rId1" Type="http://schemas.openxmlformats.org/officeDocument/2006/relationships/vmlDrawing" Target="../drawings/vmlDrawing23.vml"/><Relationship Id="rId2"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oleObject" Target="../embeddings/oleObject49.bin"/><Relationship Id="rId5" Type="http://schemas.openxmlformats.org/officeDocument/2006/relationships/image" Target="../media/image148.emf"/><Relationship Id="rId1" Type="http://schemas.openxmlformats.org/officeDocument/2006/relationships/vmlDrawing" Target="../drawings/vmlDrawing24.vml"/><Relationship Id="rId2"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3.wmf"/><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4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50.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1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16.png"/></Relationships>
</file>

<file path=ppt/slides/_rels/slide97.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oleObject" Target="../embeddings/oleObject50.bin"/><Relationship Id="rId5" Type="http://schemas.openxmlformats.org/officeDocument/2006/relationships/image" Target="../media/image151.wmf"/><Relationship Id="rId1" Type="http://schemas.openxmlformats.org/officeDocument/2006/relationships/vmlDrawing" Target="../drawings/vmlDrawing25.vml"/><Relationship Id="rId2"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oleObject" Target="../embeddings/oleObject51.bin"/><Relationship Id="rId5" Type="http://schemas.openxmlformats.org/officeDocument/2006/relationships/image" Target="../media/image152.wmf"/><Relationship Id="rId1" Type="http://schemas.openxmlformats.org/officeDocument/2006/relationships/vmlDrawing" Target="../drawings/vmlDrawing26.vml"/><Relationship Id="rId2"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52.bin"/><Relationship Id="rId4" Type="http://schemas.openxmlformats.org/officeDocument/2006/relationships/image" Target="../media/image153.png"/><Relationship Id="rId5" Type="http://schemas.openxmlformats.org/officeDocument/2006/relationships/oleObject" Target="../embeddings/oleObject53.bin"/><Relationship Id="rId6" Type="http://schemas.openxmlformats.org/officeDocument/2006/relationships/oleObject" Target="../embeddings/oleObject54.bin"/><Relationship Id="rId7" Type="http://schemas.openxmlformats.org/officeDocument/2006/relationships/oleObject" Target="../embeddings/oleObject55.bin"/><Relationship Id="rId8" Type="http://schemas.openxmlformats.org/officeDocument/2006/relationships/oleObject" Target="../embeddings/oleObject56.bin"/><Relationship Id="rId9" Type="http://schemas.openxmlformats.org/officeDocument/2006/relationships/image" Target="../media/image154.wmf"/><Relationship Id="rId10" Type="http://schemas.openxmlformats.org/officeDocument/2006/relationships/oleObject" Target="../embeddings/oleObject57.bin"/><Relationship Id="rId11" Type="http://schemas.openxmlformats.org/officeDocument/2006/relationships/image" Target="../media/image155.emf"/><Relationship Id="rId1" Type="http://schemas.openxmlformats.org/officeDocument/2006/relationships/vmlDrawing" Target="../drawings/vmlDrawing27.vml"/><Relationship Id="rId2"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116632"/>
            <a:ext cx="9144000" cy="3347270"/>
          </a:xfrm>
          <a:prstGeom prst="rect">
            <a:avLst/>
          </a:prstGeom>
          <a:solidFill>
            <a:srgbClr val="2F649B"/>
          </a:solidFill>
        </p:spPr>
      </p:pic>
      <p:sp>
        <p:nvSpPr>
          <p:cNvPr id="2" name="CasellaDiTesto 1"/>
          <p:cNvSpPr txBox="1"/>
          <p:nvPr/>
        </p:nvSpPr>
        <p:spPr>
          <a:xfrm>
            <a:off x="1979712" y="4293096"/>
            <a:ext cx="5184576" cy="769441"/>
          </a:xfrm>
          <a:prstGeom prst="rect">
            <a:avLst/>
          </a:prstGeom>
          <a:noFill/>
        </p:spPr>
        <p:txBody>
          <a:bodyPr wrap="square" rtlCol="0">
            <a:spAutoFit/>
          </a:bodyPr>
          <a:lstStyle/>
          <a:p>
            <a:pPr algn="ctr"/>
            <a:r>
              <a:rPr lang="it-IT" sz="4400" smtClean="0"/>
              <a:t>FISICA MODERNA</a:t>
            </a:r>
            <a:endParaRPr lang="it-IT" sz="4400"/>
          </a:p>
        </p:txBody>
      </p:sp>
    </p:spTree>
    <p:extLst>
      <p:ext uri="{BB962C8B-B14F-4D97-AF65-F5344CB8AC3E}">
        <p14:creationId xmlns:p14="http://schemas.microsoft.com/office/powerpoint/2010/main" val="14797021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19"/>
          <p:cNvSpPr>
            <a:spLocks noChangeArrowheads="1"/>
          </p:cNvSpPr>
          <p:nvPr/>
        </p:nvSpPr>
        <p:spPr bwMode="auto">
          <a:xfrm>
            <a:off x="-324544" y="2708920"/>
            <a:ext cx="46355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100000"/>
              </a:lnSpc>
              <a:spcBef>
                <a:spcPct val="0"/>
              </a:spcBef>
              <a:buClrTx/>
              <a:buSzTx/>
              <a:buFontTx/>
              <a:buNone/>
            </a:pPr>
            <a:endParaRPr lang="it-IT" sz="2000">
              <a:solidFill>
                <a:prstClr val="black"/>
              </a:solidFill>
              <a:effectLst/>
              <a:latin typeface="Garamond" charset="0"/>
              <a:cs typeface="Arial" charset="0"/>
            </a:endParaRPr>
          </a:p>
        </p:txBody>
      </p:sp>
      <p:graphicFrame>
        <p:nvGraphicFramePr>
          <p:cNvPr id="64514" name="Object 2"/>
          <p:cNvGraphicFramePr>
            <a:graphicFrameLocks noChangeAspect="1"/>
          </p:cNvGraphicFramePr>
          <p:nvPr>
            <p:extLst>
              <p:ext uri="{D42A27DB-BD31-4B8C-83A1-F6EECF244321}">
                <p14:modId xmlns:p14="http://schemas.microsoft.com/office/powerpoint/2010/main" val="184073127"/>
              </p:ext>
            </p:extLst>
          </p:nvPr>
        </p:nvGraphicFramePr>
        <p:xfrm>
          <a:off x="6366231" y="3284460"/>
          <a:ext cx="1935163" cy="862013"/>
        </p:xfrm>
        <a:graphic>
          <a:graphicData uri="http://schemas.openxmlformats.org/presentationml/2006/ole">
            <mc:AlternateContent xmlns:mc="http://schemas.openxmlformats.org/markup-compatibility/2006">
              <mc:Choice xmlns:v="urn:schemas-microsoft-com:vml" Requires="v">
                <p:oleObj spid="_x0000_s411668" name="Equation" r:id="rId4" imgW="977760" imgH="431640" progId="Equation.DSMT4">
                  <p:embed/>
                </p:oleObj>
              </mc:Choice>
              <mc:Fallback>
                <p:oleObj name="Equation" r:id="rId4" imgW="977760" imgH="431640" progId="Equation.DSMT4">
                  <p:embed/>
                  <p:pic>
                    <p:nvPicPr>
                      <p:cNvPr id="0" name=""/>
                      <p:cNvPicPr>
                        <a:picLocks noChangeAspect="1" noChangeArrowheads="1"/>
                      </p:cNvPicPr>
                      <p:nvPr/>
                    </p:nvPicPr>
                    <p:blipFill>
                      <a:blip r:embed="rId5"/>
                      <a:srcRect/>
                      <a:stretch>
                        <a:fillRect/>
                      </a:stretch>
                    </p:blipFill>
                    <p:spPr bwMode="auto">
                      <a:xfrm>
                        <a:off x="6366231" y="3284460"/>
                        <a:ext cx="19351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4518" name="AutoShape 8"/>
          <p:cNvSpPr>
            <a:spLocks noChangeArrowheads="1"/>
          </p:cNvSpPr>
          <p:nvPr/>
        </p:nvSpPr>
        <p:spPr bwMode="auto">
          <a:xfrm>
            <a:off x="1266131" y="5170760"/>
            <a:ext cx="1635125" cy="1498600"/>
          </a:xfrm>
          <a:prstGeom prst="cube">
            <a:avLst>
              <a:gd name="adj" fmla="val 25000"/>
            </a:avLst>
          </a:prstGeom>
          <a:solidFill>
            <a:srgbClr val="FF0000"/>
          </a:solidFill>
          <a:ln w="9525">
            <a:solidFill>
              <a:schemeClr val="tx1"/>
            </a:solidFill>
            <a:miter lim="800000"/>
            <a:headEnd/>
            <a:tailEnd/>
          </a:ln>
        </p:spPr>
        <p:txBody>
          <a:bodyPr wrap="none" anchor="ctr"/>
          <a:lstStyle/>
          <a:p>
            <a:pPr>
              <a:lnSpc>
                <a:spcPct val="100000"/>
              </a:lnSpc>
              <a:spcBef>
                <a:spcPct val="0"/>
              </a:spcBef>
              <a:buClrTx/>
              <a:buSzTx/>
              <a:buFontTx/>
              <a:buNone/>
            </a:pPr>
            <a:endParaRPr lang="it-IT" sz="2000">
              <a:solidFill>
                <a:prstClr val="black"/>
              </a:solidFill>
              <a:effectLst/>
              <a:latin typeface="Garamond" charset="0"/>
              <a:cs typeface="Arial" charset="0"/>
            </a:endParaRPr>
          </a:p>
        </p:txBody>
      </p:sp>
      <p:sp>
        <p:nvSpPr>
          <p:cNvPr id="31754" name="Line 10"/>
          <p:cNvSpPr>
            <a:spLocks noChangeShapeType="1"/>
          </p:cNvSpPr>
          <p:nvPr/>
        </p:nvSpPr>
        <p:spPr bwMode="auto">
          <a:xfrm flipV="1">
            <a:off x="2031306" y="4011885"/>
            <a:ext cx="1319213" cy="1265237"/>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a:lnSpc>
                <a:spcPct val="100000"/>
              </a:lnSpc>
              <a:spcBef>
                <a:spcPct val="0"/>
              </a:spcBef>
              <a:buClrTx/>
              <a:buSzTx/>
              <a:buFontTx/>
              <a:buNone/>
            </a:pPr>
            <a:endParaRPr lang="it-IT" sz="2000">
              <a:solidFill>
                <a:prstClr val="black"/>
              </a:solidFill>
              <a:effectLst/>
              <a:latin typeface="Garamond" charset="0"/>
              <a:cs typeface="Arial" charset="0"/>
            </a:endParaRPr>
          </a:p>
        </p:txBody>
      </p:sp>
      <p:grpSp>
        <p:nvGrpSpPr>
          <p:cNvPr id="2" name="Group 20"/>
          <p:cNvGrpSpPr>
            <a:grpSpLocks/>
          </p:cNvGrpSpPr>
          <p:nvPr/>
        </p:nvGrpSpPr>
        <p:grpSpPr bwMode="auto">
          <a:xfrm>
            <a:off x="427931" y="4165873"/>
            <a:ext cx="1557338" cy="1200150"/>
            <a:chOff x="1194" y="2383"/>
            <a:chExt cx="981" cy="756"/>
          </a:xfrm>
        </p:grpSpPr>
        <p:sp>
          <p:nvSpPr>
            <p:cNvPr id="64521" name="Freeform 9"/>
            <p:cNvSpPr>
              <a:spLocks/>
            </p:cNvSpPr>
            <p:nvPr/>
          </p:nvSpPr>
          <p:spPr bwMode="auto">
            <a:xfrm>
              <a:off x="1194" y="2383"/>
              <a:ext cx="981" cy="756"/>
            </a:xfrm>
            <a:custGeom>
              <a:avLst/>
              <a:gdLst>
                <a:gd name="T0" fmla="*/ 0 w 1726"/>
                <a:gd name="T1" fmla="*/ 0 h 1418"/>
                <a:gd name="T2" fmla="*/ 180 w 1726"/>
                <a:gd name="T3" fmla="*/ 115 h 1418"/>
                <a:gd name="T4" fmla="*/ 0 60000 65536"/>
                <a:gd name="T5" fmla="*/ 0 60000 65536"/>
                <a:gd name="T6" fmla="*/ 0 w 1726"/>
                <a:gd name="T7" fmla="*/ 0 h 1418"/>
                <a:gd name="T8" fmla="*/ 1726 w 1726"/>
                <a:gd name="T9" fmla="*/ 1418 h 1418"/>
              </a:gdLst>
              <a:ahLst/>
              <a:cxnLst>
                <a:cxn ang="T4">
                  <a:pos x="T0" y="T1"/>
                </a:cxn>
                <a:cxn ang="T5">
                  <a:pos x="T2" y="T3"/>
                </a:cxn>
              </a:cxnLst>
              <a:rect l="T6" t="T7" r="T8" b="T9"/>
              <a:pathLst>
                <a:path w="1726" h="1418">
                  <a:moveTo>
                    <a:pt x="0" y="0"/>
                  </a:moveTo>
                  <a:lnTo>
                    <a:pt x="1726" y="1418"/>
                  </a:lnTo>
                </a:path>
              </a:pathLst>
            </a:custGeom>
            <a:noFill/>
            <a:ln w="2540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a:lnSpc>
                  <a:spcPct val="100000"/>
                </a:lnSpc>
                <a:spcBef>
                  <a:spcPct val="0"/>
                </a:spcBef>
                <a:buClrTx/>
                <a:buSzTx/>
                <a:buFontTx/>
                <a:buNone/>
              </a:pPr>
              <a:endParaRPr lang="it-IT" sz="2000">
                <a:solidFill>
                  <a:prstClr val="black"/>
                </a:solidFill>
                <a:effectLst/>
                <a:latin typeface="Garamond" charset="0"/>
                <a:cs typeface="Arial" charset="0"/>
              </a:endParaRPr>
            </a:p>
          </p:txBody>
        </p:sp>
        <p:grpSp>
          <p:nvGrpSpPr>
            <p:cNvPr id="64522" name="Group 11"/>
            <p:cNvGrpSpPr>
              <a:grpSpLocks/>
            </p:cNvGrpSpPr>
            <p:nvPr/>
          </p:nvGrpSpPr>
          <p:grpSpPr bwMode="auto">
            <a:xfrm rot="-120000">
              <a:off x="1397" y="2627"/>
              <a:ext cx="370" cy="126"/>
              <a:chOff x="989" y="944"/>
              <a:chExt cx="2032" cy="619"/>
            </a:xfrm>
          </p:grpSpPr>
          <p:sp>
            <p:nvSpPr>
              <p:cNvPr id="64523" name="Freeform 12"/>
              <p:cNvSpPr>
                <a:spLocks/>
              </p:cNvSpPr>
              <p:nvPr/>
            </p:nvSpPr>
            <p:spPr bwMode="auto">
              <a:xfrm rot="2365179">
                <a:off x="1492" y="944"/>
                <a:ext cx="1529" cy="8"/>
              </a:xfrm>
              <a:custGeom>
                <a:avLst/>
                <a:gdLst>
                  <a:gd name="T0" fmla="*/ 0 w 1095"/>
                  <a:gd name="T1" fmla="*/ 0 h 181"/>
                  <a:gd name="T2" fmla="*/ 4163 w 1095"/>
                  <a:gd name="T3" fmla="*/ 0 h 181"/>
                  <a:gd name="T4" fmla="*/ 0 60000 65536"/>
                  <a:gd name="T5" fmla="*/ 0 60000 65536"/>
                  <a:gd name="T6" fmla="*/ 0 w 1095"/>
                  <a:gd name="T7" fmla="*/ 0 h 181"/>
                  <a:gd name="T8" fmla="*/ 1095 w 1095"/>
                  <a:gd name="T9" fmla="*/ 181 h 181"/>
                </a:gdLst>
                <a:ahLst/>
                <a:cxnLst>
                  <a:cxn ang="T4">
                    <a:pos x="T0" y="T1"/>
                  </a:cxn>
                  <a:cxn ang="T5">
                    <a:pos x="T2" y="T3"/>
                  </a:cxn>
                </a:cxnLst>
                <a:rect l="T6" t="T7" r="T8" b="T9"/>
                <a:pathLst>
                  <a:path w="1095" h="181">
                    <a:moveTo>
                      <a:pt x="0" y="0"/>
                    </a:moveTo>
                    <a:lnTo>
                      <a:pt x="1095" y="181"/>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nSpc>
                    <a:spcPct val="100000"/>
                  </a:lnSpc>
                  <a:spcBef>
                    <a:spcPct val="0"/>
                  </a:spcBef>
                  <a:buClrTx/>
                  <a:buSzTx/>
                  <a:buFontTx/>
                  <a:buNone/>
                </a:pPr>
                <a:endParaRPr lang="it-IT" sz="2000">
                  <a:solidFill>
                    <a:prstClr val="black"/>
                  </a:solidFill>
                  <a:effectLst/>
                  <a:latin typeface="Garamond" charset="0"/>
                  <a:cs typeface="Arial" charset="0"/>
                </a:endParaRPr>
              </a:p>
            </p:txBody>
          </p:sp>
          <p:sp>
            <p:nvSpPr>
              <p:cNvPr id="64524" name="Freeform 13"/>
              <p:cNvSpPr>
                <a:spLocks/>
              </p:cNvSpPr>
              <p:nvPr/>
            </p:nvSpPr>
            <p:spPr bwMode="auto">
              <a:xfrm rot="2365179">
                <a:off x="1408" y="1046"/>
                <a:ext cx="1529" cy="8"/>
              </a:xfrm>
              <a:custGeom>
                <a:avLst/>
                <a:gdLst>
                  <a:gd name="T0" fmla="*/ 0 w 1089"/>
                  <a:gd name="T1" fmla="*/ 0 h 1"/>
                  <a:gd name="T2" fmla="*/ 4232 w 1089"/>
                  <a:gd name="T3" fmla="*/ 0 h 1"/>
                  <a:gd name="T4" fmla="*/ 0 60000 65536"/>
                  <a:gd name="T5" fmla="*/ 0 60000 65536"/>
                  <a:gd name="T6" fmla="*/ 0 w 1089"/>
                  <a:gd name="T7" fmla="*/ 0 h 1"/>
                  <a:gd name="T8" fmla="*/ 1089 w 1089"/>
                  <a:gd name="T9" fmla="*/ 1 h 1"/>
                </a:gdLst>
                <a:ahLst/>
                <a:cxnLst>
                  <a:cxn ang="T4">
                    <a:pos x="T0" y="T1"/>
                  </a:cxn>
                  <a:cxn ang="T5">
                    <a:pos x="T2" y="T3"/>
                  </a:cxn>
                </a:cxnLst>
                <a:rect l="T6" t="T7" r="T8" b="T9"/>
                <a:pathLst>
                  <a:path w="1089" h="1">
                    <a:moveTo>
                      <a:pt x="0" y="0"/>
                    </a:moveTo>
                    <a:lnTo>
                      <a:pt x="1089" y="0"/>
                    </a:lnTo>
                  </a:path>
                </a:pathLst>
              </a:custGeom>
              <a:noFill/>
              <a:ln w="25400">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pPr>
                  <a:lnSpc>
                    <a:spcPct val="100000"/>
                  </a:lnSpc>
                  <a:spcBef>
                    <a:spcPct val="0"/>
                  </a:spcBef>
                  <a:buClrTx/>
                  <a:buSzTx/>
                  <a:buFontTx/>
                  <a:buNone/>
                </a:pPr>
                <a:endParaRPr lang="it-IT" sz="2000">
                  <a:solidFill>
                    <a:prstClr val="black"/>
                  </a:solidFill>
                  <a:effectLst/>
                  <a:latin typeface="Garamond" charset="0"/>
                  <a:cs typeface="Arial" charset="0"/>
                </a:endParaRPr>
              </a:p>
            </p:txBody>
          </p:sp>
          <p:sp>
            <p:nvSpPr>
              <p:cNvPr id="64525" name="Freeform 14"/>
              <p:cNvSpPr>
                <a:spLocks/>
              </p:cNvSpPr>
              <p:nvPr/>
            </p:nvSpPr>
            <p:spPr bwMode="auto">
              <a:xfrm rot="2365179">
                <a:off x="1324" y="1148"/>
                <a:ext cx="1529" cy="8"/>
              </a:xfrm>
              <a:custGeom>
                <a:avLst/>
                <a:gdLst>
                  <a:gd name="T0" fmla="*/ 0 w 1071"/>
                  <a:gd name="T1" fmla="*/ 0 h 6"/>
                  <a:gd name="T2" fmla="*/ 4450 w 1071"/>
                  <a:gd name="T3" fmla="*/ 20 h 6"/>
                  <a:gd name="T4" fmla="*/ 0 60000 65536"/>
                  <a:gd name="T5" fmla="*/ 0 60000 65536"/>
                  <a:gd name="T6" fmla="*/ 0 w 1071"/>
                  <a:gd name="T7" fmla="*/ 0 h 6"/>
                  <a:gd name="T8" fmla="*/ 1071 w 1071"/>
                  <a:gd name="T9" fmla="*/ 6 h 6"/>
                </a:gdLst>
                <a:ahLst/>
                <a:cxnLst>
                  <a:cxn ang="T4">
                    <a:pos x="T0" y="T1"/>
                  </a:cxn>
                  <a:cxn ang="T5">
                    <a:pos x="T2" y="T3"/>
                  </a:cxn>
                </a:cxnLst>
                <a:rect l="T6" t="T7" r="T8" b="T9"/>
                <a:pathLst>
                  <a:path w="1071" h="6">
                    <a:moveTo>
                      <a:pt x="0" y="0"/>
                    </a:moveTo>
                    <a:lnTo>
                      <a:pt x="1071" y="6"/>
                    </a:ln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nSpc>
                    <a:spcPct val="100000"/>
                  </a:lnSpc>
                  <a:spcBef>
                    <a:spcPct val="0"/>
                  </a:spcBef>
                  <a:buClrTx/>
                  <a:buSzTx/>
                  <a:buFontTx/>
                  <a:buNone/>
                </a:pPr>
                <a:endParaRPr lang="it-IT" sz="2000">
                  <a:solidFill>
                    <a:prstClr val="black"/>
                  </a:solidFill>
                  <a:effectLst/>
                  <a:latin typeface="Garamond" charset="0"/>
                  <a:cs typeface="Arial" charset="0"/>
                </a:endParaRPr>
              </a:p>
            </p:txBody>
          </p:sp>
          <p:sp>
            <p:nvSpPr>
              <p:cNvPr id="64526" name="Freeform 15"/>
              <p:cNvSpPr>
                <a:spLocks/>
              </p:cNvSpPr>
              <p:nvPr/>
            </p:nvSpPr>
            <p:spPr bwMode="auto">
              <a:xfrm rot="2365179">
                <a:off x="1241" y="1250"/>
                <a:ext cx="1529" cy="8"/>
              </a:xfrm>
              <a:custGeom>
                <a:avLst/>
                <a:gdLst>
                  <a:gd name="T0" fmla="*/ 0 w 1041"/>
                  <a:gd name="T1" fmla="*/ 0 h 6"/>
                  <a:gd name="T2" fmla="*/ 4846 w 1041"/>
                  <a:gd name="T3" fmla="*/ 20 h 6"/>
                  <a:gd name="T4" fmla="*/ 0 60000 65536"/>
                  <a:gd name="T5" fmla="*/ 0 60000 65536"/>
                  <a:gd name="T6" fmla="*/ 0 w 1041"/>
                  <a:gd name="T7" fmla="*/ 0 h 6"/>
                  <a:gd name="T8" fmla="*/ 1041 w 1041"/>
                  <a:gd name="T9" fmla="*/ 6 h 6"/>
                </a:gdLst>
                <a:ahLst/>
                <a:cxnLst>
                  <a:cxn ang="T4">
                    <a:pos x="T0" y="T1"/>
                  </a:cxn>
                  <a:cxn ang="T5">
                    <a:pos x="T2" y="T3"/>
                  </a:cxn>
                </a:cxnLst>
                <a:rect l="T6" t="T7" r="T8" b="T9"/>
                <a:pathLst>
                  <a:path w="1041" h="6">
                    <a:moveTo>
                      <a:pt x="0" y="0"/>
                    </a:moveTo>
                    <a:lnTo>
                      <a:pt x="1041" y="6"/>
                    </a:lnTo>
                  </a:path>
                </a:pathLst>
              </a:custGeom>
              <a:noFill/>
              <a:ln w="254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pPr>
                  <a:lnSpc>
                    <a:spcPct val="100000"/>
                  </a:lnSpc>
                  <a:spcBef>
                    <a:spcPct val="0"/>
                  </a:spcBef>
                  <a:buClrTx/>
                  <a:buSzTx/>
                  <a:buFontTx/>
                  <a:buNone/>
                </a:pPr>
                <a:endParaRPr lang="it-IT" sz="2000">
                  <a:solidFill>
                    <a:prstClr val="black"/>
                  </a:solidFill>
                  <a:effectLst/>
                  <a:latin typeface="Garamond" charset="0"/>
                  <a:cs typeface="Arial" charset="0"/>
                </a:endParaRPr>
              </a:p>
            </p:txBody>
          </p:sp>
          <p:sp>
            <p:nvSpPr>
              <p:cNvPr id="64527" name="Freeform 16"/>
              <p:cNvSpPr>
                <a:spLocks/>
              </p:cNvSpPr>
              <p:nvPr/>
            </p:nvSpPr>
            <p:spPr bwMode="auto">
              <a:xfrm rot="2365179">
                <a:off x="1157" y="1351"/>
                <a:ext cx="1529" cy="8"/>
              </a:xfrm>
              <a:custGeom>
                <a:avLst/>
                <a:gdLst>
                  <a:gd name="T0" fmla="*/ 0 w 996"/>
                  <a:gd name="T1" fmla="*/ 0 h 9"/>
                  <a:gd name="T2" fmla="*/ 5531 w 996"/>
                  <a:gd name="T3" fmla="*/ 5 h 9"/>
                  <a:gd name="T4" fmla="*/ 0 60000 65536"/>
                  <a:gd name="T5" fmla="*/ 0 60000 65536"/>
                  <a:gd name="T6" fmla="*/ 0 w 996"/>
                  <a:gd name="T7" fmla="*/ 0 h 9"/>
                  <a:gd name="T8" fmla="*/ 996 w 996"/>
                  <a:gd name="T9" fmla="*/ 9 h 9"/>
                </a:gdLst>
                <a:ahLst/>
                <a:cxnLst>
                  <a:cxn ang="T4">
                    <a:pos x="T0" y="T1"/>
                  </a:cxn>
                  <a:cxn ang="T5">
                    <a:pos x="T2" y="T3"/>
                  </a:cxn>
                </a:cxnLst>
                <a:rect l="T6" t="T7" r="T8" b="T9"/>
                <a:pathLst>
                  <a:path w="996" h="9">
                    <a:moveTo>
                      <a:pt x="0" y="0"/>
                    </a:moveTo>
                    <a:lnTo>
                      <a:pt x="996" y="9"/>
                    </a:lnTo>
                  </a:path>
                </a:pathLst>
              </a:custGeom>
              <a:noFill/>
              <a:ln w="25400">
                <a:solidFill>
                  <a:srgbClr val="00CCFF"/>
                </a:solidFill>
                <a:round/>
                <a:headEnd/>
                <a:tailEnd/>
              </a:ln>
              <a:extLst>
                <a:ext uri="{909E8E84-426E-40DD-AFC4-6F175D3DCCD1}">
                  <a14:hiddenFill xmlns:a14="http://schemas.microsoft.com/office/drawing/2010/main">
                    <a:solidFill>
                      <a:srgbClr val="FFFFFF"/>
                    </a:solidFill>
                  </a14:hiddenFill>
                </a:ext>
              </a:extLst>
            </p:spPr>
            <p:txBody>
              <a:bodyPr/>
              <a:lstStyle/>
              <a:p>
                <a:pPr>
                  <a:lnSpc>
                    <a:spcPct val="100000"/>
                  </a:lnSpc>
                  <a:spcBef>
                    <a:spcPct val="0"/>
                  </a:spcBef>
                  <a:buClrTx/>
                  <a:buSzTx/>
                  <a:buFontTx/>
                  <a:buNone/>
                </a:pPr>
                <a:endParaRPr lang="it-IT" sz="2000">
                  <a:solidFill>
                    <a:prstClr val="black"/>
                  </a:solidFill>
                  <a:effectLst/>
                  <a:latin typeface="Garamond" charset="0"/>
                  <a:cs typeface="Arial" charset="0"/>
                </a:endParaRPr>
              </a:p>
            </p:txBody>
          </p:sp>
          <p:sp>
            <p:nvSpPr>
              <p:cNvPr id="64528" name="Freeform 17"/>
              <p:cNvSpPr>
                <a:spLocks/>
              </p:cNvSpPr>
              <p:nvPr/>
            </p:nvSpPr>
            <p:spPr bwMode="auto">
              <a:xfrm rot="2365179">
                <a:off x="989" y="1555"/>
                <a:ext cx="1529" cy="8"/>
              </a:xfrm>
              <a:custGeom>
                <a:avLst/>
                <a:gdLst>
                  <a:gd name="T0" fmla="*/ 0 w 1026"/>
                  <a:gd name="T1" fmla="*/ 0 h 3"/>
                  <a:gd name="T2" fmla="*/ 5061 w 1026"/>
                  <a:gd name="T3" fmla="*/ 149 h 3"/>
                  <a:gd name="T4" fmla="*/ 0 60000 65536"/>
                  <a:gd name="T5" fmla="*/ 0 60000 65536"/>
                  <a:gd name="T6" fmla="*/ 0 w 1026"/>
                  <a:gd name="T7" fmla="*/ 0 h 3"/>
                  <a:gd name="T8" fmla="*/ 1026 w 1026"/>
                  <a:gd name="T9" fmla="*/ 3 h 3"/>
                </a:gdLst>
                <a:ahLst/>
                <a:cxnLst>
                  <a:cxn ang="T4">
                    <a:pos x="T0" y="T1"/>
                  </a:cxn>
                  <a:cxn ang="T5">
                    <a:pos x="T2" y="T3"/>
                  </a:cxn>
                </a:cxnLst>
                <a:rect l="T6" t="T7" r="T8" b="T9"/>
                <a:pathLst>
                  <a:path w="1026" h="3">
                    <a:moveTo>
                      <a:pt x="0" y="0"/>
                    </a:moveTo>
                    <a:lnTo>
                      <a:pt x="1026" y="3"/>
                    </a:lnTo>
                  </a:path>
                </a:pathLst>
              </a:custGeom>
              <a:noFill/>
              <a:ln w="25400">
                <a:solidFill>
                  <a:srgbClr val="333399"/>
                </a:solidFill>
                <a:round/>
                <a:headEnd/>
                <a:tailEnd/>
              </a:ln>
              <a:extLst>
                <a:ext uri="{909E8E84-426E-40DD-AFC4-6F175D3DCCD1}">
                  <a14:hiddenFill xmlns:a14="http://schemas.microsoft.com/office/drawing/2010/main">
                    <a:solidFill>
                      <a:srgbClr val="FFFFFF"/>
                    </a:solidFill>
                  </a14:hiddenFill>
                </a:ext>
              </a:extLst>
            </p:spPr>
            <p:txBody>
              <a:bodyPr/>
              <a:lstStyle/>
              <a:p>
                <a:pPr>
                  <a:lnSpc>
                    <a:spcPct val="100000"/>
                  </a:lnSpc>
                  <a:spcBef>
                    <a:spcPct val="0"/>
                  </a:spcBef>
                  <a:buClrTx/>
                  <a:buSzTx/>
                  <a:buFontTx/>
                  <a:buNone/>
                </a:pPr>
                <a:endParaRPr lang="it-IT" sz="2000">
                  <a:solidFill>
                    <a:prstClr val="black"/>
                  </a:solidFill>
                  <a:effectLst/>
                  <a:latin typeface="Garamond" charset="0"/>
                  <a:cs typeface="Arial" charset="0"/>
                </a:endParaRPr>
              </a:p>
            </p:txBody>
          </p:sp>
          <p:sp>
            <p:nvSpPr>
              <p:cNvPr id="64529" name="Freeform 18"/>
              <p:cNvSpPr>
                <a:spLocks/>
              </p:cNvSpPr>
              <p:nvPr/>
            </p:nvSpPr>
            <p:spPr bwMode="auto">
              <a:xfrm rot="2365179">
                <a:off x="1073" y="1453"/>
                <a:ext cx="1529" cy="8"/>
              </a:xfrm>
              <a:custGeom>
                <a:avLst/>
                <a:gdLst>
                  <a:gd name="T0" fmla="*/ 0 w 1041"/>
                  <a:gd name="T1" fmla="*/ 0 h 6"/>
                  <a:gd name="T2" fmla="*/ 4846 w 1041"/>
                  <a:gd name="T3" fmla="*/ 20 h 6"/>
                  <a:gd name="T4" fmla="*/ 0 60000 65536"/>
                  <a:gd name="T5" fmla="*/ 0 60000 65536"/>
                  <a:gd name="T6" fmla="*/ 0 w 1041"/>
                  <a:gd name="T7" fmla="*/ 0 h 6"/>
                  <a:gd name="T8" fmla="*/ 1041 w 1041"/>
                  <a:gd name="T9" fmla="*/ 6 h 6"/>
                </a:gdLst>
                <a:ahLst/>
                <a:cxnLst>
                  <a:cxn ang="T4">
                    <a:pos x="T0" y="T1"/>
                  </a:cxn>
                  <a:cxn ang="T5">
                    <a:pos x="T2" y="T3"/>
                  </a:cxn>
                </a:cxnLst>
                <a:rect l="T6" t="T7" r="T8" b="T9"/>
                <a:pathLst>
                  <a:path w="1041" h="6">
                    <a:moveTo>
                      <a:pt x="0" y="0"/>
                    </a:moveTo>
                    <a:lnTo>
                      <a:pt x="1041" y="6"/>
                    </a:ln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a:lnSpc>
                    <a:spcPct val="100000"/>
                  </a:lnSpc>
                  <a:spcBef>
                    <a:spcPct val="0"/>
                  </a:spcBef>
                  <a:buClrTx/>
                  <a:buSzTx/>
                  <a:buFontTx/>
                  <a:buNone/>
                </a:pPr>
                <a:endParaRPr lang="it-IT" sz="2000">
                  <a:solidFill>
                    <a:prstClr val="black"/>
                  </a:solidFill>
                  <a:effectLst/>
                  <a:latin typeface="Garamond" charset="0"/>
                  <a:cs typeface="Arial" charset="0"/>
                </a:endParaRPr>
              </a:p>
            </p:txBody>
          </p:sp>
        </p:grpSp>
      </p:grpSp>
      <p:sp>
        <p:nvSpPr>
          <p:cNvPr id="19" name="Segnaposto contenuto 2"/>
          <p:cNvSpPr txBox="1">
            <a:spLocks/>
          </p:cNvSpPr>
          <p:nvPr/>
        </p:nvSpPr>
        <p:spPr>
          <a:xfrm>
            <a:off x="0" y="975630"/>
            <a:ext cx="8892480" cy="2764904"/>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82880" marR="0" lvl="0" indent="-182880" algn="just"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r>
              <a:rPr kumimoji="0" lang="it-IT" sz="2400" b="0" i="0" u="none" strike="noStrike" kern="1200" cap="none" spc="0" normalizeH="0" baseline="0" noProof="0" dirty="0" smtClean="0">
                <a:ln>
                  <a:noFill/>
                </a:ln>
                <a:solidFill>
                  <a:srgbClr val="292934"/>
                </a:solidFill>
                <a:effectLst/>
                <a:uLnTx/>
                <a:uFillTx/>
                <a:latin typeface="Arial"/>
                <a:ea typeface=""/>
                <a:cs typeface=""/>
              </a:rPr>
              <a:t>È il </a:t>
            </a:r>
            <a:r>
              <a:rPr kumimoji="0" lang="it-IT" sz="2400" b="0" i="0" u="none" strike="noStrike" kern="1200" cap="none" spc="0" normalizeH="0" baseline="0" noProof="0" dirty="0" smtClean="0">
                <a:ln>
                  <a:noFill/>
                </a:ln>
                <a:solidFill>
                  <a:srgbClr val="0070C0"/>
                </a:solidFill>
                <a:effectLst/>
                <a:uLnTx/>
                <a:uFillTx/>
                <a:latin typeface="Arial"/>
                <a:ea typeface=""/>
                <a:cs typeface=""/>
              </a:rPr>
              <a:t>potere assorbente </a:t>
            </a:r>
            <a:r>
              <a:rPr kumimoji="0" lang="it-IT" sz="2400" b="0" i="0" u="none" strike="noStrike" kern="1200" cap="none" spc="0" normalizeH="0" baseline="0" noProof="0" dirty="0" smtClean="0">
                <a:ln>
                  <a:noFill/>
                </a:ln>
                <a:solidFill>
                  <a:srgbClr val="292934"/>
                </a:solidFill>
                <a:effectLst/>
                <a:uLnTx/>
                <a:uFillTx/>
                <a:latin typeface="Arial"/>
                <a:ea typeface=""/>
                <a:cs typeface=""/>
              </a:rPr>
              <a:t>che determina il </a:t>
            </a:r>
            <a:r>
              <a:rPr kumimoji="0" lang="it-IT" sz="2400" b="0" i="0" u="none" strike="noStrike" kern="1200" cap="none" spc="0" normalizeH="0" baseline="0" noProof="0" dirty="0" smtClean="0">
                <a:ln>
                  <a:noFill/>
                </a:ln>
                <a:solidFill>
                  <a:srgbClr val="FF0000"/>
                </a:solidFill>
                <a:effectLst/>
                <a:uLnTx/>
                <a:uFillTx/>
                <a:latin typeface="Arial"/>
                <a:ea typeface=""/>
                <a:cs typeface=""/>
              </a:rPr>
              <a:t>colore</a:t>
            </a:r>
            <a:r>
              <a:rPr kumimoji="0" lang="it-IT" sz="2400" b="0" i="0" u="none" strike="noStrike" kern="1200" cap="none" spc="0" normalizeH="0" baseline="0" noProof="0" dirty="0" smtClean="0">
                <a:ln>
                  <a:noFill/>
                </a:ln>
                <a:solidFill>
                  <a:srgbClr val="292934"/>
                </a:solidFill>
                <a:effectLst/>
                <a:uLnTx/>
                <a:uFillTx/>
                <a:latin typeface="Arial"/>
                <a:ea typeface=""/>
                <a:cs typeface=""/>
              </a:rPr>
              <a:t> di un corpo illuminato da luce bianca. </a:t>
            </a:r>
          </a:p>
          <a:p>
            <a:pPr marL="182880" marR="0" lvl="0" indent="-182880" algn="just"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r>
              <a:rPr kumimoji="0" lang="it-IT" sz="2400" b="0" i="0" u="none" strike="noStrike" kern="1200" cap="none" spc="0" normalizeH="0" baseline="0" noProof="0" dirty="0" smtClean="0">
                <a:ln>
                  <a:noFill/>
                </a:ln>
                <a:solidFill>
                  <a:srgbClr val="292934"/>
                </a:solidFill>
                <a:effectLst/>
                <a:uLnTx/>
                <a:uFillTx/>
                <a:latin typeface="Arial"/>
                <a:ea typeface=""/>
                <a:cs typeface=""/>
              </a:rPr>
              <a:t>Ad esempio, se il potere assorbente è alto (~1) per le lunghezze d’onda minori di 0,6 micron e basso (~0) al di sopra di questa soglia, il corpo ci apparirà rosso perché il rosso sarà riflesso, mentre le altre lunghezze d’onda visibili (e i relativi colori) assorbite.</a:t>
            </a:r>
            <a:endParaRPr kumimoji="0" lang="it-IT" sz="2400" b="0" i="0" u="none" strike="noStrike" kern="1200" cap="none" spc="0" normalizeH="0" baseline="0" noProof="0" dirty="0">
              <a:ln>
                <a:noFill/>
              </a:ln>
              <a:solidFill>
                <a:srgbClr val="292934"/>
              </a:solidFill>
              <a:effectLst/>
              <a:uLnTx/>
              <a:uFillTx/>
              <a:latin typeface="Arial"/>
              <a:ea typeface=""/>
              <a:cs typeface=""/>
            </a:endParaRPr>
          </a:p>
        </p:txBody>
      </p:sp>
      <p:pic>
        <p:nvPicPr>
          <p:cNvPr id="20" name="Picture 5" descr="spectrum"/>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b="16696"/>
          <a:stretch>
            <a:fillRect/>
          </a:stretch>
        </p:blipFill>
        <p:spPr bwMode="auto">
          <a:xfrm>
            <a:off x="4151839" y="4436121"/>
            <a:ext cx="4645599" cy="220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01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754"/>
                                        </p:tgtEl>
                                        <p:attrNameLst>
                                          <p:attrName>style.visibility</p:attrName>
                                        </p:attrNameLst>
                                      </p:cBhvr>
                                      <p:to>
                                        <p:strVal val="visible"/>
                                      </p:to>
                                    </p:set>
                                    <p:animEffect transition="in" filter="fade">
                                      <p:cBhvr>
                                        <p:cTn id="11" dur="500"/>
                                        <p:tgtEl>
                                          <p:spTgt spid="31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1426" name="Group 2"/>
          <p:cNvGraphicFramePr>
            <a:graphicFrameLocks noGrp="1"/>
          </p:cNvGraphicFramePr>
          <p:nvPr/>
        </p:nvGraphicFramePr>
        <p:xfrm>
          <a:off x="-9525" y="527050"/>
          <a:ext cx="8743950" cy="5410202"/>
        </p:xfrm>
        <a:graphic>
          <a:graphicData uri="http://schemas.openxmlformats.org/drawingml/2006/table">
            <a:tbl>
              <a:tblPr/>
              <a:tblGrid>
                <a:gridCol w="1936750"/>
                <a:gridCol w="1692275"/>
                <a:gridCol w="1692275"/>
                <a:gridCol w="1730375"/>
                <a:gridCol w="1692275"/>
              </a:tblGrid>
              <a:tr h="1233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charset="0"/>
                      </a:endParaRPr>
                    </a:p>
                  </a:txBody>
                  <a:tcPr anchor="b"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Arial" charset="0"/>
                          <a:ea typeface="Arial" charset="0"/>
                          <a:cs typeface="Arial" charset="0"/>
                        </a:rPr>
                        <a:t>lunghezza d’onda</a:t>
                      </a:r>
                    </a:p>
                    <a:p>
                      <a:pPr marL="0" marR="0" lvl="0" indent="0" algn="ctr" defTabSz="914400" rtl="0" eaLnBrk="1" fontAlgn="b"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nm</a:t>
                      </a:r>
                    </a:p>
                  </a:txBody>
                  <a:tcPr anchor="b"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Arial" charset="0"/>
                          <a:ea typeface="Arial" charset="0"/>
                          <a:cs typeface="Arial" charset="0"/>
                        </a:rPr>
                        <a:t>frequenza</a:t>
                      </a:r>
                    </a:p>
                    <a:p>
                      <a:pPr marL="0" marR="0" lvl="0" indent="0" algn="ctr" defTabSz="914400" rtl="0" eaLnBrk="1" fontAlgn="b"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Hz</a:t>
                      </a:r>
                    </a:p>
                  </a:txBody>
                  <a:tcPr anchor="b"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Arial" charset="0"/>
                          <a:ea typeface="Arial" charset="0"/>
                          <a:cs typeface="Arial" charset="0"/>
                        </a:rPr>
                        <a:t>energia cinetica E</a:t>
                      </a:r>
                      <a:r>
                        <a:rPr kumimoji="0" lang="it-IT" sz="1800" b="1" i="0" u="none" strike="noStrike" cap="none" normalizeH="0" baseline="-25000">
                          <a:ln>
                            <a:noFill/>
                          </a:ln>
                          <a:solidFill>
                            <a:schemeClr val="tx1"/>
                          </a:solidFill>
                          <a:effectLst/>
                          <a:latin typeface="Arial" charset="0"/>
                          <a:ea typeface="Arial" charset="0"/>
                          <a:cs typeface="Arial" charset="0"/>
                        </a:rPr>
                        <a:t>k</a:t>
                      </a:r>
                    </a:p>
                    <a:p>
                      <a:pPr marL="0" marR="0" lvl="0" indent="0" algn="ctr" defTabSz="914400" rtl="0" eaLnBrk="1" fontAlgn="b"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Erg</a:t>
                      </a:r>
                    </a:p>
                  </a:txBody>
                  <a:tcPr anchor="b"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Arial" charset="0"/>
                          <a:ea typeface="Arial" charset="0"/>
                          <a:cs typeface="Arial" charset="0"/>
                        </a:rPr>
                        <a:t>d.d.p. oppositrice</a:t>
                      </a:r>
                    </a:p>
                    <a:p>
                      <a:pPr marL="0" marR="0" lvl="0" indent="0" algn="ctr" defTabSz="914400" rtl="0" eaLnBrk="1" fontAlgn="b"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Volt</a:t>
                      </a:r>
                    </a:p>
                  </a:txBody>
                  <a:tcPr anchor="b" horzOverflow="overflow">
                    <a:lnL>
                      <a:noFill/>
                    </a:lnL>
                    <a:lnR cap="flat">
                      <a:noFill/>
                    </a:lnR>
                    <a:lnT cap="flat">
                      <a:noFill/>
                    </a:lnT>
                    <a:lnB>
                      <a:noFill/>
                    </a:lnB>
                    <a:lnTlToBr>
                      <a:noFill/>
                    </a:lnTlToBr>
                    <a:lnBlToTr>
                      <a:noFill/>
                    </a:lnBlToTr>
                    <a:noFill/>
                  </a:tcPr>
                </a:tc>
              </a:tr>
              <a:tr h="7159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giallo</a:t>
                      </a:r>
                      <a:endParaRPr kumimoji="0" lang="it-IT" sz="2400" b="0" i="0" u="none" strike="noStrike" cap="none" normalizeH="0" baseline="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580</a:t>
                      </a:r>
                      <a:endParaRPr kumimoji="0" lang="it-IT" sz="2400" b="0" i="0" u="none" strike="noStrike" cap="none" normalizeH="0" baseline="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0,516</a:t>
                      </a:r>
                      <a:endParaRPr kumimoji="0" lang="it-IT" sz="2400" b="0" i="0" u="none" strike="noStrike" cap="none" normalizeH="0" baseline="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1,046</a:t>
                      </a:r>
                      <a:endParaRPr kumimoji="0" lang="it-IT" sz="2400" b="0" i="0" u="none" strike="noStrike" cap="none" normalizeH="0" baseline="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0,653</a:t>
                      </a:r>
                      <a:endParaRPr kumimoji="0" lang="it-IT" sz="2400" b="0" i="0" u="none" strike="noStrike" cap="none" normalizeH="0" baseline="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7159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verde</a:t>
                      </a:r>
                      <a:endParaRPr kumimoji="0" lang="it-IT" sz="2400" b="0" i="0" u="none" strike="noStrike" cap="none" normalizeH="0" baseline="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546</a:t>
                      </a:r>
                      <a:endParaRPr kumimoji="0" lang="it-IT" sz="2400" b="0" i="0" u="none" strike="noStrike" cap="none" normalizeH="0" baseline="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0,549</a:t>
                      </a:r>
                      <a:endParaRPr kumimoji="0" lang="it-IT" sz="2400" b="0" i="0" u="none" strike="noStrike" cap="none" normalizeH="0" baseline="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1,252</a:t>
                      </a:r>
                      <a:endParaRPr kumimoji="0" lang="it-IT" sz="2400" b="0" i="0" u="none" strike="noStrike" cap="none" normalizeH="0" baseline="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0,782</a:t>
                      </a:r>
                      <a:endParaRPr kumimoji="0" lang="it-IT" sz="2400" b="0" i="0" u="none" strike="noStrike" cap="none" normalizeH="0" baseline="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7175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blu</a:t>
                      </a:r>
                      <a:endParaRPr kumimoji="0" lang="it-IT" sz="2400" b="0" i="0" u="none" strike="noStrike" cap="none" normalizeH="0" baseline="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436</a:t>
                      </a:r>
                      <a:endParaRPr kumimoji="0" lang="it-IT" sz="2400" b="0" i="0" u="none" strike="noStrike" cap="none" normalizeH="0" baseline="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0,687</a:t>
                      </a:r>
                      <a:endParaRPr kumimoji="0" lang="it-IT" sz="2400" b="0" i="0" u="none" strike="noStrike" cap="none" normalizeH="0" baseline="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2,116</a:t>
                      </a:r>
                      <a:endParaRPr kumimoji="0" lang="it-IT" sz="2400" b="0" i="0" u="none" strike="noStrike" cap="none" normalizeH="0" baseline="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1,321</a:t>
                      </a:r>
                      <a:endParaRPr kumimoji="0" lang="it-IT" sz="2400" b="0" i="0" u="none" strike="noStrike" cap="none" normalizeH="0" baseline="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7159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violetto</a:t>
                      </a:r>
                      <a:endParaRPr kumimoji="0" lang="it-IT" sz="2400" b="0" i="0" u="none" strike="noStrike" cap="none" normalizeH="0" baseline="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405</a:t>
                      </a:r>
                      <a:endParaRPr kumimoji="0" lang="it-IT" sz="2400" b="0" i="0" u="none" strike="noStrike" cap="none" normalizeH="0" baseline="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0,741</a:t>
                      </a:r>
                      <a:endParaRPr kumimoji="0" lang="it-IT" sz="2400" b="0" i="0" u="none" strike="noStrike" cap="none" normalizeH="0" baseline="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2,467</a:t>
                      </a:r>
                      <a:endParaRPr kumimoji="0" lang="it-IT" sz="2400" b="0" i="0" u="none" strike="noStrike" cap="none" normalizeH="0" baseline="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1,540</a:t>
                      </a:r>
                      <a:endParaRPr kumimoji="0" lang="it-IT" sz="2400" b="0" i="0" u="none" strike="noStrike" cap="none" normalizeH="0" baseline="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7159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ultravioletto </a:t>
                      </a:r>
                      <a:endParaRPr kumimoji="0" lang="it-IT" sz="2400" b="0" i="0" u="none" strike="noStrike" cap="none" normalizeH="0" baseline="0">
                        <a:ln>
                          <a:noFill/>
                        </a:ln>
                        <a:solidFill>
                          <a:schemeClr val="tx1"/>
                        </a:solidFill>
                        <a:effectLst/>
                        <a:latin typeface="Arial" charset="0"/>
                      </a:endParaRPr>
                    </a:p>
                  </a:txBody>
                  <a:tcPr anchor="b"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365</a:t>
                      </a:r>
                      <a:endParaRPr kumimoji="0" lang="it-IT" sz="2400" b="0" i="0" u="none" strike="noStrike" cap="none" normalizeH="0" baseline="0">
                        <a:ln>
                          <a:noFill/>
                        </a:ln>
                        <a:solidFill>
                          <a:schemeClr val="tx1"/>
                        </a:solidFill>
                        <a:effectLst/>
                        <a:latin typeface="Arial" charset="0"/>
                      </a:endParaRPr>
                    </a:p>
                  </a:txBody>
                  <a:tcPr anchor="b"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0,822</a:t>
                      </a:r>
                      <a:endParaRPr kumimoji="0" lang="it-IT" sz="2400" b="0" i="0" u="none" strike="noStrike" cap="none" normalizeH="0" baseline="0">
                        <a:ln>
                          <a:noFill/>
                        </a:ln>
                        <a:solidFill>
                          <a:schemeClr val="tx1"/>
                        </a:solidFill>
                        <a:effectLst/>
                        <a:latin typeface="Arial" charset="0"/>
                      </a:endParaRPr>
                    </a:p>
                  </a:txBody>
                  <a:tcPr anchor="b"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3,101</a:t>
                      </a:r>
                      <a:endParaRPr kumimoji="0" lang="it-IT" sz="2400" b="0" i="0" u="none" strike="noStrike" cap="none" normalizeH="0" baseline="0">
                        <a:ln>
                          <a:noFill/>
                        </a:ln>
                        <a:solidFill>
                          <a:schemeClr val="tx1"/>
                        </a:solidFill>
                        <a:effectLst/>
                        <a:latin typeface="Arial" charset="0"/>
                      </a:endParaRPr>
                    </a:p>
                  </a:txBody>
                  <a:tcPr anchor="b"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Arial" charset="0"/>
                          <a:cs typeface="Arial" charset="0"/>
                        </a:rPr>
                        <a:t>1,935</a:t>
                      </a:r>
                      <a:endParaRPr kumimoji="0" lang="it-IT" sz="2400" b="0" i="0" u="none" strike="noStrike" cap="none" normalizeH="0" baseline="0">
                        <a:ln>
                          <a:noFill/>
                        </a:ln>
                        <a:solidFill>
                          <a:schemeClr val="tx1"/>
                        </a:solidFill>
                        <a:effectLst/>
                        <a:latin typeface="Arial" charset="0"/>
                      </a:endParaRPr>
                    </a:p>
                  </a:txBody>
                  <a:tcPr anchor="b" horzOverflow="overflow">
                    <a:lnL>
                      <a:noFill/>
                    </a:lnL>
                    <a:lnR cap="flat">
                      <a:noFill/>
                    </a:lnR>
                    <a:lnT>
                      <a:noFill/>
                    </a:lnT>
                    <a:lnB cap="flat">
                      <a:noFill/>
                    </a:lnB>
                    <a:lnTlToBr>
                      <a:noFill/>
                    </a:lnTlToBr>
                    <a:lnBlToTr>
                      <a:noFill/>
                    </a:lnBlToTr>
                    <a:noFill/>
                  </a:tcPr>
                </a:tc>
              </a:tr>
            </a:tbl>
          </a:graphicData>
        </a:graphic>
      </p:graphicFrame>
      <p:graphicFrame>
        <p:nvGraphicFramePr>
          <p:cNvPr id="231461" name="Object 37"/>
          <p:cNvGraphicFramePr>
            <a:graphicFrameLocks noChangeAspect="1"/>
          </p:cNvGraphicFramePr>
          <p:nvPr/>
        </p:nvGraphicFramePr>
        <p:xfrm>
          <a:off x="6605588" y="1895475"/>
          <a:ext cx="569912" cy="327025"/>
        </p:xfrm>
        <a:graphic>
          <a:graphicData uri="http://schemas.openxmlformats.org/presentationml/2006/ole">
            <mc:AlternateContent xmlns:mc="http://schemas.openxmlformats.org/markup-compatibility/2006">
              <mc:Choice xmlns:v="urn:schemas-microsoft-com:vml" Requires="v">
                <p:oleObj spid="_x0000_s266479" name="Equation" r:id="rId3" imgW="660240" imgH="317160" progId="">
                  <p:embed/>
                </p:oleObj>
              </mc:Choice>
              <mc:Fallback>
                <p:oleObj name="Equation" r:id="rId3" imgW="660240" imgH="3171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5588" y="1895475"/>
                        <a:ext cx="569912" cy="3270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31462" name="Object 38"/>
          <p:cNvGraphicFramePr>
            <a:graphicFrameLocks noChangeAspect="1"/>
          </p:cNvGraphicFramePr>
          <p:nvPr/>
        </p:nvGraphicFramePr>
        <p:xfrm>
          <a:off x="4827588" y="1885950"/>
          <a:ext cx="506412" cy="327025"/>
        </p:xfrm>
        <a:graphic>
          <a:graphicData uri="http://schemas.openxmlformats.org/presentationml/2006/ole">
            <mc:AlternateContent xmlns:mc="http://schemas.openxmlformats.org/markup-compatibility/2006">
              <mc:Choice xmlns:v="urn:schemas-microsoft-com:vml" Requires="v">
                <p:oleObj spid="_x0000_s266480" name="Equation" r:id="rId5" imgW="583920" imgH="317160" progId="Equation.3">
                  <p:embed/>
                </p:oleObj>
              </mc:Choice>
              <mc:Fallback>
                <p:oleObj name="Equation" r:id="rId5" imgW="583920" imgH="3171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7588" y="1885950"/>
                        <a:ext cx="506412" cy="3270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6833083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2450" name="Object 2"/>
          <p:cNvGraphicFramePr>
            <a:graphicFrameLocks noChangeAspect="1"/>
          </p:cNvGraphicFramePr>
          <p:nvPr/>
        </p:nvGraphicFramePr>
        <p:xfrm>
          <a:off x="-568325" y="733425"/>
          <a:ext cx="10399713" cy="4810125"/>
        </p:xfrm>
        <a:graphic>
          <a:graphicData uri="http://schemas.openxmlformats.org/presentationml/2006/ole">
            <mc:AlternateContent xmlns:mc="http://schemas.openxmlformats.org/markup-compatibility/2006">
              <mc:Choice xmlns:v="urn:schemas-microsoft-com:vml" Requires="v">
                <p:oleObj spid="_x0000_s268068" name="Grafico" r:id="rId4" imgW="11785600" imgH="5461000" progId="Excel.Sheet.8">
                  <p:embed/>
                </p:oleObj>
              </mc:Choice>
              <mc:Fallback>
                <p:oleObj name="Grafico" r:id="rId4" imgW="11785600" imgH="54610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325" y="733425"/>
                        <a:ext cx="10399713" cy="4810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32451" name="Line 3"/>
          <p:cNvSpPr>
            <a:spLocks noChangeShapeType="1"/>
          </p:cNvSpPr>
          <p:nvPr/>
        </p:nvSpPr>
        <p:spPr bwMode="auto">
          <a:xfrm flipV="1">
            <a:off x="1504950" y="446088"/>
            <a:ext cx="0" cy="536575"/>
          </a:xfrm>
          <a:prstGeom prst="line">
            <a:avLst/>
          </a:prstGeom>
          <a:noFill/>
          <a:ln w="3175">
            <a:solidFill>
              <a:schemeClr val="tx1"/>
            </a:solidFill>
            <a:round/>
            <a:headEnd/>
            <a:tailEnd type="arrow"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32452" name="Line 4"/>
          <p:cNvSpPr>
            <a:spLocks noChangeShapeType="1"/>
          </p:cNvSpPr>
          <p:nvPr/>
        </p:nvSpPr>
        <p:spPr bwMode="auto">
          <a:xfrm flipV="1">
            <a:off x="8509000" y="3675063"/>
            <a:ext cx="425450" cy="0"/>
          </a:xfrm>
          <a:prstGeom prst="line">
            <a:avLst/>
          </a:prstGeom>
          <a:noFill/>
          <a:ln w="3175">
            <a:solidFill>
              <a:schemeClr val="tx1"/>
            </a:solidFill>
            <a:round/>
            <a:headEnd/>
            <a:tailEnd type="arrow"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32453" name="Text Box 5"/>
          <p:cNvSpPr txBox="1">
            <a:spLocks noChangeArrowheads="1"/>
          </p:cNvSpPr>
          <p:nvPr/>
        </p:nvSpPr>
        <p:spPr bwMode="auto">
          <a:xfrm>
            <a:off x="7621588" y="4038600"/>
            <a:ext cx="1074737" cy="366713"/>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b="1">
                <a:solidFill>
                  <a:srgbClr val="000000"/>
                </a:solidFill>
                <a:latin typeface="Symbol" charset="2"/>
              </a:rPr>
              <a:t>n</a:t>
            </a:r>
            <a:r>
              <a:rPr lang="it-IT" b="1">
                <a:solidFill>
                  <a:srgbClr val="000000"/>
                </a:solidFill>
                <a:latin typeface="Arial Narrow" charset="0"/>
              </a:rPr>
              <a:t>(Hz        )</a:t>
            </a:r>
            <a:endParaRPr lang="it-IT" sz="2800" b="1">
              <a:solidFill>
                <a:srgbClr val="000000"/>
              </a:solidFill>
              <a:latin typeface="Arial Narrow" charset="0"/>
            </a:endParaRPr>
          </a:p>
        </p:txBody>
      </p:sp>
      <p:graphicFrame>
        <p:nvGraphicFramePr>
          <p:cNvPr id="232454" name="Object 6"/>
          <p:cNvGraphicFramePr>
            <a:graphicFrameLocks noChangeAspect="1"/>
          </p:cNvGraphicFramePr>
          <p:nvPr/>
        </p:nvGraphicFramePr>
        <p:xfrm>
          <a:off x="8142288" y="4033838"/>
          <a:ext cx="406400" cy="314325"/>
        </p:xfrm>
        <a:graphic>
          <a:graphicData uri="http://schemas.openxmlformats.org/presentationml/2006/ole">
            <mc:AlternateContent xmlns:mc="http://schemas.openxmlformats.org/markup-compatibility/2006">
              <mc:Choice xmlns:v="urn:schemas-microsoft-com:vml" Requires="v">
                <p:oleObj spid="_x0000_s268069" name="Equation" r:id="rId6" imgW="469800" imgH="304560" progId="">
                  <p:embed/>
                </p:oleObj>
              </mc:Choice>
              <mc:Fallback>
                <p:oleObj name="Equation" r:id="rId6" imgW="469800" imgH="3045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2288" y="4033838"/>
                        <a:ext cx="406400" cy="3143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32455" name="Text Box 7"/>
          <p:cNvSpPr txBox="1">
            <a:spLocks noChangeArrowheads="1"/>
          </p:cNvSpPr>
          <p:nvPr/>
        </p:nvSpPr>
        <p:spPr bwMode="auto">
          <a:xfrm>
            <a:off x="174625" y="417513"/>
            <a:ext cx="1597025" cy="366712"/>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pPr>
            <a:r>
              <a:rPr lang="it-IT" b="1">
                <a:solidFill>
                  <a:srgbClr val="000000"/>
                </a:solidFill>
                <a:latin typeface="Arial Narrow" charset="0"/>
              </a:rPr>
              <a:t>E</a:t>
            </a:r>
            <a:r>
              <a:rPr lang="it-IT" b="1" baseline="-25000">
                <a:solidFill>
                  <a:srgbClr val="000000"/>
                </a:solidFill>
                <a:latin typeface="Arial Narrow" charset="0"/>
              </a:rPr>
              <a:t>k</a:t>
            </a:r>
            <a:r>
              <a:rPr lang="it-IT" b="1">
                <a:solidFill>
                  <a:srgbClr val="000000"/>
                </a:solidFill>
                <a:latin typeface="Arial Narrow" charset="0"/>
              </a:rPr>
              <a:t>(erg           )</a:t>
            </a:r>
            <a:endParaRPr lang="it-IT" sz="2800" b="1">
              <a:solidFill>
                <a:srgbClr val="000000"/>
              </a:solidFill>
              <a:latin typeface="Arial Narrow" charset="0"/>
            </a:endParaRPr>
          </a:p>
        </p:txBody>
      </p:sp>
      <p:graphicFrame>
        <p:nvGraphicFramePr>
          <p:cNvPr id="232456" name="Object 8"/>
          <p:cNvGraphicFramePr>
            <a:graphicFrameLocks noChangeAspect="1"/>
          </p:cNvGraphicFramePr>
          <p:nvPr/>
        </p:nvGraphicFramePr>
        <p:xfrm>
          <a:off x="790575" y="417513"/>
          <a:ext cx="515938" cy="314325"/>
        </p:xfrm>
        <a:graphic>
          <a:graphicData uri="http://schemas.openxmlformats.org/presentationml/2006/ole">
            <mc:AlternateContent xmlns:mc="http://schemas.openxmlformats.org/markup-compatibility/2006">
              <mc:Choice xmlns:v="urn:schemas-microsoft-com:vml" Requires="v">
                <p:oleObj spid="_x0000_s268070" name="Equation" r:id="rId8" imgW="596880" imgH="304560" progId="">
                  <p:embed/>
                </p:oleObj>
              </mc:Choice>
              <mc:Fallback>
                <p:oleObj name="Equation" r:id="rId8" imgW="596880" imgH="30456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575" y="417513"/>
                        <a:ext cx="515938" cy="3143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32457" name="Object 9"/>
          <p:cNvGraphicFramePr>
            <a:graphicFrameLocks/>
          </p:cNvGraphicFramePr>
          <p:nvPr/>
        </p:nvGraphicFramePr>
        <p:xfrm>
          <a:off x="5922963" y="1587500"/>
          <a:ext cx="1657350" cy="323850"/>
        </p:xfrm>
        <a:graphic>
          <a:graphicData uri="http://schemas.openxmlformats.org/presentationml/2006/ole">
            <mc:AlternateContent xmlns:mc="http://schemas.openxmlformats.org/markup-compatibility/2006">
              <mc:Choice xmlns:v="urn:schemas-microsoft-com:vml" Requires="v">
                <p:oleObj spid="_x0000_s268071" name="Equation" r:id="rId10" imgW="1117440" imgH="253800" progId="">
                  <p:embed/>
                </p:oleObj>
              </mc:Choice>
              <mc:Fallback>
                <p:oleObj name="Equation" r:id="rId10" imgW="1117440" imgH="253800" progId="">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22963" y="1587500"/>
                        <a:ext cx="1657350" cy="3238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32458" name="Object 10"/>
          <p:cNvGraphicFramePr>
            <a:graphicFrameLocks noChangeAspect="1"/>
          </p:cNvGraphicFramePr>
          <p:nvPr/>
        </p:nvGraphicFramePr>
        <p:xfrm>
          <a:off x="3408363" y="4845050"/>
          <a:ext cx="2544762" cy="396875"/>
        </p:xfrm>
        <a:graphic>
          <a:graphicData uri="http://schemas.openxmlformats.org/presentationml/2006/ole">
            <mc:AlternateContent xmlns:mc="http://schemas.openxmlformats.org/markup-compatibility/2006">
              <mc:Choice xmlns:v="urn:schemas-microsoft-com:vml" Requires="v">
                <p:oleObj spid="_x0000_s268072" name="Equation" r:id="rId12" imgW="2184120" imgH="342720" progId="">
                  <p:embed/>
                </p:oleObj>
              </mc:Choice>
              <mc:Fallback>
                <p:oleObj name="Equation" r:id="rId12" imgW="2184120" imgH="34272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8363" y="4845050"/>
                        <a:ext cx="2544762" cy="3968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32459" name="Rectangle 11"/>
          <p:cNvSpPr>
            <a:spLocks noChangeArrowheads="1"/>
          </p:cNvSpPr>
          <p:nvPr/>
        </p:nvSpPr>
        <p:spPr bwMode="auto">
          <a:xfrm>
            <a:off x="795338" y="4152900"/>
            <a:ext cx="450850" cy="396875"/>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2000" b="1">
                <a:solidFill>
                  <a:srgbClr val="000000"/>
                </a:solidFill>
                <a:latin typeface="Arial Narrow" charset="0"/>
              </a:rPr>
              <a:t>-W</a:t>
            </a:r>
          </a:p>
        </p:txBody>
      </p:sp>
      <p:graphicFrame>
        <p:nvGraphicFramePr>
          <p:cNvPr id="232460" name="Object 12"/>
          <p:cNvGraphicFramePr>
            <a:graphicFrameLocks/>
          </p:cNvGraphicFramePr>
          <p:nvPr/>
        </p:nvGraphicFramePr>
        <p:xfrm>
          <a:off x="3625850" y="495300"/>
          <a:ext cx="2259013" cy="776288"/>
        </p:xfrm>
        <a:graphic>
          <a:graphicData uri="http://schemas.openxmlformats.org/presentationml/2006/ole">
            <mc:AlternateContent xmlns:mc="http://schemas.openxmlformats.org/markup-compatibility/2006">
              <mc:Choice xmlns:v="urn:schemas-microsoft-com:vml" Requires="v">
                <p:oleObj spid="_x0000_s268073" name="Equation" r:id="rId14" imgW="1523880" imgH="609480" progId="">
                  <p:embed/>
                </p:oleObj>
              </mc:Choice>
              <mc:Fallback>
                <p:oleObj name="Equation" r:id="rId14" imgW="1523880" imgH="609480" progId="">
                  <p:embed/>
                  <p:pic>
                    <p:nvPicPr>
                      <p:cNvPr id="0" name=""/>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25850" y="495300"/>
                        <a:ext cx="2259013" cy="7762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useBgFill="1">
        <p:nvSpPr>
          <p:cNvPr id="232461" name="Rectangle 13"/>
          <p:cNvSpPr>
            <a:spLocks noChangeArrowheads="1"/>
          </p:cNvSpPr>
          <p:nvPr/>
        </p:nvSpPr>
        <p:spPr bwMode="auto">
          <a:xfrm>
            <a:off x="8924925" y="3244850"/>
            <a:ext cx="581025" cy="792163"/>
          </a:xfrm>
          <a:prstGeom prst="rect">
            <a:avLst/>
          </a:prstGeom>
          <a:ln w="9525">
            <a:no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useBgFill="1">
        <p:nvSpPr>
          <p:cNvPr id="232462" name="Rectangle 14"/>
          <p:cNvSpPr>
            <a:spLocks noChangeArrowheads="1"/>
          </p:cNvSpPr>
          <p:nvPr/>
        </p:nvSpPr>
        <p:spPr bwMode="auto">
          <a:xfrm>
            <a:off x="-457200" y="3200400"/>
            <a:ext cx="1670050" cy="852489"/>
          </a:xfrm>
          <a:prstGeom prst="rect">
            <a:avLst/>
          </a:prstGeom>
          <a:ln w="9525">
            <a:no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graphicFrame>
        <p:nvGraphicFramePr>
          <p:cNvPr id="232463" name="Object 15"/>
          <p:cNvGraphicFramePr>
            <a:graphicFrameLocks noChangeAspect="1"/>
          </p:cNvGraphicFramePr>
          <p:nvPr/>
        </p:nvGraphicFramePr>
        <p:xfrm>
          <a:off x="3482975" y="5348288"/>
          <a:ext cx="2738438" cy="427037"/>
        </p:xfrm>
        <a:graphic>
          <a:graphicData uri="http://schemas.openxmlformats.org/presentationml/2006/ole">
            <mc:AlternateContent xmlns:mc="http://schemas.openxmlformats.org/markup-compatibility/2006">
              <mc:Choice xmlns:v="urn:schemas-microsoft-com:vml" Requires="v">
                <p:oleObj spid="_x0000_s268074" name="Equation" r:id="rId16" imgW="2349360" imgH="368280" progId="Equation.3">
                  <p:embed/>
                </p:oleObj>
              </mc:Choice>
              <mc:Fallback>
                <p:oleObj name="Equation" r:id="rId16" imgW="2349360" imgH="36828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82975" y="5348288"/>
                        <a:ext cx="2738438" cy="42703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32464" name="Text Box 16"/>
          <p:cNvSpPr txBox="1">
            <a:spLocks noChangeArrowheads="1"/>
          </p:cNvSpPr>
          <p:nvPr/>
        </p:nvSpPr>
        <p:spPr bwMode="auto">
          <a:xfrm>
            <a:off x="2374900" y="5816600"/>
            <a:ext cx="5164138" cy="366713"/>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pPr>
            <a:r>
              <a:rPr lang="it-IT">
                <a:solidFill>
                  <a:srgbClr val="000000"/>
                </a:solidFill>
                <a:latin typeface="Arial Narrow" charset="0"/>
              </a:rPr>
              <a:t>che differisce per meno dello 0,2% dal valore standard</a:t>
            </a:r>
            <a:endParaRPr lang="it-IT" sz="2800">
              <a:solidFill>
                <a:srgbClr val="000000"/>
              </a:solidFill>
              <a:latin typeface="MT Extra" pitchFamily="18" charset="2"/>
            </a:endParaRPr>
          </a:p>
        </p:txBody>
      </p:sp>
    </p:spTree>
    <p:extLst>
      <p:ext uri="{BB962C8B-B14F-4D97-AF65-F5344CB8AC3E}">
        <p14:creationId xmlns:p14="http://schemas.microsoft.com/office/powerpoint/2010/main" val="194816609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curva millikan sola"/>
          <p:cNvPicPr>
            <a:picLocks noChangeAspect="1" noChangeArrowheads="1"/>
          </p:cNvPicPr>
          <p:nvPr/>
        </p:nvPicPr>
        <p:blipFill>
          <a:blip r:embed="rId2"/>
          <a:srcRect/>
          <a:stretch>
            <a:fillRect/>
          </a:stretch>
        </p:blipFill>
        <p:spPr bwMode="auto">
          <a:xfrm>
            <a:off x="385763" y="923925"/>
            <a:ext cx="8370887" cy="5010150"/>
          </a:xfrm>
          <a:prstGeom prst="rect">
            <a:avLst/>
          </a:prstGeom>
          <a:noFill/>
        </p:spPr>
      </p:pic>
      <p:sp>
        <p:nvSpPr>
          <p:cNvPr id="233475" name="Rectangle 3"/>
          <p:cNvSpPr>
            <a:spLocks noChangeArrowheads="1"/>
          </p:cNvSpPr>
          <p:nvPr/>
        </p:nvSpPr>
        <p:spPr bwMode="auto">
          <a:xfrm>
            <a:off x="1300163" y="346075"/>
            <a:ext cx="6543675" cy="903288"/>
          </a:xfrm>
          <a:prstGeom prst="rect">
            <a:avLst/>
          </a:prstGeom>
          <a:noFill/>
          <a:ln w="9525">
            <a:noFill/>
            <a:miter lim="800000"/>
            <a:headEnd/>
            <a:tailEnd/>
          </a:ln>
          <a:effectLst/>
        </p:spPr>
        <p:txBody>
          <a:bodyPr>
            <a:prstTxWarp prst="textNoShape">
              <a:avLst/>
            </a:prstTxWarp>
          </a:bodyPr>
          <a:lstStyle/>
          <a:p>
            <a:pPr algn="just" fontAlgn="base">
              <a:spcBef>
                <a:spcPct val="0"/>
              </a:spcBef>
              <a:spcAft>
                <a:spcPct val="0"/>
              </a:spcAft>
            </a:pPr>
            <a:r>
              <a:rPr lang="it-IT" sz="2800" b="1">
                <a:solidFill>
                  <a:srgbClr val="000000"/>
                </a:solidFill>
                <a:latin typeface="Garamond" charset="0"/>
              </a:rPr>
              <a:t>misura originale di R. A. Millikan del 1916</a:t>
            </a:r>
          </a:p>
        </p:txBody>
      </p:sp>
    </p:spTree>
    <p:extLst>
      <p:ext uri="{BB962C8B-B14F-4D97-AF65-F5344CB8AC3E}">
        <p14:creationId xmlns:p14="http://schemas.microsoft.com/office/powerpoint/2010/main" val="402876217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131840" y="56927"/>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smtClean="0">
                <a:solidFill>
                  <a:srgbClr val="FF0000"/>
                </a:solidFill>
                <a:latin typeface="Calibri"/>
                <a:cs typeface="Symbol" charset="2"/>
              </a:rPr>
              <a:t>LA MISURA DELLA COSTANTE DI PLANCK</a:t>
            </a:r>
            <a:endParaRPr lang="it-IT" sz="3200" dirty="0">
              <a:solidFill>
                <a:srgbClr val="FF0000"/>
              </a:solidFill>
              <a:latin typeface="Calibri"/>
              <a:cs typeface="Symbol" charset="2"/>
            </a:endParaRPr>
          </a:p>
          <a:p>
            <a:endParaRPr lang="it-IT" sz="3200" dirty="0">
              <a:solidFill>
                <a:prstClr val="black"/>
              </a:solidFill>
              <a:latin typeface="Calibri"/>
            </a:endParaRPr>
          </a:p>
        </p:txBody>
      </p:sp>
      <p:sp>
        <p:nvSpPr>
          <p:cNvPr id="5" name="Rettangolo 4"/>
          <p:cNvSpPr/>
          <p:nvPr/>
        </p:nvSpPr>
        <p:spPr>
          <a:xfrm>
            <a:off x="0" y="1916832"/>
            <a:ext cx="9144000" cy="4063677"/>
          </a:xfrm>
          <a:prstGeom prst="rect">
            <a:avLst/>
          </a:prstGeom>
        </p:spPr>
        <p:txBody>
          <a:bodyPr wrap="square">
            <a:spAutoFit/>
          </a:bodyPr>
          <a:lstStyle/>
          <a:p>
            <a:pPr algn="just" fontAlgn="base">
              <a:lnSpc>
                <a:spcPct val="90000"/>
              </a:lnSpc>
              <a:spcBef>
                <a:spcPct val="20000"/>
              </a:spcBef>
              <a:spcAft>
                <a:spcPct val="0"/>
              </a:spcAft>
              <a:buClr>
                <a:srgbClr val="99FF99"/>
              </a:buClr>
              <a:buSzPct val="80000"/>
              <a:buFont typeface="Wingdings" charset="2"/>
              <a:buNone/>
            </a:pPr>
            <a:r>
              <a:rPr lang="it-IT" sz="2800" dirty="0" smtClean="0">
                <a:solidFill>
                  <a:srgbClr val="0000FF"/>
                </a:solidFill>
                <a:effectLst>
                  <a:outerShdw blurRad="38100" dist="38100" dir="2700000" algn="tl">
                    <a:srgbClr val="000000">
                      <a:alpha val="43137"/>
                    </a:srgbClr>
                  </a:outerShdw>
                </a:effectLst>
                <a:latin typeface="Arial" charset="0"/>
              </a:rPr>
              <a:t>CON UN APPARATO ANALOGO A QUELLO APPENA USATO PER LA MISURA DELLA COSTANTE DI PLANCK E’ POSSIBILE MISURARE L’ENERGIA CINETICA MASSIMA DEGLI ELETTRONI (eV</a:t>
            </a:r>
            <a:r>
              <a:rPr lang="it-IT" sz="2800" baseline="-25000" dirty="0" smtClean="0">
                <a:solidFill>
                  <a:srgbClr val="0000FF"/>
                </a:solidFill>
                <a:effectLst>
                  <a:outerShdw blurRad="38100" dist="38100" dir="2700000" algn="tl">
                    <a:srgbClr val="000000">
                      <a:alpha val="43137"/>
                    </a:srgbClr>
                  </a:outerShdw>
                </a:effectLst>
                <a:latin typeface="Arial" charset="0"/>
              </a:rPr>
              <a:t>0</a:t>
            </a:r>
            <a:r>
              <a:rPr lang="it-IT" sz="2800" dirty="0" smtClean="0">
                <a:solidFill>
                  <a:srgbClr val="0000FF"/>
                </a:solidFill>
                <a:effectLst>
                  <a:outerShdw blurRad="38100" dist="38100" dir="2700000" algn="tl">
                    <a:srgbClr val="000000">
                      <a:alpha val="43137"/>
                    </a:srgbClr>
                  </a:outerShdw>
                </a:effectLst>
                <a:latin typeface="Arial" charset="0"/>
              </a:rPr>
              <a:t>) AL VARIARE DELL’INTENSITA’ DELLA LUCE</a:t>
            </a:r>
            <a:r>
              <a:rPr lang="it-IT" sz="2800" dirty="0">
                <a:solidFill>
                  <a:srgbClr val="0000FF"/>
                </a:solidFill>
                <a:effectLst>
                  <a:outerShdw blurRad="38100" dist="38100" dir="2700000" algn="tl">
                    <a:srgbClr val="000000">
                      <a:alpha val="43137"/>
                    </a:srgbClr>
                  </a:outerShdw>
                </a:effectLst>
                <a:latin typeface="Arial" charset="0"/>
              </a:rPr>
              <a:t> </a:t>
            </a:r>
            <a:r>
              <a:rPr lang="it-IT" sz="2800" dirty="0" smtClean="0">
                <a:solidFill>
                  <a:srgbClr val="0000FF"/>
                </a:solidFill>
                <a:effectLst>
                  <a:outerShdw blurRad="38100" dist="38100" dir="2700000" algn="tl">
                    <a:srgbClr val="000000">
                      <a:alpha val="43137"/>
                    </a:srgbClr>
                  </a:outerShdw>
                </a:effectLst>
                <a:latin typeface="Arial" charset="0"/>
              </a:rPr>
              <a:t>e dimostrare come </a:t>
            </a:r>
            <a:r>
              <a:rPr lang="it-IT" sz="2800" dirty="0" err="1" smtClean="0">
                <a:solidFill>
                  <a:srgbClr val="0000FF"/>
                </a:solidFill>
                <a:effectLst>
                  <a:outerShdw blurRad="38100" dist="38100" dir="2700000" algn="tl">
                    <a:srgbClr val="000000">
                      <a:alpha val="43137"/>
                    </a:srgbClr>
                  </a:outerShdw>
                </a:effectLst>
                <a:latin typeface="Arial" charset="0"/>
              </a:rPr>
              <a:t>gia’</a:t>
            </a:r>
            <a:r>
              <a:rPr lang="it-IT" sz="2800" dirty="0" smtClean="0">
                <a:solidFill>
                  <a:srgbClr val="0000FF"/>
                </a:solidFill>
                <a:effectLst>
                  <a:outerShdw blurRad="38100" dist="38100" dir="2700000" algn="tl">
                    <a:srgbClr val="000000">
                      <a:alpha val="43137"/>
                    </a:srgbClr>
                  </a:outerShdw>
                </a:effectLst>
                <a:latin typeface="Arial" charset="0"/>
              </a:rPr>
              <a:t> fatto da </a:t>
            </a:r>
            <a:r>
              <a:rPr lang="it-IT" sz="2800" dirty="0" err="1">
                <a:solidFill>
                  <a:srgbClr val="0000FF"/>
                </a:solidFill>
                <a:effectLst>
                  <a:outerShdw blurRad="38100" dist="38100" dir="2700000" algn="tl">
                    <a:srgbClr val="000000">
                      <a:alpha val="43137"/>
                    </a:srgbClr>
                  </a:outerShdw>
                </a:effectLst>
                <a:latin typeface="Arial" charset="0"/>
              </a:rPr>
              <a:t>L</a:t>
            </a:r>
            <a:r>
              <a:rPr lang="it-IT" sz="2800" dirty="0" err="1" smtClean="0">
                <a:solidFill>
                  <a:srgbClr val="0000FF"/>
                </a:solidFill>
                <a:effectLst>
                  <a:outerShdw blurRad="38100" dist="38100" dir="2700000" algn="tl">
                    <a:srgbClr val="000000">
                      <a:alpha val="43137"/>
                    </a:srgbClr>
                  </a:outerShdw>
                </a:effectLst>
                <a:latin typeface="Arial" charset="0"/>
              </a:rPr>
              <a:t>enard</a:t>
            </a:r>
            <a:r>
              <a:rPr lang="it-IT" sz="2800" dirty="0" smtClean="0">
                <a:solidFill>
                  <a:srgbClr val="0000FF"/>
                </a:solidFill>
                <a:effectLst>
                  <a:outerShdw blurRad="38100" dist="38100" dir="2700000" algn="tl">
                    <a:srgbClr val="000000">
                      <a:alpha val="43137"/>
                    </a:srgbClr>
                  </a:outerShdw>
                </a:effectLst>
                <a:latin typeface="Arial" charset="0"/>
              </a:rPr>
              <a:t> che l’energia cinetica massima degli elettroni non dipende </a:t>
            </a:r>
            <a:r>
              <a:rPr lang="it-IT" sz="2800" dirty="0" err="1" smtClean="0">
                <a:solidFill>
                  <a:srgbClr val="0000FF"/>
                </a:solidFill>
                <a:effectLst>
                  <a:outerShdw blurRad="38100" dist="38100" dir="2700000" algn="tl">
                    <a:srgbClr val="000000">
                      <a:alpha val="43137"/>
                    </a:srgbClr>
                  </a:outerShdw>
                </a:effectLst>
                <a:latin typeface="Arial" charset="0"/>
              </a:rPr>
              <a:t>dall’intensita’</a:t>
            </a:r>
            <a:r>
              <a:rPr lang="it-IT" sz="2800" dirty="0" smtClean="0">
                <a:solidFill>
                  <a:srgbClr val="0000FF"/>
                </a:solidFill>
                <a:effectLst>
                  <a:outerShdw blurRad="38100" dist="38100" dir="2700000" algn="tl">
                    <a:srgbClr val="000000">
                      <a:alpha val="43137"/>
                    </a:srgbClr>
                  </a:outerShdw>
                </a:effectLst>
                <a:latin typeface="Arial" charset="0"/>
              </a:rPr>
              <a:t> della luce come previsto classicamente.</a:t>
            </a:r>
          </a:p>
          <a:p>
            <a:pPr algn="just" fontAlgn="base">
              <a:lnSpc>
                <a:spcPct val="90000"/>
              </a:lnSpc>
              <a:spcBef>
                <a:spcPct val="20000"/>
              </a:spcBef>
              <a:spcAft>
                <a:spcPct val="0"/>
              </a:spcAft>
              <a:buClr>
                <a:srgbClr val="99FF99"/>
              </a:buClr>
              <a:buSzPct val="80000"/>
              <a:buFont typeface="Wingdings" charset="2"/>
              <a:buNone/>
            </a:pPr>
            <a:r>
              <a:rPr lang="it-IT" sz="2800" dirty="0" smtClean="0">
                <a:solidFill>
                  <a:srgbClr val="0000FF"/>
                </a:solidFill>
                <a:effectLst>
                  <a:outerShdw blurRad="38100" dist="38100" dir="2700000" algn="tl">
                    <a:srgbClr val="000000">
                      <a:alpha val="43137"/>
                    </a:srgbClr>
                  </a:outerShdw>
                </a:effectLst>
                <a:latin typeface="Arial" charset="0"/>
              </a:rPr>
              <a:t>La misura fatta da Giovanni Casini con questo apparato mostra infatti il </a:t>
            </a:r>
            <a:r>
              <a:rPr lang="it-IT" sz="2800" dirty="0" err="1" smtClean="0">
                <a:solidFill>
                  <a:srgbClr val="0000FF"/>
                </a:solidFill>
                <a:effectLst>
                  <a:outerShdw blurRad="38100" dist="38100" dir="2700000" algn="tl">
                    <a:srgbClr val="000000">
                      <a:alpha val="43137"/>
                    </a:srgbClr>
                  </a:outerShdw>
                </a:effectLst>
                <a:latin typeface="Arial" charset="0"/>
              </a:rPr>
              <a:t>segunete</a:t>
            </a:r>
            <a:r>
              <a:rPr lang="it-IT" sz="2800" dirty="0" smtClean="0">
                <a:solidFill>
                  <a:srgbClr val="0000FF"/>
                </a:solidFill>
                <a:effectLst>
                  <a:outerShdw blurRad="38100" dist="38100" dir="2700000" algn="tl">
                    <a:srgbClr val="000000">
                      <a:alpha val="43137"/>
                    </a:srgbClr>
                  </a:outerShdw>
                </a:effectLst>
                <a:latin typeface="Arial" charset="0"/>
              </a:rPr>
              <a:t> risultato:</a:t>
            </a:r>
          </a:p>
        </p:txBody>
      </p:sp>
    </p:spTree>
    <p:extLst>
      <p:ext uri="{BB962C8B-B14F-4D97-AF65-F5344CB8AC3E}">
        <p14:creationId xmlns:p14="http://schemas.microsoft.com/office/powerpoint/2010/main" val="113120306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8229600" cy="736600"/>
          </a:xfrm>
        </p:spPr>
        <p:txBody>
          <a:bodyPr/>
          <a:lstStyle/>
          <a:p>
            <a:pPr eaLnBrk="1" hangingPunct="1"/>
            <a:r>
              <a:rPr lang="it-IT" sz="4000"/>
              <a:t>L’esperienza di Lenard</a:t>
            </a:r>
          </a:p>
        </p:txBody>
      </p:sp>
      <p:sp>
        <p:nvSpPr>
          <p:cNvPr id="33795" name="Rectangle 3"/>
          <p:cNvSpPr>
            <a:spLocks noGrp="1" noChangeArrowheads="1"/>
          </p:cNvSpPr>
          <p:nvPr>
            <p:ph type="body" idx="1"/>
          </p:nvPr>
        </p:nvSpPr>
        <p:spPr/>
        <p:txBody>
          <a:bodyPr/>
          <a:lstStyle/>
          <a:p>
            <a:pPr eaLnBrk="1" hangingPunct="1"/>
            <a:r>
              <a:rPr lang="it-IT"/>
              <a:t>Metti i grafici della fotocorrente</a:t>
            </a:r>
          </a:p>
        </p:txBody>
      </p:sp>
      <p:pic>
        <p:nvPicPr>
          <p:cNvPr id="33796" name="Picture 4" descr="curve fotocorrente planc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06463"/>
            <a:ext cx="9144000" cy="5297487"/>
          </a:xfrm>
          <a:prstGeom prst="rect">
            <a:avLst/>
          </a:prstGeom>
          <a:noFill/>
          <a:ln w="9525">
            <a:noFill/>
            <a:miter lim="800000"/>
            <a:headEnd/>
            <a:tailEnd/>
          </a:ln>
        </p:spPr>
      </p:pic>
      <p:sp>
        <p:nvSpPr>
          <p:cNvPr id="33797" name="Text Box 5"/>
          <p:cNvSpPr txBox="1">
            <a:spLocks noChangeArrowheads="1"/>
          </p:cNvSpPr>
          <p:nvPr/>
        </p:nvSpPr>
        <p:spPr bwMode="auto">
          <a:xfrm>
            <a:off x="606425" y="1192213"/>
            <a:ext cx="5475288" cy="1749425"/>
          </a:xfrm>
          <a:prstGeom prst="rect">
            <a:avLst/>
          </a:prstGeom>
          <a:solidFill>
            <a:schemeClr val="bg1"/>
          </a:solidFill>
          <a:ln w="9525">
            <a:solidFill>
              <a:schemeClr val="tx1"/>
            </a:solidFill>
            <a:miter lim="800000"/>
            <a:headEnd/>
            <a:tailEnd/>
          </a:ln>
          <a:effectLst/>
        </p:spPr>
        <p:txBody>
          <a:bodyPr>
            <a:prstTxWarp prst="textNoShape">
              <a:avLst/>
            </a:prstTxWarp>
            <a:spAutoFit/>
          </a:bodyPr>
          <a:lstStyle/>
          <a:p>
            <a:pPr fontAlgn="base">
              <a:spcBef>
                <a:spcPct val="0"/>
              </a:spcBef>
              <a:spcAft>
                <a:spcPct val="0"/>
              </a:spcAft>
            </a:pPr>
            <a:r>
              <a:rPr lang="it-IT">
                <a:solidFill>
                  <a:srgbClr val="000000"/>
                </a:solidFill>
                <a:latin typeface="Garamond" pitchFamily="18" charset="0"/>
              </a:rPr>
              <a:t>Questo è il grafico delle curve della fotocorrente in funzione del potenziale di arresto corrispondenti a diverse intensità luminose decrescenti, ottenute con la stessa fotocella utilizzata per la misura di h. Come si vede, entro gli errori, tutte le curve tendono ad annullarsi per lo stesso valore della tensione.</a:t>
            </a:r>
          </a:p>
        </p:txBody>
      </p:sp>
      <p:sp>
        <p:nvSpPr>
          <p:cNvPr id="2" name="CasellaDiTesto 1"/>
          <p:cNvSpPr txBox="1"/>
          <p:nvPr/>
        </p:nvSpPr>
        <p:spPr>
          <a:xfrm>
            <a:off x="1763688" y="6165304"/>
            <a:ext cx="7200800" cy="461665"/>
          </a:xfrm>
          <a:prstGeom prst="rect">
            <a:avLst/>
          </a:prstGeom>
          <a:noFill/>
        </p:spPr>
        <p:txBody>
          <a:bodyPr wrap="square" rtlCol="0">
            <a:spAutoFit/>
          </a:bodyPr>
          <a:lstStyle/>
          <a:p>
            <a:r>
              <a:rPr lang="it-IT" sz="2400" dirty="0" smtClean="0">
                <a:latin typeface="Calibri"/>
                <a:cs typeface="Calibri"/>
              </a:rPr>
              <a:t>MISURA FATTA DA GIOVANNI CASINI IN LABORATORIO</a:t>
            </a:r>
            <a:endParaRPr lang="it-IT" sz="2400" dirty="0">
              <a:latin typeface="Calibri"/>
              <a:cs typeface="Calibri"/>
            </a:endParaRPr>
          </a:p>
        </p:txBody>
      </p:sp>
    </p:spTree>
    <p:extLst>
      <p:ext uri="{BB962C8B-B14F-4D97-AF65-F5344CB8AC3E}">
        <p14:creationId xmlns:p14="http://schemas.microsoft.com/office/powerpoint/2010/main" val="90192541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131840" y="56927"/>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smtClean="0">
                <a:solidFill>
                  <a:srgbClr val="FF0000"/>
                </a:solidFill>
                <a:latin typeface="Calibri"/>
                <a:cs typeface="Symbol" charset="2"/>
              </a:rPr>
              <a:t>LA MISURA DELLA COSTANTE DI PLANCK</a:t>
            </a:r>
            <a:endParaRPr lang="it-IT" sz="3200" dirty="0">
              <a:solidFill>
                <a:srgbClr val="FF0000"/>
              </a:solidFill>
              <a:latin typeface="Calibri"/>
              <a:cs typeface="Symbol" charset="2"/>
            </a:endParaRPr>
          </a:p>
          <a:p>
            <a:endParaRPr lang="it-IT" sz="3200" dirty="0">
              <a:solidFill>
                <a:prstClr val="black"/>
              </a:solidFill>
              <a:latin typeface="Calibri"/>
            </a:endParaRPr>
          </a:p>
        </p:txBody>
      </p:sp>
      <p:sp>
        <p:nvSpPr>
          <p:cNvPr id="5" name="Rettangolo 4"/>
          <p:cNvSpPr/>
          <p:nvPr/>
        </p:nvSpPr>
        <p:spPr>
          <a:xfrm>
            <a:off x="0" y="1556792"/>
            <a:ext cx="9144000" cy="4107791"/>
          </a:xfrm>
          <a:prstGeom prst="rect">
            <a:avLst/>
          </a:prstGeom>
        </p:spPr>
        <p:txBody>
          <a:bodyPr wrap="square">
            <a:spAutoFit/>
          </a:bodyPr>
          <a:lstStyle/>
          <a:p>
            <a:pPr algn="ctr" fontAlgn="base">
              <a:lnSpc>
                <a:spcPct val="90000"/>
              </a:lnSpc>
              <a:spcBef>
                <a:spcPct val="20000"/>
              </a:spcBef>
              <a:spcAft>
                <a:spcPct val="0"/>
              </a:spcAft>
              <a:buClr>
                <a:srgbClr val="99FF99"/>
              </a:buClr>
              <a:buSzPct val="80000"/>
              <a:buFont typeface="Wingdings" charset="2"/>
              <a:buNone/>
            </a:pPr>
            <a:r>
              <a:rPr lang="it-IT" sz="3200" dirty="0" smtClean="0">
                <a:solidFill>
                  <a:srgbClr val="FF0000"/>
                </a:solidFill>
                <a:effectLst>
                  <a:outerShdw blurRad="38100" dist="38100" dir="2700000" algn="tl">
                    <a:srgbClr val="000000">
                      <a:alpha val="43137"/>
                    </a:srgbClr>
                  </a:outerShdw>
                </a:effectLst>
                <a:latin typeface="Arial" charset="0"/>
              </a:rPr>
              <a:t>L’INTENSITA’ DELLA LUCE VARIA IL NUMERO DI ELETTRONI EMESSI MA NON LA LORO ENERGIA CINETICA </a:t>
            </a:r>
            <a:endParaRPr lang="it-IT" sz="2800" dirty="0" smtClean="0">
              <a:solidFill>
                <a:srgbClr val="0000FF"/>
              </a:solidFill>
              <a:effectLst>
                <a:outerShdw blurRad="38100" dist="38100" dir="2700000" algn="tl">
                  <a:srgbClr val="000000">
                    <a:alpha val="43137"/>
                  </a:srgbClr>
                </a:outerShdw>
              </a:effectLst>
              <a:latin typeface="Arial" charset="0"/>
            </a:endParaRPr>
          </a:p>
          <a:p>
            <a:pPr algn="just" fontAlgn="base">
              <a:lnSpc>
                <a:spcPct val="90000"/>
              </a:lnSpc>
              <a:spcBef>
                <a:spcPct val="20000"/>
              </a:spcBef>
              <a:spcAft>
                <a:spcPct val="0"/>
              </a:spcAft>
              <a:buClr>
                <a:srgbClr val="99FF99"/>
              </a:buClr>
              <a:buSzPct val="80000"/>
              <a:buFont typeface="Wingdings" charset="2"/>
              <a:buNone/>
            </a:pPr>
            <a:r>
              <a:rPr lang="it-IT" sz="2800" dirty="0" smtClean="0">
                <a:solidFill>
                  <a:srgbClr val="0000FF"/>
                </a:solidFill>
                <a:effectLst>
                  <a:outerShdw blurRad="38100" dist="38100" dir="2700000" algn="tl">
                    <a:srgbClr val="000000">
                      <a:alpha val="43137"/>
                    </a:srgbClr>
                  </a:outerShdw>
                </a:effectLst>
                <a:latin typeface="Arial" charset="0"/>
              </a:rPr>
              <a:t>ANCHE QUESTO DATO DELL’ESPERIMENTO (NON ATTESO DALLA TEORIA CLASSICA) SI SPIEGA CON L’IPOTESI DI EINSTEIN:</a:t>
            </a:r>
          </a:p>
          <a:p>
            <a:pPr algn="ctr" fontAlgn="base">
              <a:lnSpc>
                <a:spcPct val="90000"/>
              </a:lnSpc>
              <a:spcBef>
                <a:spcPct val="20000"/>
              </a:spcBef>
              <a:spcAft>
                <a:spcPct val="0"/>
              </a:spcAft>
              <a:buClr>
                <a:srgbClr val="99FF99"/>
              </a:buClr>
              <a:buSzPct val="80000"/>
              <a:buFont typeface="Wingdings" charset="2"/>
              <a:buNone/>
            </a:pPr>
            <a:r>
              <a:rPr lang="it-IT" sz="2800" dirty="0" smtClean="0">
                <a:solidFill>
                  <a:srgbClr val="FF0000"/>
                </a:solidFill>
                <a:effectLst>
                  <a:outerShdw blurRad="38100" dist="38100" dir="2700000" algn="tl">
                    <a:srgbClr val="000000">
                      <a:alpha val="43137"/>
                    </a:srgbClr>
                  </a:outerShdw>
                </a:effectLst>
                <a:latin typeface="Arial" charset="0"/>
              </a:rPr>
              <a:t> </a:t>
            </a:r>
            <a:r>
              <a:rPr lang="it-IT" sz="3200" dirty="0" smtClean="0">
                <a:solidFill>
                  <a:srgbClr val="FF0000"/>
                </a:solidFill>
                <a:effectLst>
                  <a:outerShdw blurRad="38100" dist="38100" dir="2700000" algn="tl">
                    <a:srgbClr val="000000">
                      <a:alpha val="43137"/>
                    </a:srgbClr>
                  </a:outerShdw>
                </a:effectLst>
                <a:latin typeface="Arial" charset="0"/>
              </a:rPr>
              <a:t>L’ENERGIA CINETICA ACQUISTATA DAGLI ELETTRONI DIPENDE DALLA FREQUENZA DELLA LUCE MA NON DALLA SUA INTENSITA</a:t>
            </a:r>
            <a:r>
              <a:rPr lang="it-IT" sz="2800" dirty="0" smtClean="0">
                <a:solidFill>
                  <a:srgbClr val="0000FF"/>
                </a:solidFill>
                <a:effectLst>
                  <a:outerShdw blurRad="38100" dist="38100" dir="2700000" algn="tl">
                    <a:srgbClr val="000000">
                      <a:alpha val="43137"/>
                    </a:srgbClr>
                  </a:outerShdw>
                </a:effectLst>
                <a:latin typeface="Arial" charset="0"/>
              </a:rPr>
              <a:t>’ </a:t>
            </a:r>
          </a:p>
        </p:txBody>
      </p:sp>
      <p:grpSp>
        <p:nvGrpSpPr>
          <p:cNvPr id="12" name="Gruppo 11"/>
          <p:cNvGrpSpPr/>
          <p:nvPr/>
        </p:nvGrpSpPr>
        <p:grpSpPr>
          <a:xfrm>
            <a:off x="2743200" y="5867400"/>
            <a:ext cx="2971800" cy="990600"/>
            <a:chOff x="2743200" y="5562600"/>
            <a:chExt cx="2971800" cy="990600"/>
          </a:xfrm>
          <a:solidFill>
            <a:srgbClr val="FFFFFF"/>
          </a:solidFill>
        </p:grpSpPr>
        <p:sp>
          <p:nvSpPr>
            <p:cNvPr id="13" name="Rettangolo 12"/>
            <p:cNvSpPr/>
            <p:nvPr/>
          </p:nvSpPr>
          <p:spPr bwMode="auto">
            <a:xfrm>
              <a:off x="2743200" y="5562600"/>
              <a:ext cx="2971800" cy="990600"/>
            </a:xfrm>
            <a:prstGeom prst="rect">
              <a:avLst/>
            </a:prstGeom>
            <a:grpFill/>
            <a:ln w="9525" cap="flat" cmpd="sng" algn="ctr">
              <a:solidFill>
                <a:srgbClr val="4F81BD"/>
              </a:solidFill>
              <a:prstDash val="solid"/>
              <a:round/>
              <a:headEnd type="none" w="med" len="med"/>
              <a:tailEnd type="none" w="med" len="med"/>
            </a:ln>
            <a:effectLst/>
          </p:spPr>
        </p:sp>
        <p:graphicFrame>
          <p:nvGraphicFramePr>
            <p:cNvPr id="14" name="Oggetto 13"/>
            <p:cNvGraphicFramePr>
              <a:graphicFrameLocks noChangeAspect="1"/>
            </p:cNvGraphicFramePr>
            <p:nvPr/>
          </p:nvGraphicFramePr>
          <p:xfrm>
            <a:off x="2895600" y="5715000"/>
            <a:ext cx="2810402" cy="653219"/>
          </p:xfrm>
          <a:graphic>
            <a:graphicData uri="http://schemas.openxmlformats.org/presentationml/2006/ole">
              <mc:AlternateContent xmlns:mc="http://schemas.openxmlformats.org/markup-compatibility/2006">
                <mc:Choice xmlns:v="urn:schemas-microsoft-com:vml" Requires="v">
                  <p:oleObj spid="_x0000_s332869" name="Equation" r:id="rId3" imgW="1689100" imgH="355600" progId="Equation.3">
                    <p:embed/>
                  </p:oleObj>
                </mc:Choice>
                <mc:Fallback>
                  <p:oleObj name="Equation" r:id="rId3" imgW="1689100" imgH="355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5715000"/>
                          <a:ext cx="2810402" cy="65321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283890170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4498" name="Picture 2" descr="Planc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0885" y="381000"/>
            <a:ext cx="3973115" cy="5562600"/>
          </a:xfrm>
          <a:prstGeom prst="rect">
            <a:avLst/>
          </a:prstGeom>
          <a:noFill/>
        </p:spPr>
      </p:pic>
      <p:sp>
        <p:nvSpPr>
          <p:cNvPr id="234499" name="Rectangle 3"/>
          <p:cNvSpPr>
            <a:spLocks noChangeArrowheads="1"/>
          </p:cNvSpPr>
          <p:nvPr/>
        </p:nvSpPr>
        <p:spPr bwMode="auto">
          <a:xfrm>
            <a:off x="5784850" y="5580063"/>
            <a:ext cx="2055813" cy="457200"/>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pPr>
            <a:r>
              <a:rPr lang="it-IT" sz="2400" b="1">
                <a:solidFill>
                  <a:srgbClr val="DDDDDD"/>
                </a:solidFill>
                <a:latin typeface="Garamond" charset="0"/>
              </a:rPr>
              <a:t> Max Planck </a:t>
            </a:r>
          </a:p>
        </p:txBody>
      </p:sp>
      <p:sp>
        <p:nvSpPr>
          <p:cNvPr id="234500" name="Text Box 4"/>
          <p:cNvSpPr txBox="1">
            <a:spLocks noChangeArrowheads="1"/>
          </p:cNvSpPr>
          <p:nvPr/>
        </p:nvSpPr>
        <p:spPr bwMode="auto">
          <a:xfrm>
            <a:off x="179513" y="260648"/>
            <a:ext cx="4824535" cy="4741862"/>
          </a:xfrm>
          <a:prstGeom prst="rect">
            <a:avLst/>
          </a:prstGeom>
          <a:solidFill>
            <a:schemeClr val="tx1">
              <a:alpha val="70000"/>
            </a:schemeClr>
          </a:solidFill>
          <a:ln w="9525">
            <a:noFill/>
            <a:miter lim="800000"/>
            <a:headEnd/>
            <a:tailEnd/>
          </a:ln>
          <a:effectLst/>
        </p:spPr>
        <p:txBody>
          <a:bodyPr>
            <a:prstTxWarp prst="textNoShape">
              <a:avLst/>
            </a:prstTxWarp>
          </a:bodyPr>
          <a:lstStyle/>
          <a:p>
            <a:pPr algn="just" fontAlgn="base">
              <a:spcBef>
                <a:spcPct val="0"/>
              </a:spcBef>
              <a:spcAft>
                <a:spcPct val="0"/>
              </a:spcAft>
            </a:pPr>
            <a:r>
              <a:rPr lang="it-IT" sz="2800" dirty="0">
                <a:solidFill>
                  <a:srgbClr val="DDDDDD"/>
                </a:solidFill>
                <a:latin typeface="Arial"/>
              </a:rPr>
              <a:t>L’ipotesi dei fotoni non fu facilmente accolta dalla comunità dei fisici.</a:t>
            </a:r>
          </a:p>
          <a:p>
            <a:pPr algn="just" fontAlgn="base">
              <a:spcBef>
                <a:spcPct val="0"/>
              </a:spcBef>
              <a:spcAft>
                <a:spcPct val="0"/>
              </a:spcAft>
            </a:pPr>
            <a:r>
              <a:rPr lang="it-IT" sz="2800" dirty="0" err="1">
                <a:solidFill>
                  <a:srgbClr val="DDDDDD"/>
                </a:solidFill>
                <a:latin typeface="Arial"/>
              </a:rPr>
              <a:t>Planck</a:t>
            </a:r>
            <a:r>
              <a:rPr lang="it-IT" sz="2800" dirty="0">
                <a:solidFill>
                  <a:srgbClr val="DDDDDD"/>
                </a:solidFill>
                <a:latin typeface="Arial"/>
              </a:rPr>
              <a:t> scrisse che qualora l’ipotesi dei fotoni fosse stata accettata “la teoria della luce sarebbe tornata indietro di secoli” e tutta la sintesi Maxwelliana dell’elettromagnetismo “sarebbe stata minacciata a causa di poche ancor dubbie speculazioni”. </a:t>
            </a:r>
          </a:p>
          <a:p>
            <a:pPr algn="just" fontAlgn="base">
              <a:spcBef>
                <a:spcPct val="0"/>
              </a:spcBef>
              <a:spcAft>
                <a:spcPct val="0"/>
              </a:spcAft>
            </a:pPr>
            <a:endParaRPr lang="it-IT" sz="2800" b="1" dirty="0">
              <a:solidFill>
                <a:srgbClr val="FFFFFF"/>
              </a:solidFill>
              <a:latin typeface="Garamond" charset="0"/>
            </a:endParaRPr>
          </a:p>
        </p:txBody>
      </p:sp>
    </p:spTree>
    <p:extLst>
      <p:ext uri="{BB962C8B-B14F-4D97-AF65-F5344CB8AC3E}">
        <p14:creationId xmlns:p14="http://schemas.microsoft.com/office/powerpoint/2010/main" val="4063244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4500"/>
                                        </p:tgtEl>
                                        <p:attrNameLst>
                                          <p:attrName>style.visibility</p:attrName>
                                        </p:attrNameLst>
                                      </p:cBhvr>
                                      <p:to>
                                        <p:strVal val="visible"/>
                                      </p:to>
                                    </p:set>
                                    <p:animEffect transition="in" filter="fade">
                                      <p:cBhvr>
                                        <p:cTn id="7" dur="2000"/>
                                        <p:tgtEl>
                                          <p:spTgt spid="234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einst_planck"/>
          <p:cNvPicPr>
            <a:picLocks noChangeAspect="1" noChangeArrowheads="1"/>
          </p:cNvPicPr>
          <p:nvPr/>
        </p:nvPicPr>
        <p:blipFill>
          <a:blip r:embed="rId2">
            <a:lum bright="-40000"/>
          </a:blip>
          <a:srcRect/>
          <a:stretch>
            <a:fillRect/>
          </a:stretch>
        </p:blipFill>
        <p:spPr bwMode="auto">
          <a:xfrm>
            <a:off x="-17463" y="1"/>
            <a:ext cx="9161463" cy="6781800"/>
          </a:xfrm>
          <a:prstGeom prst="rect">
            <a:avLst/>
          </a:prstGeom>
          <a:noFill/>
        </p:spPr>
      </p:pic>
      <p:sp>
        <p:nvSpPr>
          <p:cNvPr id="235523" name="Rectangle 3"/>
          <p:cNvSpPr>
            <a:spLocks noChangeArrowheads="1"/>
          </p:cNvSpPr>
          <p:nvPr/>
        </p:nvSpPr>
        <p:spPr bwMode="auto">
          <a:xfrm>
            <a:off x="838200" y="2582882"/>
            <a:ext cx="7239000" cy="3970318"/>
          </a:xfrm>
          <a:prstGeom prst="rect">
            <a:avLst/>
          </a:prstGeom>
          <a:solidFill>
            <a:schemeClr val="bg2">
              <a:alpha val="10001"/>
            </a:schemeClr>
          </a:solidFill>
          <a:ln w="9525">
            <a:noFill/>
            <a:miter lim="800000"/>
            <a:headEnd/>
            <a:tailEnd/>
          </a:ln>
          <a:effectLst/>
        </p:spPr>
        <p:txBody>
          <a:bodyPr wrap="square">
            <a:prstTxWarp prst="textNoShape">
              <a:avLst/>
            </a:prstTxWarp>
            <a:spAutoFit/>
          </a:bodyPr>
          <a:lstStyle/>
          <a:p>
            <a:pPr algn="just" fontAlgn="base">
              <a:spcBef>
                <a:spcPct val="0"/>
              </a:spcBef>
              <a:spcAft>
                <a:spcPct val="0"/>
              </a:spcAft>
            </a:pPr>
            <a:r>
              <a:rPr lang="it-IT" sz="2800" dirty="0">
                <a:solidFill>
                  <a:srgbClr val="DDDDDD"/>
                </a:solidFill>
                <a:effectLst>
                  <a:outerShdw blurRad="38100" dist="38100" dir="2700000" algn="tl">
                    <a:srgbClr val="000000"/>
                  </a:outerShdw>
                </a:effectLst>
                <a:latin typeface="Arial"/>
              </a:rPr>
              <a:t>In occasione dell’ammissione di Einstein all’Accademia prussiana delle Scienze </a:t>
            </a:r>
            <a:r>
              <a:rPr lang="it-IT" sz="2800" dirty="0" err="1">
                <a:solidFill>
                  <a:srgbClr val="DDDDDD"/>
                </a:solidFill>
                <a:effectLst>
                  <a:outerShdw blurRad="38100" dist="38100" dir="2700000" algn="tl">
                    <a:srgbClr val="000000"/>
                  </a:outerShdw>
                </a:effectLst>
                <a:latin typeface="Arial"/>
              </a:rPr>
              <a:t>Planck</a:t>
            </a:r>
            <a:r>
              <a:rPr lang="it-IT" sz="2800" dirty="0">
                <a:solidFill>
                  <a:srgbClr val="DDDDDD"/>
                </a:solidFill>
                <a:effectLst>
                  <a:outerShdw blurRad="38100" dist="38100" dir="2700000" algn="tl">
                    <a:srgbClr val="000000"/>
                  </a:outerShdw>
                </a:effectLst>
                <a:latin typeface="Arial"/>
              </a:rPr>
              <a:t> osservò “che le sue speculazioni l’avevano spinto talvolta troppo in là, ad esempio con l’ipotesi dei quanti di luce: tuttavia non si doveva dare troppa importanza a questo fatto. Infatti le Scienze esatte progredirebbero ben poco se nessuno osasse correre rischi”.</a:t>
            </a:r>
          </a:p>
        </p:txBody>
      </p:sp>
    </p:spTree>
    <p:extLst>
      <p:ext uri="{BB962C8B-B14F-4D97-AF65-F5344CB8AC3E}">
        <p14:creationId xmlns:p14="http://schemas.microsoft.com/office/powerpoint/2010/main" val="229921455"/>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80975" y="-96838"/>
            <a:ext cx="9505950" cy="6999288"/>
            <a:chOff x="-114" y="-22"/>
            <a:chExt cx="5988" cy="4409"/>
          </a:xfrm>
        </p:grpSpPr>
        <p:pic>
          <p:nvPicPr>
            <p:cNvPr id="236547" name="Picture 3" descr="ein_amm"/>
            <p:cNvPicPr>
              <a:picLocks noChangeAspect="1" noChangeArrowheads="1"/>
            </p:cNvPicPr>
            <p:nvPr/>
          </p:nvPicPr>
          <p:blipFill>
            <a:blip r:embed="rId2">
              <a:lum contrast="20000"/>
            </a:blip>
            <a:srcRect/>
            <a:stretch>
              <a:fillRect/>
            </a:stretch>
          </p:blipFill>
          <p:spPr bwMode="auto">
            <a:xfrm>
              <a:off x="-114" y="-22"/>
              <a:ext cx="5988" cy="4409"/>
            </a:xfrm>
            <a:prstGeom prst="rect">
              <a:avLst/>
            </a:prstGeom>
            <a:noFill/>
          </p:spPr>
        </p:pic>
        <p:sp>
          <p:nvSpPr>
            <p:cNvPr id="236548" name="Rectangle 4"/>
            <p:cNvSpPr>
              <a:spLocks noChangeArrowheads="1"/>
            </p:cNvSpPr>
            <p:nvPr/>
          </p:nvSpPr>
          <p:spPr bwMode="auto">
            <a:xfrm>
              <a:off x="-114" y="3498"/>
              <a:ext cx="5988" cy="288"/>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pPr>
              <a:r>
                <a:rPr lang="it-IT" sz="2400" b="1">
                  <a:solidFill>
                    <a:srgbClr val="DDDDDD"/>
                  </a:solidFill>
                  <a:latin typeface="Garamond" charset="0"/>
                </a:rPr>
                <a:t>                     Adams        Michelson        Einstein        Millikan</a:t>
              </a:r>
            </a:p>
          </p:txBody>
        </p:sp>
      </p:grpSp>
      <p:sp>
        <p:nvSpPr>
          <p:cNvPr id="236549" name="Text Box 5"/>
          <p:cNvSpPr txBox="1">
            <a:spLocks noChangeArrowheads="1"/>
          </p:cNvSpPr>
          <p:nvPr/>
        </p:nvSpPr>
        <p:spPr bwMode="auto">
          <a:xfrm>
            <a:off x="2613025" y="1484784"/>
            <a:ext cx="6530975" cy="3816424"/>
          </a:xfrm>
          <a:prstGeom prst="rect">
            <a:avLst/>
          </a:prstGeom>
          <a:solidFill>
            <a:srgbClr val="333333">
              <a:alpha val="25000"/>
            </a:srgbClr>
          </a:solidFill>
          <a:ln w="9525">
            <a:noFill/>
            <a:miter lim="800000"/>
            <a:headEnd/>
            <a:tailEnd/>
          </a:ln>
          <a:effectLst/>
        </p:spPr>
        <p:txBody>
          <a:bodyPr>
            <a:prstTxWarp prst="textNoShape">
              <a:avLst/>
            </a:prstTxWarp>
          </a:bodyPr>
          <a:lstStyle/>
          <a:p>
            <a:pPr algn="just" fontAlgn="base">
              <a:spcBef>
                <a:spcPct val="0"/>
              </a:spcBef>
              <a:spcAft>
                <a:spcPct val="0"/>
              </a:spcAft>
            </a:pPr>
            <a:r>
              <a:rPr lang="it-IT" sz="2800" dirty="0">
                <a:solidFill>
                  <a:srgbClr val="FFFFFF"/>
                </a:solidFill>
                <a:effectLst>
                  <a:outerShdw blurRad="38100" dist="38100" dir="2700000" algn="tl">
                    <a:srgbClr val="000000"/>
                  </a:outerShdw>
                </a:effectLst>
                <a:latin typeface="Arial"/>
              </a:rPr>
              <a:t>Lo stesso </a:t>
            </a:r>
            <a:r>
              <a:rPr lang="it-IT" sz="2800" dirty="0" err="1">
                <a:solidFill>
                  <a:srgbClr val="FFFFFF"/>
                </a:solidFill>
                <a:effectLst>
                  <a:outerShdw blurRad="38100" dist="38100" dir="2700000" algn="tl">
                    <a:srgbClr val="000000"/>
                  </a:outerShdw>
                </a:effectLst>
                <a:latin typeface="Arial"/>
              </a:rPr>
              <a:t>Millikan</a:t>
            </a:r>
            <a:r>
              <a:rPr lang="it-IT" sz="2800" dirty="0">
                <a:solidFill>
                  <a:srgbClr val="FFFFFF"/>
                </a:solidFill>
                <a:effectLst>
                  <a:outerShdw blurRad="38100" dist="38100" dir="2700000" algn="tl">
                    <a:srgbClr val="000000"/>
                  </a:outerShdw>
                </a:effectLst>
                <a:latin typeface="Arial"/>
              </a:rPr>
              <a:t> nel 1916 scriveva:</a:t>
            </a:r>
          </a:p>
          <a:p>
            <a:pPr algn="just" fontAlgn="base">
              <a:spcBef>
                <a:spcPct val="0"/>
              </a:spcBef>
              <a:spcAft>
                <a:spcPct val="0"/>
              </a:spcAft>
            </a:pPr>
            <a:r>
              <a:rPr lang="it-IT" sz="2800" dirty="0">
                <a:solidFill>
                  <a:srgbClr val="FFFFFF"/>
                </a:solidFill>
                <a:effectLst>
                  <a:outerShdw blurRad="38100" dist="38100" dir="2700000" algn="tl">
                    <a:srgbClr val="000000"/>
                  </a:outerShdw>
                </a:effectLst>
                <a:latin typeface="Arial"/>
              </a:rPr>
              <a:t>“Malgrado l’apparente e completo successo dell’equazione di Einstein, la teoria fisica [cioè l’effetto fotoelettrico], </a:t>
            </a:r>
            <a:r>
              <a:rPr lang="it-IT" sz="2800" dirty="0">
                <a:solidFill>
                  <a:srgbClr val="FFFFFF"/>
                </a:solidFill>
                <a:latin typeface="Arial"/>
              </a:rPr>
              <a:t>di cui l’equazione era l’espressione simbolica, è così indifendibile </a:t>
            </a:r>
            <a:r>
              <a:rPr lang="it-IT" sz="2800" dirty="0">
                <a:solidFill>
                  <a:srgbClr val="FFFFFF"/>
                </a:solidFill>
                <a:effectLst>
                  <a:outerShdw blurRad="38100" dist="38100" dir="2700000" algn="tl">
                    <a:srgbClr val="000000"/>
                  </a:outerShdw>
                </a:effectLst>
                <a:latin typeface="Arial"/>
              </a:rPr>
              <a:t>che io ritengo che lo stesso Einstein non la sostenga più.</a:t>
            </a:r>
            <a:r>
              <a:rPr lang="it-IT" sz="2800" dirty="0" smtClean="0">
                <a:solidFill>
                  <a:srgbClr val="FFFFFF"/>
                </a:solidFill>
                <a:effectLst>
                  <a:outerShdw blurRad="38100" dist="38100" dir="2700000" algn="tl">
                    <a:srgbClr val="000000"/>
                  </a:outerShdw>
                </a:effectLst>
                <a:latin typeface="Arial"/>
              </a:rPr>
              <a:t>”</a:t>
            </a:r>
            <a:r>
              <a:rPr lang="it-IT" sz="2800" b="1" dirty="0" smtClean="0">
                <a:solidFill>
                  <a:srgbClr val="FFFFFF"/>
                </a:solidFill>
                <a:effectLst>
                  <a:outerShdw blurRad="38100" dist="38100" dir="2700000" algn="tl">
                    <a:srgbClr val="000000"/>
                  </a:outerShdw>
                </a:effectLst>
                <a:latin typeface="Garamond" charset="0"/>
              </a:rPr>
              <a:t> </a:t>
            </a:r>
            <a:endParaRPr lang="it-IT" sz="2800" b="1" dirty="0">
              <a:solidFill>
                <a:srgbClr val="FFFFFF"/>
              </a:solidFill>
              <a:effectLst>
                <a:outerShdw blurRad="38100" dist="38100" dir="2700000" algn="tl">
                  <a:srgbClr val="000000"/>
                </a:outerShdw>
              </a:effectLst>
              <a:latin typeface="Garamond" charset="0"/>
            </a:endParaRPr>
          </a:p>
        </p:txBody>
      </p:sp>
    </p:spTree>
    <p:extLst>
      <p:ext uri="{BB962C8B-B14F-4D97-AF65-F5344CB8AC3E}">
        <p14:creationId xmlns:p14="http://schemas.microsoft.com/office/powerpoint/2010/main" val="3034792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3000" fill="hold"/>
                                        <p:tgtEl>
                                          <p:spTgt spid="2"/>
                                        </p:tgtEl>
                                      </p:cBhvr>
                                      <p:by x="190000" y="190000"/>
                                    </p:animScale>
                                  </p:childTnLst>
                                </p:cTn>
                              </p:par>
                              <p:par>
                                <p:cTn id="7" presetID="35" presetClass="path" presetSubtype="0" fill="hold" nodeType="withEffect">
                                  <p:stCondLst>
                                    <p:cond delay="0"/>
                                  </p:stCondLst>
                                  <p:childTnLst>
                                    <p:animMotion origin="layout" path="M 0.0 -4.81481E-6 L -0.44514 0.36598 " pathEditMode="relative" rAng="0" ptsTypes="AA">
                                      <p:cBhvr>
                                        <p:cTn id="8" dur="3000" fill="hold"/>
                                        <p:tgtEl>
                                          <p:spTgt spid="2"/>
                                        </p:tgtEl>
                                        <p:attrNameLst>
                                          <p:attrName>ppt_x</p:attrName>
                                          <p:attrName>ppt_y</p:attrName>
                                        </p:attrNameLst>
                                      </p:cBhvr>
                                      <p:rCtr x="-22300" y="18300"/>
                                    </p:animMotion>
                                  </p:childTnLst>
                                </p:cTn>
                              </p:par>
                            </p:childTnLst>
                          </p:cTn>
                        </p:par>
                        <p:par>
                          <p:cTn id="9" fill="hold">
                            <p:stCondLst>
                              <p:cond delay="3000"/>
                            </p:stCondLst>
                            <p:childTnLst>
                              <p:par>
                                <p:cTn id="10" presetID="10" presetClass="entr" presetSubtype="0" fill="hold" grpId="0" nodeType="afterEffect">
                                  <p:stCondLst>
                                    <p:cond delay="0"/>
                                  </p:stCondLst>
                                  <p:childTnLst>
                                    <p:set>
                                      <p:cBhvr>
                                        <p:cTn id="11" dur="1" fill="hold">
                                          <p:stCondLst>
                                            <p:cond delay="0"/>
                                          </p:stCondLst>
                                        </p:cTn>
                                        <p:tgtEl>
                                          <p:spTgt spid="236549"/>
                                        </p:tgtEl>
                                        <p:attrNameLst>
                                          <p:attrName>style.visibility</p:attrName>
                                        </p:attrNameLst>
                                      </p:cBhvr>
                                      <p:to>
                                        <p:strVal val="visible"/>
                                      </p:to>
                                    </p:set>
                                    <p:animEffect transition="in" filter="fade">
                                      <p:cBhvr>
                                        <p:cTn id="12" dur="2000"/>
                                        <p:tgtEl>
                                          <p:spTgt spid="236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7573" name="Picture 5" descr="dirac"/>
          <p:cNvPicPr>
            <a:picLocks noChangeAspect="1" noChangeArrowheads="1"/>
          </p:cNvPicPr>
          <p:nvPr/>
        </p:nvPicPr>
        <p:blipFill>
          <a:blip r:embed="rId2"/>
          <a:srcRect/>
          <a:stretch>
            <a:fillRect/>
          </a:stretch>
        </p:blipFill>
        <p:spPr bwMode="auto">
          <a:xfrm>
            <a:off x="4419600" y="917575"/>
            <a:ext cx="4695825" cy="5940425"/>
          </a:xfrm>
          <a:prstGeom prst="rect">
            <a:avLst/>
          </a:prstGeom>
          <a:noFill/>
        </p:spPr>
      </p:pic>
      <p:sp>
        <p:nvSpPr>
          <p:cNvPr id="237571" name="Rectangle 3"/>
          <p:cNvSpPr>
            <a:spLocks noChangeArrowheads="1"/>
          </p:cNvSpPr>
          <p:nvPr/>
        </p:nvSpPr>
        <p:spPr bwMode="auto">
          <a:xfrm>
            <a:off x="152400" y="155575"/>
            <a:ext cx="6019800" cy="5289550"/>
          </a:xfrm>
          <a:prstGeom prst="rect">
            <a:avLst/>
          </a:prstGeom>
          <a:noFill/>
          <a:ln w="9525">
            <a:noFill/>
            <a:miter lim="800000"/>
            <a:headEnd/>
            <a:tailEnd/>
          </a:ln>
          <a:effectLst/>
        </p:spPr>
        <p:txBody>
          <a:bodyPr>
            <a:prstTxWarp prst="textNoShape">
              <a:avLst/>
            </a:prstTxWarp>
          </a:bodyPr>
          <a:lstStyle/>
          <a:p>
            <a:pPr algn="just" fontAlgn="base">
              <a:spcBef>
                <a:spcPct val="0"/>
              </a:spcBef>
              <a:spcAft>
                <a:spcPct val="0"/>
              </a:spcAft>
            </a:pPr>
            <a:r>
              <a:rPr lang="it-IT" sz="2400" dirty="0">
                <a:solidFill>
                  <a:srgbClr val="FFFFFF"/>
                </a:solidFill>
                <a:latin typeface="Arial"/>
              </a:rPr>
              <a:t>Tuttavia l’ipotesi dei fotoni si affermò essendo la sola capace di spiegare l’effetto fotoelettrico, gli spettri atomici,  l’effetto Compton.</a:t>
            </a:r>
          </a:p>
          <a:p>
            <a:pPr algn="just" fontAlgn="base">
              <a:spcBef>
                <a:spcPct val="0"/>
              </a:spcBef>
              <a:spcAft>
                <a:spcPct val="0"/>
              </a:spcAft>
            </a:pPr>
            <a:r>
              <a:rPr lang="it-IT" sz="2400" dirty="0">
                <a:solidFill>
                  <a:srgbClr val="FFFFFF"/>
                </a:solidFill>
                <a:latin typeface="Arial"/>
              </a:rPr>
              <a:t>Non potendosi tuttavia trascurare l’enorme successo dell’elettromagnetismo classico, si fece strada gradualmente un’ipotesi dualistica della radiazione; la luce si comporta come una particella nei fenomeni di emissione e assorbimento da parte degli atomi e come un’ onda nel tragitto tra l’atomo che la emette e l’atomo che l’assorbe (M. </a:t>
            </a:r>
            <a:r>
              <a:rPr lang="it-IT" sz="2400" dirty="0" err="1">
                <a:solidFill>
                  <a:srgbClr val="FFFFFF"/>
                </a:solidFill>
                <a:latin typeface="Arial"/>
              </a:rPr>
              <a:t>Born</a:t>
            </a:r>
            <a:r>
              <a:rPr lang="it-IT" sz="2400" dirty="0">
                <a:solidFill>
                  <a:srgbClr val="FFFFFF"/>
                </a:solidFill>
                <a:latin typeface="Arial"/>
              </a:rPr>
              <a:t> 1926).</a:t>
            </a:r>
          </a:p>
          <a:p>
            <a:pPr algn="just" fontAlgn="base">
              <a:spcBef>
                <a:spcPct val="0"/>
              </a:spcBef>
              <a:spcAft>
                <a:spcPct val="0"/>
              </a:spcAft>
            </a:pPr>
            <a:r>
              <a:rPr lang="it-IT" sz="2400" dirty="0">
                <a:solidFill>
                  <a:srgbClr val="FFFFFF"/>
                </a:solidFill>
                <a:latin typeface="Arial"/>
              </a:rPr>
              <a:t>Un superamento della teoria dualistica si ebbe solo con lo sviluppo della teoria quantistica dei campi a partire da un lavoro di </a:t>
            </a:r>
            <a:r>
              <a:rPr lang="it-IT" sz="2400" dirty="0" err="1">
                <a:solidFill>
                  <a:srgbClr val="FFFFFF"/>
                </a:solidFill>
                <a:latin typeface="Arial"/>
              </a:rPr>
              <a:t>Dirac</a:t>
            </a:r>
            <a:r>
              <a:rPr lang="it-IT" sz="2400" dirty="0">
                <a:solidFill>
                  <a:srgbClr val="FFFFFF"/>
                </a:solidFill>
                <a:latin typeface="Arial"/>
              </a:rPr>
              <a:t> del 1927.   </a:t>
            </a:r>
          </a:p>
        </p:txBody>
      </p:sp>
      <p:sp>
        <p:nvSpPr>
          <p:cNvPr id="237574" name="Rectangle 6"/>
          <p:cNvSpPr>
            <a:spLocks noChangeArrowheads="1"/>
          </p:cNvSpPr>
          <p:nvPr/>
        </p:nvSpPr>
        <p:spPr bwMode="auto">
          <a:xfrm>
            <a:off x="4883150" y="6324600"/>
            <a:ext cx="2660650" cy="457200"/>
          </a:xfrm>
          <a:prstGeom prst="rect">
            <a:avLst/>
          </a:prstGeom>
          <a:noFill/>
          <a:ln w="9525">
            <a:noFill/>
            <a:miter lim="800000"/>
            <a:headEnd/>
            <a:tailEnd/>
          </a:ln>
          <a:effectLst/>
        </p:spPr>
        <p:txBody>
          <a:bodyPr wrap="square">
            <a:prstTxWarp prst="textNoShape">
              <a:avLst/>
            </a:prstTxWarp>
            <a:spAutoFit/>
          </a:bodyPr>
          <a:lstStyle/>
          <a:p>
            <a:pPr fontAlgn="base">
              <a:spcBef>
                <a:spcPct val="0"/>
              </a:spcBef>
              <a:spcAft>
                <a:spcPct val="0"/>
              </a:spcAft>
            </a:pPr>
            <a:r>
              <a:rPr lang="it-IT" sz="2400" b="1" dirty="0">
                <a:solidFill>
                  <a:srgbClr val="FFFFFF"/>
                </a:solidFill>
                <a:latin typeface="Garamond" charset="0"/>
              </a:rPr>
              <a:t>P. A. M. </a:t>
            </a:r>
            <a:r>
              <a:rPr lang="it-IT" sz="2400" b="1" dirty="0" err="1">
                <a:solidFill>
                  <a:srgbClr val="FFFFFF"/>
                </a:solidFill>
                <a:latin typeface="Garamond" charset="0"/>
              </a:rPr>
              <a:t>Dirac</a:t>
            </a:r>
            <a:endParaRPr lang="it-IT" sz="2400" b="1" dirty="0">
              <a:solidFill>
                <a:srgbClr val="FFFFFF"/>
              </a:solidFill>
              <a:latin typeface="Garamond" charset="0"/>
            </a:endParaRPr>
          </a:p>
        </p:txBody>
      </p:sp>
    </p:spTree>
    <p:extLst>
      <p:ext uri="{BB962C8B-B14F-4D97-AF65-F5344CB8AC3E}">
        <p14:creationId xmlns:p14="http://schemas.microsoft.com/office/powerpoint/2010/main" val="16111838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8100"/>
            <a:ext cx="8229600" cy="798612"/>
          </a:xfrm>
        </p:spPr>
        <p:txBody>
          <a:bodyPr>
            <a:normAutofit/>
          </a:bodyPr>
          <a:lstStyle/>
          <a:p>
            <a:r>
              <a:rPr lang="it-IT" dirty="0" smtClean="0"/>
              <a:t>IL COLORE DI UN CORPO</a:t>
            </a:r>
            <a:endParaRPr lang="it-IT" dirty="0"/>
          </a:p>
        </p:txBody>
      </p:sp>
      <p:sp>
        <p:nvSpPr>
          <p:cNvPr id="3" name="Segnaposto contenuto 2"/>
          <p:cNvSpPr>
            <a:spLocks noGrp="1"/>
          </p:cNvSpPr>
          <p:nvPr>
            <p:ph idx="1"/>
          </p:nvPr>
        </p:nvSpPr>
        <p:spPr>
          <a:xfrm>
            <a:off x="0" y="951421"/>
            <a:ext cx="8892480" cy="2088232"/>
          </a:xfrm>
        </p:spPr>
        <p:txBody>
          <a:bodyPr/>
          <a:lstStyle/>
          <a:p>
            <a:pPr algn="just"/>
            <a:r>
              <a:rPr lang="it-IT" sz="2800" dirty="0"/>
              <a:t>Se il potere assorbente del corpo è costante al variare della lunghezza d’onda il corpo il corpo illuminato da luce bianca non è colorato, ma apparirà nero </a:t>
            </a:r>
            <a:r>
              <a:rPr lang="it-IT" sz="2800" dirty="0" smtClean="0"/>
              <a:t>(se A~1), </a:t>
            </a:r>
            <a:r>
              <a:rPr lang="it-IT" sz="2800" dirty="0"/>
              <a:t>grigio </a:t>
            </a:r>
            <a:r>
              <a:rPr lang="it-IT" sz="2800" dirty="0" smtClean="0"/>
              <a:t>(</a:t>
            </a:r>
            <a:r>
              <a:rPr lang="it-IT" sz="2800" dirty="0"/>
              <a:t>A~0.5</a:t>
            </a:r>
            <a:r>
              <a:rPr lang="it-IT" sz="2800" dirty="0" smtClean="0"/>
              <a:t>) o </a:t>
            </a:r>
            <a:r>
              <a:rPr lang="it-IT" sz="2800" dirty="0"/>
              <a:t>apparirà bianco </a:t>
            </a:r>
            <a:r>
              <a:rPr lang="it-IT" sz="2800" dirty="0" smtClean="0"/>
              <a:t>(se A~0) </a:t>
            </a:r>
            <a:r>
              <a:rPr lang="it-IT" sz="2800" dirty="0"/>
              <a:t>e praticamente tutta la luce viene </a:t>
            </a:r>
            <a:r>
              <a:rPr lang="it-IT" sz="2800" dirty="0" smtClean="0"/>
              <a:t>riflessa).</a:t>
            </a:r>
            <a:endParaRPr lang="it-IT" sz="2800" dirty="0"/>
          </a:p>
        </p:txBody>
      </p:sp>
      <p:sp>
        <p:nvSpPr>
          <p:cNvPr id="6" name="Rectangle 19"/>
          <p:cNvSpPr>
            <a:spLocks noChangeArrowheads="1"/>
          </p:cNvSpPr>
          <p:nvPr/>
        </p:nvSpPr>
        <p:spPr bwMode="auto">
          <a:xfrm>
            <a:off x="755650" y="3154363"/>
            <a:ext cx="46355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100000"/>
              </a:lnSpc>
              <a:spcBef>
                <a:spcPct val="0"/>
              </a:spcBef>
              <a:buClrTx/>
              <a:buSzTx/>
              <a:buFontTx/>
              <a:buNone/>
            </a:pPr>
            <a:endParaRPr lang="it-IT" sz="2000">
              <a:solidFill>
                <a:prstClr val="black"/>
              </a:solidFill>
              <a:effectLst/>
              <a:latin typeface="Garamond" charset="0"/>
              <a:cs typeface="Arial" charset="0"/>
            </a:endParaRPr>
          </a:p>
        </p:txBody>
      </p:sp>
      <p:sp>
        <p:nvSpPr>
          <p:cNvPr id="9" name="Rettangolo 8"/>
          <p:cNvSpPr/>
          <p:nvPr/>
        </p:nvSpPr>
        <p:spPr>
          <a:xfrm>
            <a:off x="905532" y="3595410"/>
            <a:ext cx="1500326" cy="125175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Rettangolo 9"/>
          <p:cNvSpPr/>
          <p:nvPr/>
        </p:nvSpPr>
        <p:spPr>
          <a:xfrm>
            <a:off x="3809997" y="3595410"/>
            <a:ext cx="1500326" cy="1251752"/>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Rettangolo 10"/>
          <p:cNvSpPr/>
          <p:nvPr/>
        </p:nvSpPr>
        <p:spPr>
          <a:xfrm>
            <a:off x="6718935" y="3595410"/>
            <a:ext cx="1500326" cy="125175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0201636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idx="4294967295"/>
          </p:nvPr>
        </p:nvSpPr>
        <p:spPr>
          <a:xfrm>
            <a:off x="3347864" y="13672"/>
            <a:ext cx="3744416" cy="1139825"/>
          </a:xfrm>
          <a:prstGeom prst="rect">
            <a:avLst/>
          </a:prstGeom>
        </p:spPr>
        <p:txBody>
          <a:bodyPr/>
          <a:lstStyle/>
          <a:p>
            <a:pPr eaLnBrk="1" hangingPunct="1">
              <a:defRPr/>
            </a:pPr>
            <a:r>
              <a:rPr lang="it-IT" sz="3200" dirty="0" smtClean="0">
                <a:solidFill>
                  <a:srgbClr val="FF0000"/>
                </a:solidFill>
              </a:rPr>
              <a:t>La Teoria Atomica da Democrito a </a:t>
            </a:r>
            <a:r>
              <a:rPr lang="it-IT" sz="3200" dirty="0" err="1" smtClean="0">
                <a:solidFill>
                  <a:srgbClr val="FF0000"/>
                </a:solidFill>
              </a:rPr>
              <a:t>Bohr</a:t>
            </a:r>
            <a:endParaRPr lang="it-IT" sz="3200" dirty="0">
              <a:solidFill>
                <a:srgbClr val="FF0000"/>
              </a:solidFill>
            </a:endParaRPr>
          </a:p>
        </p:txBody>
      </p:sp>
      <p:sp>
        <p:nvSpPr>
          <p:cNvPr id="191491" name="Rectangle 3"/>
          <p:cNvSpPr>
            <a:spLocks noGrp="1" noChangeArrowheads="1"/>
          </p:cNvSpPr>
          <p:nvPr>
            <p:ph type="body" idx="1"/>
          </p:nvPr>
        </p:nvSpPr>
        <p:spPr>
          <a:xfrm>
            <a:off x="0" y="1196975"/>
            <a:ext cx="9144000" cy="5068888"/>
          </a:xfrm>
        </p:spPr>
        <p:txBody>
          <a:bodyPr/>
          <a:lstStyle/>
          <a:p>
            <a:pPr indent="9525" algn="just" eaLnBrk="1" hangingPunct="1">
              <a:lnSpc>
                <a:spcPct val="90000"/>
              </a:lnSpc>
              <a:buFont typeface="Wingdings" charset="2"/>
              <a:buNone/>
              <a:defRPr/>
            </a:pPr>
            <a:endParaRPr lang="it-IT" dirty="0" smtClean="0">
              <a:solidFill>
                <a:srgbClr val="FFFF00"/>
              </a:solidFill>
            </a:endParaRPr>
          </a:p>
          <a:p>
            <a:pPr indent="9525" algn="just" eaLnBrk="1" hangingPunct="1">
              <a:lnSpc>
                <a:spcPct val="90000"/>
              </a:lnSpc>
              <a:defRPr/>
            </a:pPr>
            <a:r>
              <a:rPr lang="it-IT" sz="2800" cap="all" dirty="0" smtClean="0"/>
              <a:t>Negli stessi anni un grande passo in avanti viene fatto nell’ambito della </a:t>
            </a:r>
            <a:r>
              <a:rPr lang="it-IT" sz="2800" cap="all" dirty="0" smtClean="0">
                <a:solidFill>
                  <a:srgbClr val="FF0000"/>
                </a:solidFill>
              </a:rPr>
              <a:t>teoria atomica.</a:t>
            </a:r>
          </a:p>
          <a:p>
            <a:pPr indent="9525" algn="just" eaLnBrk="1" hangingPunct="1">
              <a:lnSpc>
                <a:spcPct val="90000"/>
              </a:lnSpc>
              <a:defRPr/>
            </a:pPr>
            <a:endParaRPr lang="it-IT" sz="2800" cap="all" dirty="0" smtClean="0"/>
          </a:p>
          <a:p>
            <a:pPr indent="9525" algn="ctr" eaLnBrk="1" hangingPunct="1">
              <a:lnSpc>
                <a:spcPct val="90000"/>
              </a:lnSpc>
              <a:buNone/>
              <a:defRPr/>
            </a:pPr>
            <a:r>
              <a:rPr lang="it-IT" sz="3600" cap="all" dirty="0" smtClean="0"/>
              <a:t>In pochi anni si passa dalla teoria atomica di Democrito al modello atomico di </a:t>
            </a:r>
            <a:r>
              <a:rPr lang="it-IT" sz="3600" cap="all" dirty="0" err="1" smtClean="0"/>
              <a:t>Bohr</a:t>
            </a:r>
            <a:endParaRPr lang="it-IT" sz="3600" cap="all" dirty="0" smtClean="0"/>
          </a:p>
        </p:txBody>
      </p:sp>
    </p:spTree>
    <p:extLst>
      <p:ext uri="{BB962C8B-B14F-4D97-AF65-F5344CB8AC3E}">
        <p14:creationId xmlns:p14="http://schemas.microsoft.com/office/powerpoint/2010/main" val="586290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3"/>
          <p:cNvSpPr>
            <a:spLocks noGrp="1" noChangeArrowheads="1"/>
          </p:cNvSpPr>
          <p:nvPr>
            <p:ph type="body" idx="1"/>
          </p:nvPr>
        </p:nvSpPr>
        <p:spPr>
          <a:xfrm>
            <a:off x="0" y="1196975"/>
            <a:ext cx="9144000" cy="5068888"/>
          </a:xfrm>
        </p:spPr>
        <p:txBody>
          <a:bodyPr/>
          <a:lstStyle/>
          <a:p>
            <a:pPr indent="9525" algn="ctr" eaLnBrk="1" hangingPunct="1">
              <a:lnSpc>
                <a:spcPct val="90000"/>
              </a:lnSpc>
              <a:spcAft>
                <a:spcPts val="1800"/>
              </a:spcAft>
              <a:buFont typeface="Wingdings" charset="2"/>
              <a:buNone/>
              <a:defRPr/>
            </a:pPr>
            <a:endParaRPr lang="it-IT" dirty="0" smtClean="0">
              <a:solidFill>
                <a:srgbClr val="FFFF00"/>
              </a:solidFill>
            </a:endParaRPr>
          </a:p>
          <a:p>
            <a:pPr indent="9525" algn="just" eaLnBrk="1" hangingPunct="1">
              <a:lnSpc>
                <a:spcPct val="90000"/>
              </a:lnSpc>
              <a:spcAft>
                <a:spcPts val="1800"/>
              </a:spcAft>
              <a:defRPr/>
            </a:pPr>
            <a:r>
              <a:rPr lang="it-IT" dirty="0" smtClean="0"/>
              <a:t>ANCHE IN QUESTO CASO GLI ESPERIMENTI GIOCANO UN RUOLO IMPORTANTE SIA PER INDICARE IL FALLIMENTO DEI VECCHI MODELLI(esperimento di </a:t>
            </a:r>
            <a:r>
              <a:rPr lang="it-IT" i="1" dirty="0" smtClean="0">
                <a:solidFill>
                  <a:srgbClr val="FF0000"/>
                </a:solidFill>
              </a:rPr>
              <a:t>Rutherford, </a:t>
            </a:r>
            <a:r>
              <a:rPr lang="it-IT" dirty="0" smtClean="0"/>
              <a:t>esperimento di </a:t>
            </a:r>
            <a:r>
              <a:rPr lang="it-IT" i="1" dirty="0" smtClean="0">
                <a:solidFill>
                  <a:srgbClr val="FF0000"/>
                </a:solidFill>
              </a:rPr>
              <a:t>Stern &amp; Gerlach</a:t>
            </a:r>
            <a:r>
              <a:rPr lang="it-IT" dirty="0" smtClean="0"/>
              <a:t>) SIA PER INDICARE LA STRADA GIUSTA ALLE NUOVE TEORIE (es. </a:t>
            </a:r>
            <a:r>
              <a:rPr lang="it-IT" i="1" dirty="0" err="1" smtClean="0">
                <a:solidFill>
                  <a:srgbClr val="FF0000"/>
                </a:solidFill>
              </a:rPr>
              <a:t>Frank&amp;Hertz</a:t>
            </a:r>
            <a:r>
              <a:rPr lang="it-IT" dirty="0" smtClean="0"/>
              <a:t>) </a:t>
            </a:r>
          </a:p>
          <a:p>
            <a:pPr indent="9525" algn="just" eaLnBrk="1" hangingPunct="1">
              <a:lnSpc>
                <a:spcPct val="90000"/>
              </a:lnSpc>
              <a:buFont typeface="Wingdings" charset="2"/>
              <a:buNone/>
              <a:defRPr/>
            </a:pPr>
            <a:endParaRPr lang="it-IT" dirty="0" smtClean="0"/>
          </a:p>
        </p:txBody>
      </p:sp>
      <p:sp>
        <p:nvSpPr>
          <p:cNvPr id="3" name="Rettangolo 2"/>
          <p:cNvSpPr/>
          <p:nvPr/>
        </p:nvSpPr>
        <p:spPr>
          <a:xfrm>
            <a:off x="3419872" y="188640"/>
            <a:ext cx="3672408" cy="1077218"/>
          </a:xfrm>
          <a:prstGeom prst="rect">
            <a:avLst/>
          </a:prstGeom>
        </p:spPr>
        <p:txBody>
          <a:bodyPr wrap="square">
            <a:spAutoFit/>
          </a:bodyPr>
          <a:lstStyle/>
          <a:p>
            <a:pPr lvl="0" algn="ctr">
              <a:defRPr/>
            </a:pPr>
            <a:r>
              <a:rPr lang="it-IT" sz="3200" dirty="0">
                <a:solidFill>
                  <a:srgbClr val="FF0000"/>
                </a:solidFill>
              </a:rPr>
              <a:t>La Teoria Atomica da Democrito a </a:t>
            </a:r>
            <a:r>
              <a:rPr lang="it-IT" sz="3200" dirty="0" err="1">
                <a:solidFill>
                  <a:srgbClr val="FF0000"/>
                </a:solidFill>
              </a:rPr>
              <a:t>Bohr</a:t>
            </a:r>
            <a:endParaRPr lang="it-IT" sz="3200" dirty="0">
              <a:solidFill>
                <a:srgbClr val="FF0000"/>
              </a:solidFill>
            </a:endParaRPr>
          </a:p>
        </p:txBody>
      </p:sp>
    </p:spTree>
    <p:extLst>
      <p:ext uri="{BB962C8B-B14F-4D97-AF65-F5344CB8AC3E}">
        <p14:creationId xmlns:p14="http://schemas.microsoft.com/office/powerpoint/2010/main" val="795390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idx="4294967295"/>
          </p:nvPr>
        </p:nvSpPr>
        <p:spPr>
          <a:xfrm>
            <a:off x="3131840" y="31313"/>
            <a:ext cx="3816424" cy="1139825"/>
          </a:xfrm>
          <a:prstGeom prst="rect">
            <a:avLst/>
          </a:prstGeom>
        </p:spPr>
        <p:txBody>
          <a:bodyPr/>
          <a:lstStyle/>
          <a:p>
            <a:pPr eaLnBrk="1" hangingPunct="1">
              <a:defRPr/>
            </a:pPr>
            <a:r>
              <a:rPr lang="it-IT" sz="2800" dirty="0" smtClean="0">
                <a:solidFill>
                  <a:srgbClr val="FF0000"/>
                </a:solidFill>
              </a:rPr>
              <a:t>La Teoria Atomica da Democrito a </a:t>
            </a:r>
            <a:r>
              <a:rPr lang="it-IT" sz="2800" dirty="0" err="1" smtClean="0">
                <a:solidFill>
                  <a:srgbClr val="FF0000"/>
                </a:solidFill>
              </a:rPr>
              <a:t>Bohr</a:t>
            </a:r>
            <a:r>
              <a:rPr lang="it-IT" sz="2800" dirty="0" smtClean="0">
                <a:solidFill>
                  <a:srgbClr val="FF0000"/>
                </a:solidFill>
              </a:rPr>
              <a:t>: I Protagonisti</a:t>
            </a:r>
            <a:endParaRPr lang="it-IT" sz="2800" dirty="0">
              <a:solidFill>
                <a:srgbClr val="FF0000"/>
              </a:solidFill>
            </a:endParaRPr>
          </a:p>
        </p:txBody>
      </p:sp>
      <p:pic>
        <p:nvPicPr>
          <p:cNvPr id="6" name="Picture 25" descr="democrito2"/>
          <p:cNvPicPr>
            <a:picLocks noChangeAspect="1" noChangeArrowheads="1"/>
          </p:cNvPicPr>
          <p:nvPr/>
        </p:nvPicPr>
        <p:blipFill>
          <a:blip r:embed="rId2"/>
          <a:srcRect/>
          <a:stretch>
            <a:fillRect/>
          </a:stretch>
        </p:blipFill>
        <p:spPr bwMode="auto">
          <a:xfrm>
            <a:off x="304800" y="1828800"/>
            <a:ext cx="1738313" cy="2511425"/>
          </a:xfrm>
          <a:prstGeom prst="rect">
            <a:avLst/>
          </a:prstGeom>
          <a:noFill/>
          <a:ln w="9525">
            <a:noFill/>
            <a:miter lim="800000"/>
            <a:headEnd/>
            <a:tailEnd/>
          </a:ln>
        </p:spPr>
      </p:pic>
      <p:grpSp>
        <p:nvGrpSpPr>
          <p:cNvPr id="2" name="Group 32"/>
          <p:cNvGrpSpPr>
            <a:grpSpLocks/>
          </p:cNvGrpSpPr>
          <p:nvPr/>
        </p:nvGrpSpPr>
        <p:grpSpPr bwMode="auto">
          <a:xfrm>
            <a:off x="2290763" y="2978150"/>
            <a:ext cx="1520825" cy="2840038"/>
            <a:chOff x="3833" y="1298"/>
            <a:chExt cx="958" cy="1789"/>
          </a:xfrm>
        </p:grpSpPr>
        <p:pic>
          <p:nvPicPr>
            <p:cNvPr id="28684" name="Picture 29" descr="85px-J_J_Thomson_(Nobel)">
              <a:hlinkClick r:id="rId3"/>
            </p:cNvPr>
            <p:cNvPicPr>
              <a:picLocks noChangeAspect="1" noChangeArrowheads="1"/>
            </p:cNvPicPr>
            <p:nvPr/>
          </p:nvPicPr>
          <p:blipFill>
            <a:blip r:embed="rId4"/>
            <a:srcRect/>
            <a:stretch>
              <a:fillRect/>
            </a:stretch>
          </p:blipFill>
          <p:spPr bwMode="auto">
            <a:xfrm>
              <a:off x="3833" y="1298"/>
              <a:ext cx="958" cy="1360"/>
            </a:xfrm>
            <a:prstGeom prst="rect">
              <a:avLst/>
            </a:prstGeom>
            <a:noFill/>
            <a:ln w="9525">
              <a:noFill/>
              <a:miter lim="800000"/>
              <a:headEnd/>
              <a:tailEnd/>
            </a:ln>
          </p:spPr>
        </p:pic>
        <p:pic>
          <p:nvPicPr>
            <p:cNvPr id="28685" name="Picture 31" descr="120px-Sig_J">
              <a:hlinkClick r:id="rId5" tooltip="Sig J.J. Thomson.png"/>
            </p:cNvPr>
            <p:cNvPicPr>
              <a:picLocks noChangeAspect="1" noChangeArrowheads="1"/>
            </p:cNvPicPr>
            <p:nvPr/>
          </p:nvPicPr>
          <p:blipFill>
            <a:blip r:embed="rId6"/>
            <a:srcRect/>
            <a:stretch>
              <a:fillRect/>
            </a:stretch>
          </p:blipFill>
          <p:spPr bwMode="auto">
            <a:xfrm>
              <a:off x="3836" y="2659"/>
              <a:ext cx="952" cy="428"/>
            </a:xfrm>
            <a:prstGeom prst="rect">
              <a:avLst/>
            </a:prstGeom>
            <a:noFill/>
            <a:ln w="9525">
              <a:noFill/>
              <a:miter lim="800000"/>
              <a:headEnd/>
              <a:tailEnd/>
            </a:ln>
          </p:spPr>
        </p:pic>
      </p:grpSp>
      <p:sp>
        <p:nvSpPr>
          <p:cNvPr id="7" name="Rectangle 27"/>
          <p:cNvSpPr>
            <a:spLocks noChangeArrowheads="1"/>
          </p:cNvSpPr>
          <p:nvPr/>
        </p:nvSpPr>
        <p:spPr bwMode="auto">
          <a:xfrm>
            <a:off x="1752600" y="5105400"/>
            <a:ext cx="2368550" cy="647700"/>
          </a:xfrm>
          <a:prstGeom prst="rect">
            <a:avLst/>
          </a:prstGeom>
          <a:noFill/>
          <a:ln w="9525">
            <a:noFill/>
            <a:miter lim="800000"/>
            <a:headEnd/>
            <a:tailEnd/>
          </a:ln>
          <a:effectLst/>
        </p:spPr>
        <p:txBody>
          <a:bodyPr>
            <a:prstTxWarp prst="textNoShape">
              <a:avLst/>
            </a:prstTxWarp>
          </a:bodyPr>
          <a:lstStyle/>
          <a:p>
            <a:pPr marL="342900" indent="9525" algn="ctr">
              <a:lnSpc>
                <a:spcPct val="100000"/>
              </a:lnSpc>
              <a:buClr>
                <a:srgbClr val="99FF99"/>
              </a:buClr>
              <a:buFont typeface="Wingdings" charset="2"/>
              <a:buNone/>
            </a:pPr>
            <a:r>
              <a:rPr lang="it-IT" sz="2400">
                <a:solidFill>
                  <a:srgbClr val="000090"/>
                </a:solidFill>
                <a:effectLst>
                  <a:outerShdw blurRad="38100" dist="38100" dir="2700000" algn="tl">
                    <a:srgbClr val="000000"/>
                  </a:outerShdw>
                </a:effectLst>
              </a:rPr>
              <a:t>Thompson (1898)</a:t>
            </a:r>
          </a:p>
          <a:p>
            <a:pPr marL="342900" indent="9525" algn="r">
              <a:lnSpc>
                <a:spcPct val="100000"/>
              </a:lnSpc>
              <a:buClr>
                <a:srgbClr val="99FF99"/>
              </a:buClr>
              <a:buFont typeface="Wingdings" charset="2"/>
              <a:buNone/>
            </a:pPr>
            <a:endParaRPr lang="it-IT">
              <a:solidFill>
                <a:srgbClr val="000090"/>
              </a:solidFill>
              <a:effectLst>
                <a:outerShdw blurRad="38100" dist="38100" dir="2700000" algn="tl">
                  <a:srgbClr val="000000"/>
                </a:outerShdw>
              </a:effectLst>
            </a:endParaRPr>
          </a:p>
        </p:txBody>
      </p:sp>
      <p:pic>
        <p:nvPicPr>
          <p:cNvPr id="28678" name="Immagine 1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62400" y="1600200"/>
            <a:ext cx="2784475" cy="2209800"/>
          </a:xfrm>
          <a:prstGeom prst="rect">
            <a:avLst/>
          </a:prstGeom>
          <a:noFill/>
          <a:ln w="9525">
            <a:noFill/>
            <a:miter lim="800000"/>
            <a:headEnd/>
            <a:tailEnd/>
          </a:ln>
        </p:spPr>
      </p:pic>
      <p:sp>
        <p:nvSpPr>
          <p:cNvPr id="12" name="Rectangle 27"/>
          <p:cNvSpPr>
            <a:spLocks noChangeArrowheads="1"/>
          </p:cNvSpPr>
          <p:nvPr/>
        </p:nvSpPr>
        <p:spPr bwMode="auto">
          <a:xfrm>
            <a:off x="4038600" y="3105150"/>
            <a:ext cx="2590800" cy="628650"/>
          </a:xfrm>
          <a:prstGeom prst="rect">
            <a:avLst/>
          </a:prstGeom>
          <a:noFill/>
          <a:ln w="9525">
            <a:noFill/>
            <a:miter lim="800000"/>
            <a:headEnd/>
            <a:tailEnd/>
          </a:ln>
          <a:effectLst/>
        </p:spPr>
        <p:txBody>
          <a:bodyPr>
            <a:prstTxWarp prst="textNoShape">
              <a:avLst/>
            </a:prstTxWarp>
          </a:bodyPr>
          <a:lstStyle/>
          <a:p>
            <a:pPr marL="342900" indent="9525" algn="ctr">
              <a:lnSpc>
                <a:spcPct val="100000"/>
              </a:lnSpc>
              <a:buClr>
                <a:srgbClr val="99FF99"/>
              </a:buClr>
              <a:buFont typeface="Wingdings" charset="2"/>
              <a:buNone/>
              <a:defRPr/>
            </a:pPr>
            <a:r>
              <a:rPr lang="it-IT" sz="2400">
                <a:solidFill>
                  <a:srgbClr val="FFFFFF"/>
                </a:solidFill>
                <a:effectLst>
                  <a:outerShdw blurRad="38100" dist="38100" dir="2700000" algn="tl">
                    <a:srgbClr val="000000"/>
                  </a:outerShdw>
                </a:effectLst>
              </a:rPr>
              <a:t>James_Franck (Nobel 1925)</a:t>
            </a:r>
          </a:p>
          <a:p>
            <a:pPr marL="342900" indent="9525" algn="r">
              <a:lnSpc>
                <a:spcPct val="100000"/>
              </a:lnSpc>
              <a:buClr>
                <a:srgbClr val="99FF99"/>
              </a:buClr>
              <a:buFont typeface="Wingdings" charset="2"/>
              <a:buNone/>
              <a:defRPr/>
            </a:pPr>
            <a:endParaRPr lang="it-IT">
              <a:solidFill>
                <a:srgbClr val="FFFFFF"/>
              </a:solidFill>
              <a:effectLst>
                <a:outerShdw blurRad="38100" dist="38100" dir="2700000" algn="tl">
                  <a:srgbClr val="000000"/>
                </a:outerShdw>
              </a:effectLst>
            </a:endParaRPr>
          </a:p>
        </p:txBody>
      </p:sp>
      <p:pic>
        <p:nvPicPr>
          <p:cNvPr id="28680" name="Immagine 12"/>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114800" y="3886200"/>
            <a:ext cx="1985963" cy="2806700"/>
          </a:xfrm>
          <a:prstGeom prst="rect">
            <a:avLst/>
          </a:prstGeom>
          <a:noFill/>
          <a:ln w="9525">
            <a:noFill/>
            <a:miter lim="800000"/>
            <a:headEnd/>
            <a:tailEnd/>
          </a:ln>
        </p:spPr>
      </p:pic>
      <p:sp>
        <p:nvSpPr>
          <p:cNvPr id="14" name="Rectangle 27"/>
          <p:cNvSpPr>
            <a:spLocks noChangeArrowheads="1"/>
          </p:cNvSpPr>
          <p:nvPr/>
        </p:nvSpPr>
        <p:spPr bwMode="auto">
          <a:xfrm>
            <a:off x="3657600" y="6076950"/>
            <a:ext cx="2590800" cy="628650"/>
          </a:xfrm>
          <a:prstGeom prst="rect">
            <a:avLst/>
          </a:prstGeom>
          <a:noFill/>
          <a:ln w="9525">
            <a:noFill/>
            <a:miter lim="800000"/>
            <a:headEnd/>
            <a:tailEnd/>
          </a:ln>
          <a:effectLst/>
        </p:spPr>
        <p:txBody>
          <a:bodyPr>
            <a:prstTxWarp prst="textNoShape">
              <a:avLst/>
            </a:prstTxWarp>
          </a:bodyPr>
          <a:lstStyle/>
          <a:p>
            <a:pPr marL="342900" indent="9525" algn="ctr">
              <a:lnSpc>
                <a:spcPct val="100000"/>
              </a:lnSpc>
              <a:buClr>
                <a:srgbClr val="99FF99"/>
              </a:buClr>
              <a:buFont typeface="Wingdings" charset="2"/>
              <a:buNone/>
              <a:defRPr/>
            </a:pPr>
            <a:r>
              <a:rPr lang="it-IT" sz="2400">
                <a:solidFill>
                  <a:srgbClr val="FFFFFF"/>
                </a:solidFill>
                <a:effectLst>
                  <a:outerShdw blurRad="38100" dist="38100" dir="2700000" algn="tl">
                    <a:srgbClr val="000000"/>
                  </a:outerShdw>
                </a:effectLst>
              </a:rPr>
              <a:t>Otto Stern (Nobel 1943)</a:t>
            </a:r>
          </a:p>
          <a:p>
            <a:pPr marL="342900" indent="9525" algn="r">
              <a:lnSpc>
                <a:spcPct val="100000"/>
              </a:lnSpc>
              <a:buClr>
                <a:srgbClr val="99FF99"/>
              </a:buClr>
              <a:buFont typeface="Wingdings" charset="2"/>
              <a:buNone/>
              <a:defRPr/>
            </a:pPr>
            <a:endParaRPr lang="it-IT">
              <a:solidFill>
                <a:srgbClr val="FFFFFF"/>
              </a:solidFill>
              <a:effectLst>
                <a:outerShdw blurRad="38100" dist="38100" dir="2700000" algn="tl">
                  <a:srgbClr val="000000"/>
                </a:outerShdw>
              </a:effectLst>
            </a:endParaRPr>
          </a:p>
        </p:txBody>
      </p:sp>
      <p:pic>
        <p:nvPicPr>
          <p:cNvPr id="28682" name="Immagine 14"/>
          <p:cNvPicPr>
            <a:picLocks noChangeAspect="1"/>
          </p:cNvPicPr>
          <p:nvPr/>
        </p:nvPicPr>
        <p:blipFill>
          <a:blip r:embed="rId9"/>
          <a:srcRect/>
          <a:stretch>
            <a:fillRect/>
          </a:stretch>
        </p:blipFill>
        <p:spPr bwMode="auto">
          <a:xfrm>
            <a:off x="6456363" y="4038600"/>
            <a:ext cx="2154237" cy="2692400"/>
          </a:xfrm>
          <a:prstGeom prst="rect">
            <a:avLst/>
          </a:prstGeom>
          <a:noFill/>
          <a:ln w="9525">
            <a:noFill/>
            <a:miter lim="800000"/>
            <a:headEnd/>
            <a:tailEnd/>
          </a:ln>
        </p:spPr>
      </p:pic>
      <p:sp>
        <p:nvSpPr>
          <p:cNvPr id="16" name="Rectangle 27"/>
          <p:cNvSpPr>
            <a:spLocks noChangeArrowheads="1"/>
          </p:cNvSpPr>
          <p:nvPr/>
        </p:nvSpPr>
        <p:spPr bwMode="auto">
          <a:xfrm>
            <a:off x="6096000" y="6026150"/>
            <a:ext cx="2590800" cy="628650"/>
          </a:xfrm>
          <a:prstGeom prst="rect">
            <a:avLst/>
          </a:prstGeom>
          <a:noFill/>
          <a:ln w="9525">
            <a:noFill/>
            <a:miter lim="800000"/>
            <a:headEnd/>
            <a:tailEnd/>
          </a:ln>
          <a:effectLst/>
        </p:spPr>
        <p:txBody>
          <a:bodyPr>
            <a:prstTxWarp prst="textNoShape">
              <a:avLst/>
            </a:prstTxWarp>
          </a:bodyPr>
          <a:lstStyle/>
          <a:p>
            <a:pPr marL="342900" indent="9525" algn="ctr">
              <a:lnSpc>
                <a:spcPct val="100000"/>
              </a:lnSpc>
              <a:buClr>
                <a:srgbClr val="99FF99"/>
              </a:buClr>
              <a:buFont typeface="Wingdings" charset="2"/>
              <a:buNone/>
              <a:defRPr/>
            </a:pPr>
            <a:r>
              <a:rPr lang="it-IT" sz="2400" dirty="0">
                <a:solidFill>
                  <a:srgbClr val="FFFFFF"/>
                </a:solidFill>
              </a:rPr>
              <a:t>Michael Faraday</a:t>
            </a:r>
            <a:endParaRPr lang="it-IT"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1151130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4" grpId="0"/>
      <p:bldP spid="1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468313" y="777007"/>
            <a:ext cx="8229600" cy="1139825"/>
          </a:xfrm>
          <a:prstGeom prst="rect">
            <a:avLst/>
          </a:prstGeom>
        </p:spPr>
        <p:txBody>
          <a:bodyPr/>
          <a:lstStyle/>
          <a:p>
            <a:pPr eaLnBrk="1" hangingPunct="1">
              <a:defRPr/>
            </a:pPr>
            <a:r>
              <a:rPr lang="it-IT" sz="4000" dirty="0">
                <a:ea typeface="+mj-ea"/>
                <a:cs typeface="+mj-cs"/>
              </a:rPr>
              <a:t>TEORIA ATOMICA: ovvero la teoria degli </a:t>
            </a:r>
            <a:r>
              <a:rPr lang="it-IT" sz="6600" dirty="0">
                <a:solidFill>
                  <a:srgbClr val="FF0000"/>
                </a:solidFill>
                <a:latin typeface="Symbol" charset="2"/>
                <a:ea typeface="+mj-ea"/>
                <a:cs typeface="+mj-cs"/>
              </a:rPr>
              <a:t>atomi</a:t>
            </a:r>
          </a:p>
        </p:txBody>
      </p:sp>
      <p:sp>
        <p:nvSpPr>
          <p:cNvPr id="177155" name="Rectangle 3"/>
          <p:cNvSpPr>
            <a:spLocks noGrp="1" noChangeArrowheads="1"/>
          </p:cNvSpPr>
          <p:nvPr>
            <p:ph type="body" idx="1"/>
          </p:nvPr>
        </p:nvSpPr>
        <p:spPr>
          <a:xfrm>
            <a:off x="468313" y="2349872"/>
            <a:ext cx="4643437" cy="1727200"/>
          </a:xfrm>
        </p:spPr>
        <p:txBody>
          <a:bodyPr/>
          <a:lstStyle/>
          <a:p>
            <a:pPr indent="9525" eaLnBrk="1" hangingPunct="1">
              <a:defRPr/>
            </a:pPr>
            <a:r>
              <a:rPr lang="it-IT" dirty="0">
                <a:ea typeface="+mn-ea"/>
                <a:cs typeface="+mn-cs"/>
              </a:rPr>
              <a:t>Democrito (460 a.C.)</a:t>
            </a:r>
            <a:endParaRPr lang="it-IT" sz="5400" dirty="0">
              <a:solidFill>
                <a:srgbClr val="FFFF00"/>
              </a:solidFill>
              <a:latin typeface="Symbol" charset="2"/>
              <a:ea typeface="+mn-ea"/>
              <a:cs typeface="+mn-cs"/>
            </a:endParaRPr>
          </a:p>
          <a:p>
            <a:pPr indent="9525" eaLnBrk="1" hangingPunct="1">
              <a:buFont typeface="Wingdings" charset="2"/>
              <a:buNone/>
              <a:defRPr/>
            </a:pPr>
            <a:endParaRPr lang="it-IT" dirty="0">
              <a:ea typeface="+mn-ea"/>
              <a:cs typeface="+mn-cs"/>
            </a:endParaRPr>
          </a:p>
        </p:txBody>
      </p:sp>
      <p:pic>
        <p:nvPicPr>
          <p:cNvPr id="177177" name="Picture 25" descr="democrito2"/>
          <p:cNvPicPr>
            <a:picLocks noChangeAspect="1" noChangeArrowheads="1"/>
          </p:cNvPicPr>
          <p:nvPr/>
        </p:nvPicPr>
        <p:blipFill>
          <a:blip r:embed="rId2"/>
          <a:srcRect/>
          <a:stretch>
            <a:fillRect/>
          </a:stretch>
        </p:blipFill>
        <p:spPr bwMode="auto">
          <a:xfrm>
            <a:off x="1763713" y="2852738"/>
            <a:ext cx="1738312" cy="2511425"/>
          </a:xfrm>
          <a:prstGeom prst="rect">
            <a:avLst/>
          </a:prstGeom>
          <a:noFill/>
          <a:ln w="9525">
            <a:noFill/>
            <a:miter lim="800000"/>
            <a:headEnd/>
            <a:tailEnd/>
          </a:ln>
        </p:spPr>
      </p:pic>
      <p:sp>
        <p:nvSpPr>
          <p:cNvPr id="177178" name="AutoShape 26"/>
          <p:cNvSpPr>
            <a:spLocks noChangeArrowheads="1"/>
          </p:cNvSpPr>
          <p:nvPr/>
        </p:nvSpPr>
        <p:spPr bwMode="auto">
          <a:xfrm rot="1035369">
            <a:off x="3635375" y="4005263"/>
            <a:ext cx="2297113" cy="433387"/>
          </a:xfrm>
          <a:prstGeom prst="rightArrow">
            <a:avLst>
              <a:gd name="adj1" fmla="val 50000"/>
              <a:gd name="adj2" fmla="val 132509"/>
            </a:avLst>
          </a:prstGeom>
          <a:solidFill>
            <a:srgbClr val="FF0000"/>
          </a:solidFill>
          <a:ln w="9525">
            <a:solidFill>
              <a:srgbClr val="FFFF00"/>
            </a:solidFill>
            <a:miter lim="800000"/>
            <a:headEnd/>
            <a:tailEnd/>
          </a:ln>
          <a:effectLst/>
        </p:spPr>
        <p:txBody>
          <a:bodyPr wrap="none" anchor="ctr">
            <a:prstTxWarp prst="textNoShape">
              <a:avLst/>
            </a:prstTxWarp>
          </a:bodyPr>
          <a:lstStyle/>
          <a:p>
            <a:pPr>
              <a:buClr>
                <a:srgbClr val="99FF99"/>
              </a:buClr>
              <a:defRPr/>
            </a:pPr>
            <a:endParaRPr lang="it-IT">
              <a:solidFill>
                <a:srgbClr val="FF0000"/>
              </a:solidFill>
            </a:endParaRPr>
          </a:p>
        </p:txBody>
      </p:sp>
      <p:sp>
        <p:nvSpPr>
          <p:cNvPr id="177179" name="Rectangle 27"/>
          <p:cNvSpPr>
            <a:spLocks noChangeArrowheads="1"/>
          </p:cNvSpPr>
          <p:nvPr/>
        </p:nvSpPr>
        <p:spPr bwMode="auto">
          <a:xfrm>
            <a:off x="5080000" y="6021388"/>
            <a:ext cx="3816350" cy="647700"/>
          </a:xfrm>
          <a:prstGeom prst="rect">
            <a:avLst/>
          </a:prstGeom>
          <a:noFill/>
          <a:ln w="9525">
            <a:noFill/>
            <a:miter lim="800000"/>
            <a:headEnd/>
            <a:tailEnd/>
          </a:ln>
          <a:effectLst/>
        </p:spPr>
        <p:txBody>
          <a:bodyPr>
            <a:prstTxWarp prst="textNoShape">
              <a:avLst/>
            </a:prstTxWarp>
          </a:bodyPr>
          <a:lstStyle/>
          <a:p>
            <a:pPr marL="342900" indent="9525" algn="r">
              <a:lnSpc>
                <a:spcPct val="100000"/>
              </a:lnSpc>
              <a:buClr>
                <a:srgbClr val="99FF99"/>
              </a:buClr>
              <a:defRPr/>
            </a:pPr>
            <a:r>
              <a:rPr lang="it-IT" dirty="0" err="1">
                <a:effectLst>
                  <a:outerShdw blurRad="38100" dist="38100" dir="2700000" algn="tl">
                    <a:srgbClr val="000000"/>
                  </a:outerShdw>
                </a:effectLst>
              </a:rPr>
              <a:t>Thomson</a:t>
            </a:r>
            <a:r>
              <a:rPr lang="it-IT" dirty="0">
                <a:effectLst>
                  <a:outerShdw blurRad="38100" dist="38100" dir="2700000" algn="tl">
                    <a:srgbClr val="000000"/>
                  </a:outerShdw>
                </a:effectLst>
              </a:rPr>
              <a:t> (1898)</a:t>
            </a:r>
          </a:p>
          <a:p>
            <a:pPr marL="342900" indent="9525" algn="r">
              <a:lnSpc>
                <a:spcPct val="100000"/>
              </a:lnSpc>
              <a:buClr>
                <a:srgbClr val="99FF99"/>
              </a:buClr>
              <a:buFont typeface="Wingdings" charset="2"/>
              <a:buNone/>
              <a:defRPr/>
            </a:pPr>
            <a:endParaRPr lang="it-IT" dirty="0">
              <a:solidFill>
                <a:srgbClr val="FFFFFF"/>
              </a:solidFill>
              <a:effectLst>
                <a:outerShdw blurRad="38100" dist="38100" dir="2700000" algn="tl">
                  <a:srgbClr val="000000"/>
                </a:outerShdw>
              </a:effectLst>
            </a:endParaRPr>
          </a:p>
        </p:txBody>
      </p:sp>
      <p:grpSp>
        <p:nvGrpSpPr>
          <p:cNvPr id="2" name="Group 32"/>
          <p:cNvGrpSpPr>
            <a:grpSpLocks/>
          </p:cNvGrpSpPr>
          <p:nvPr/>
        </p:nvGrpSpPr>
        <p:grpSpPr bwMode="auto">
          <a:xfrm>
            <a:off x="6227763" y="3284538"/>
            <a:ext cx="1520825" cy="2840037"/>
            <a:chOff x="3833" y="1298"/>
            <a:chExt cx="958" cy="1789"/>
          </a:xfrm>
        </p:grpSpPr>
        <p:pic>
          <p:nvPicPr>
            <p:cNvPr id="29705" name="Picture 29" descr="85px-J_J_Thomson_(Nobel)">
              <a:hlinkClick r:id="rId3"/>
            </p:cNvPr>
            <p:cNvPicPr>
              <a:picLocks noChangeAspect="1" noChangeArrowheads="1"/>
            </p:cNvPicPr>
            <p:nvPr/>
          </p:nvPicPr>
          <p:blipFill>
            <a:blip r:embed="rId4"/>
            <a:srcRect/>
            <a:stretch>
              <a:fillRect/>
            </a:stretch>
          </p:blipFill>
          <p:spPr bwMode="auto">
            <a:xfrm>
              <a:off x="3833" y="1298"/>
              <a:ext cx="958" cy="1360"/>
            </a:xfrm>
            <a:prstGeom prst="rect">
              <a:avLst/>
            </a:prstGeom>
            <a:noFill/>
            <a:ln w="9525">
              <a:noFill/>
              <a:miter lim="800000"/>
              <a:headEnd/>
              <a:tailEnd/>
            </a:ln>
          </p:spPr>
        </p:pic>
        <p:pic>
          <p:nvPicPr>
            <p:cNvPr id="29706" name="Picture 31" descr="120px-Sig_J">
              <a:hlinkClick r:id="rId5" tooltip="Sig J.J. Thomson.png"/>
            </p:cNvPr>
            <p:cNvPicPr>
              <a:picLocks noChangeAspect="1" noChangeArrowheads="1"/>
            </p:cNvPicPr>
            <p:nvPr/>
          </p:nvPicPr>
          <p:blipFill>
            <a:blip r:embed="rId6"/>
            <a:srcRect/>
            <a:stretch>
              <a:fillRect/>
            </a:stretch>
          </p:blipFill>
          <p:spPr bwMode="auto">
            <a:xfrm>
              <a:off x="3836" y="2659"/>
              <a:ext cx="952" cy="428"/>
            </a:xfrm>
            <a:prstGeom prst="rect">
              <a:avLst/>
            </a:prstGeom>
            <a:noFill/>
            <a:ln w="9525">
              <a:noFill/>
              <a:miter lim="800000"/>
              <a:headEnd/>
              <a:tailEnd/>
            </a:ln>
          </p:spPr>
        </p:pic>
      </p:grpSp>
      <p:sp>
        <p:nvSpPr>
          <p:cNvPr id="177185" name="Text Box 33"/>
          <p:cNvSpPr txBox="1">
            <a:spLocks noChangeArrowheads="1"/>
          </p:cNvSpPr>
          <p:nvPr/>
        </p:nvSpPr>
        <p:spPr bwMode="auto">
          <a:xfrm rot="1042217">
            <a:off x="3475038" y="3551387"/>
            <a:ext cx="2368550" cy="461665"/>
          </a:xfrm>
          <a:prstGeom prst="rect">
            <a:avLst/>
          </a:prstGeom>
          <a:noFill/>
          <a:ln w="9525">
            <a:noFill/>
            <a:miter lim="800000"/>
            <a:headEnd/>
            <a:tailEnd/>
          </a:ln>
          <a:effectLst/>
        </p:spPr>
        <p:txBody>
          <a:bodyPr>
            <a:prstTxWarp prst="textNoShape">
              <a:avLst/>
            </a:prstTxWarp>
            <a:spAutoFit/>
          </a:bodyPr>
          <a:lstStyle/>
          <a:p>
            <a:pPr marL="342900" indent="9525">
              <a:spcBef>
                <a:spcPct val="50000"/>
              </a:spcBef>
              <a:buClr>
                <a:srgbClr val="99FF99"/>
              </a:buClr>
              <a:buFont typeface="Wingdings" charset="2"/>
              <a:buNone/>
              <a:defRPr/>
            </a:pPr>
            <a:r>
              <a:rPr lang="it-IT" sz="2400" dirty="0">
                <a:solidFill>
                  <a:srgbClr val="FF0000"/>
                </a:solidFill>
                <a:effectLst>
                  <a:outerShdw blurRad="38100" dist="38100" dir="2700000" algn="tl">
                    <a:srgbClr val="000000"/>
                  </a:outerShdw>
                </a:effectLst>
              </a:rPr>
              <a:t>… 2000 anni</a:t>
            </a:r>
          </a:p>
        </p:txBody>
      </p:sp>
    </p:spTree>
    <p:extLst>
      <p:ext uri="{BB962C8B-B14F-4D97-AF65-F5344CB8AC3E}">
        <p14:creationId xmlns:p14="http://schemas.microsoft.com/office/powerpoint/2010/main" val="64645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7155">
                                            <p:txEl>
                                              <p:pRg st="0" end="0"/>
                                            </p:txEl>
                                          </p:spTgt>
                                        </p:tgtEl>
                                        <p:attrNameLst>
                                          <p:attrName>style.visibility</p:attrName>
                                        </p:attrNameLst>
                                      </p:cBhvr>
                                      <p:to>
                                        <p:strVal val="visible"/>
                                      </p:to>
                                    </p:set>
                                    <p:anim calcmode="lin" valueType="num">
                                      <p:cBhvr>
                                        <p:cTn id="7" dur="500" fill="hold"/>
                                        <p:tgtEl>
                                          <p:spTgt spid="1771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715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7155">
                                            <p:txEl>
                                              <p:pRg st="0" end="0"/>
                                            </p:txEl>
                                          </p:spTgt>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177177"/>
                                        </p:tgtEl>
                                        <p:attrNameLst>
                                          <p:attrName>style.visibility</p:attrName>
                                        </p:attrNameLst>
                                      </p:cBhvr>
                                      <p:to>
                                        <p:strVal val="visible"/>
                                      </p:to>
                                    </p:set>
                                    <p:anim calcmode="lin" valueType="num">
                                      <p:cBhvr>
                                        <p:cTn id="13" dur="500" fill="hold"/>
                                        <p:tgtEl>
                                          <p:spTgt spid="177177"/>
                                        </p:tgtEl>
                                        <p:attrNameLst>
                                          <p:attrName>ppt_w</p:attrName>
                                        </p:attrNameLst>
                                      </p:cBhvr>
                                      <p:tavLst>
                                        <p:tav tm="0">
                                          <p:val>
                                            <p:fltVal val="0"/>
                                          </p:val>
                                        </p:tav>
                                        <p:tav tm="100000">
                                          <p:val>
                                            <p:strVal val="#ppt_w"/>
                                          </p:val>
                                        </p:tav>
                                      </p:tavLst>
                                    </p:anim>
                                    <p:anim calcmode="lin" valueType="num">
                                      <p:cBhvr>
                                        <p:cTn id="14" dur="500" fill="hold"/>
                                        <p:tgtEl>
                                          <p:spTgt spid="177177"/>
                                        </p:tgtEl>
                                        <p:attrNameLst>
                                          <p:attrName>ppt_h</p:attrName>
                                        </p:attrNameLst>
                                      </p:cBhvr>
                                      <p:tavLst>
                                        <p:tav tm="0">
                                          <p:val>
                                            <p:fltVal val="0"/>
                                          </p:val>
                                        </p:tav>
                                        <p:tav tm="100000">
                                          <p:val>
                                            <p:strVal val="#ppt_h"/>
                                          </p:val>
                                        </p:tav>
                                      </p:tavLst>
                                    </p:anim>
                                    <p:animEffect transition="in" filter="fade">
                                      <p:cBhvr>
                                        <p:cTn id="15" dur="500"/>
                                        <p:tgtEl>
                                          <p:spTgt spid="17717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77178"/>
                                        </p:tgtEl>
                                        <p:attrNameLst>
                                          <p:attrName>style.visibility</p:attrName>
                                        </p:attrNameLst>
                                      </p:cBhvr>
                                      <p:to>
                                        <p:strVal val="visible"/>
                                      </p:to>
                                    </p:set>
                                    <p:anim calcmode="lin" valueType="num">
                                      <p:cBhvr>
                                        <p:cTn id="20" dur="500" fill="hold"/>
                                        <p:tgtEl>
                                          <p:spTgt spid="177178"/>
                                        </p:tgtEl>
                                        <p:attrNameLst>
                                          <p:attrName>ppt_w</p:attrName>
                                        </p:attrNameLst>
                                      </p:cBhvr>
                                      <p:tavLst>
                                        <p:tav tm="0">
                                          <p:val>
                                            <p:fltVal val="0"/>
                                          </p:val>
                                        </p:tav>
                                        <p:tav tm="100000">
                                          <p:val>
                                            <p:strVal val="#ppt_w"/>
                                          </p:val>
                                        </p:tav>
                                      </p:tavLst>
                                    </p:anim>
                                    <p:anim calcmode="lin" valueType="num">
                                      <p:cBhvr>
                                        <p:cTn id="21" dur="500" fill="hold"/>
                                        <p:tgtEl>
                                          <p:spTgt spid="177178"/>
                                        </p:tgtEl>
                                        <p:attrNameLst>
                                          <p:attrName>ppt_h</p:attrName>
                                        </p:attrNameLst>
                                      </p:cBhvr>
                                      <p:tavLst>
                                        <p:tav tm="0">
                                          <p:val>
                                            <p:fltVal val="0"/>
                                          </p:val>
                                        </p:tav>
                                        <p:tav tm="100000">
                                          <p:val>
                                            <p:strVal val="#ppt_h"/>
                                          </p:val>
                                        </p:tav>
                                      </p:tavLst>
                                    </p:anim>
                                    <p:animEffect transition="in" filter="fade">
                                      <p:cBhvr>
                                        <p:cTn id="22" dur="500"/>
                                        <p:tgtEl>
                                          <p:spTgt spid="177178"/>
                                        </p:tgtEl>
                                      </p:cBhvr>
                                    </p:animEffect>
                                  </p:childTnLst>
                                </p:cTn>
                              </p:par>
                              <p:par>
                                <p:cTn id="23" presetID="2" presetClass="entr" presetSubtype="1" fill="hold" nodeType="withEffect">
                                  <p:stCondLst>
                                    <p:cond delay="0"/>
                                  </p:stCondLst>
                                  <p:childTnLst>
                                    <p:set>
                                      <p:cBhvr>
                                        <p:cTn id="24" dur="1" fill="hold">
                                          <p:stCondLst>
                                            <p:cond delay="0"/>
                                          </p:stCondLst>
                                        </p:cTn>
                                        <p:tgtEl>
                                          <p:spTgt spid="177185">
                                            <p:txEl>
                                              <p:pRg st="0" end="0"/>
                                            </p:txEl>
                                          </p:spTgt>
                                        </p:tgtEl>
                                        <p:attrNameLst>
                                          <p:attrName>style.visibility</p:attrName>
                                        </p:attrNameLst>
                                      </p:cBhvr>
                                      <p:to>
                                        <p:strVal val="visible"/>
                                      </p:to>
                                    </p:set>
                                    <p:anim calcmode="lin" valueType="num">
                                      <p:cBhvr additive="base">
                                        <p:cTn id="25" dur="500" fill="hold"/>
                                        <p:tgtEl>
                                          <p:spTgt spid="17718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7185">
                                            <p:txEl>
                                              <p:pRg st="0" end="0"/>
                                            </p:txEl>
                                          </p:spTgt>
                                        </p:tgtEl>
                                        <p:attrNameLst>
                                          <p:attrName>ppt_y</p:attrName>
                                        </p:attrNameLst>
                                      </p:cBhvr>
                                      <p:tavLst>
                                        <p:tav tm="0">
                                          <p:val>
                                            <p:strVal val="0-#ppt_h/2"/>
                                          </p:val>
                                        </p:tav>
                                        <p:tav tm="100000">
                                          <p:val>
                                            <p:strVal val="#ppt_y"/>
                                          </p:val>
                                        </p:tav>
                                      </p:tavLst>
                                    </p:anim>
                                  </p:childTnLst>
                                </p:cTn>
                              </p:par>
                            </p:childTnLst>
                          </p:cTn>
                        </p:par>
                        <p:par>
                          <p:cTn id="27" fill="hold">
                            <p:stCondLst>
                              <p:cond delay="500"/>
                            </p:stCondLst>
                            <p:childTnLst>
                              <p:par>
                                <p:cTn id="28" presetID="53"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par>
                                <p:cTn id="33" presetID="53" presetClass="entr" presetSubtype="0" fill="hold" grpId="0" nodeType="withEffect">
                                  <p:stCondLst>
                                    <p:cond delay="0"/>
                                  </p:stCondLst>
                                  <p:childTnLst>
                                    <p:set>
                                      <p:cBhvr>
                                        <p:cTn id="34" dur="1" fill="hold">
                                          <p:stCondLst>
                                            <p:cond delay="0"/>
                                          </p:stCondLst>
                                        </p:cTn>
                                        <p:tgtEl>
                                          <p:spTgt spid="177179"/>
                                        </p:tgtEl>
                                        <p:attrNameLst>
                                          <p:attrName>style.visibility</p:attrName>
                                        </p:attrNameLst>
                                      </p:cBhvr>
                                      <p:to>
                                        <p:strVal val="visible"/>
                                      </p:to>
                                    </p:set>
                                    <p:anim calcmode="lin" valueType="num">
                                      <p:cBhvr>
                                        <p:cTn id="35" dur="500" fill="hold"/>
                                        <p:tgtEl>
                                          <p:spTgt spid="177179"/>
                                        </p:tgtEl>
                                        <p:attrNameLst>
                                          <p:attrName>ppt_w</p:attrName>
                                        </p:attrNameLst>
                                      </p:cBhvr>
                                      <p:tavLst>
                                        <p:tav tm="0">
                                          <p:val>
                                            <p:fltVal val="0"/>
                                          </p:val>
                                        </p:tav>
                                        <p:tav tm="100000">
                                          <p:val>
                                            <p:strVal val="#ppt_w"/>
                                          </p:val>
                                        </p:tav>
                                      </p:tavLst>
                                    </p:anim>
                                    <p:anim calcmode="lin" valueType="num">
                                      <p:cBhvr>
                                        <p:cTn id="36" dur="500" fill="hold"/>
                                        <p:tgtEl>
                                          <p:spTgt spid="177179"/>
                                        </p:tgtEl>
                                        <p:attrNameLst>
                                          <p:attrName>ppt_h</p:attrName>
                                        </p:attrNameLst>
                                      </p:cBhvr>
                                      <p:tavLst>
                                        <p:tav tm="0">
                                          <p:val>
                                            <p:fltVal val="0"/>
                                          </p:val>
                                        </p:tav>
                                        <p:tav tm="100000">
                                          <p:val>
                                            <p:strVal val="#ppt_h"/>
                                          </p:val>
                                        </p:tav>
                                      </p:tavLst>
                                    </p:anim>
                                    <p:animEffect transition="in" filter="fade">
                                      <p:cBhvr>
                                        <p:cTn id="37" dur="500"/>
                                        <p:tgtEl>
                                          <p:spTgt spid="17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5" grpId="0" build="p"/>
      <p:bldP spid="177178" grpId="0" animBg="1"/>
      <p:bldP spid="17717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idx="4294967295"/>
          </p:nvPr>
        </p:nvSpPr>
        <p:spPr>
          <a:xfrm>
            <a:off x="457200" y="277813"/>
            <a:ext cx="8229600" cy="1139825"/>
          </a:xfrm>
          <a:prstGeom prst="rect">
            <a:avLst/>
          </a:prstGeom>
        </p:spPr>
        <p:txBody>
          <a:bodyPr/>
          <a:lstStyle/>
          <a:p>
            <a:pPr eaLnBrk="1" hangingPunct="1">
              <a:defRPr/>
            </a:pPr>
            <a:r>
              <a:rPr lang="it-IT" sz="2800">
                <a:solidFill>
                  <a:srgbClr val="0000FF"/>
                </a:solidFill>
                <a:latin typeface="+mn-lt"/>
                <a:ea typeface="+mj-ea"/>
                <a:cs typeface="+mj-cs"/>
              </a:rPr>
              <a:t>Alcuni dati… </a:t>
            </a:r>
          </a:p>
        </p:txBody>
      </p:sp>
      <p:sp>
        <p:nvSpPr>
          <p:cNvPr id="181251" name="Rectangle 3"/>
          <p:cNvSpPr>
            <a:spLocks noGrp="1" noChangeArrowheads="1"/>
          </p:cNvSpPr>
          <p:nvPr>
            <p:ph type="body" idx="1"/>
          </p:nvPr>
        </p:nvSpPr>
        <p:spPr>
          <a:xfrm>
            <a:off x="0" y="981075"/>
            <a:ext cx="9144000" cy="2592388"/>
          </a:xfrm>
        </p:spPr>
        <p:txBody>
          <a:bodyPr/>
          <a:lstStyle/>
          <a:p>
            <a:pPr indent="9525" eaLnBrk="1" hangingPunct="1">
              <a:lnSpc>
                <a:spcPct val="90000"/>
              </a:lnSpc>
            </a:pPr>
            <a:r>
              <a:rPr lang="it-IT" sz="2800" dirty="0">
                <a:solidFill>
                  <a:srgbClr val="FF0000"/>
                </a:solidFill>
              </a:rPr>
              <a:t> </a:t>
            </a:r>
            <a:r>
              <a:rPr lang="it-IT" sz="2800" dirty="0" err="1">
                <a:solidFill>
                  <a:srgbClr val="FF0000"/>
                </a:solidFill>
              </a:rPr>
              <a:t>Lavoisier</a:t>
            </a:r>
            <a:r>
              <a:rPr lang="it-IT" sz="2800" dirty="0">
                <a:solidFill>
                  <a:srgbClr val="FF0000"/>
                </a:solidFill>
              </a:rPr>
              <a:t> (1743)</a:t>
            </a:r>
            <a:r>
              <a:rPr lang="it-IT" sz="2800" dirty="0">
                <a:solidFill>
                  <a:srgbClr val="0000FF"/>
                </a:solidFill>
              </a:rPr>
              <a:t>:</a:t>
            </a:r>
            <a:r>
              <a:rPr lang="it-IT" sz="2800" i="1" dirty="0">
                <a:solidFill>
                  <a:srgbClr val="0000FF"/>
                </a:solidFill>
              </a:rPr>
              <a:t>Legge della conservazione della massa</a:t>
            </a:r>
            <a:endParaRPr lang="it-IT" sz="2800" dirty="0">
              <a:solidFill>
                <a:srgbClr val="0000FF"/>
              </a:solidFill>
            </a:endParaRPr>
          </a:p>
          <a:p>
            <a:pPr indent="9525" algn="ctr" eaLnBrk="1" hangingPunct="1">
              <a:lnSpc>
                <a:spcPct val="90000"/>
              </a:lnSpc>
              <a:buFont typeface="Wingdings" charset="2"/>
              <a:buNone/>
            </a:pPr>
            <a:r>
              <a:rPr lang="it-IT" sz="2800" i="1" dirty="0">
                <a:solidFill>
                  <a:srgbClr val="0000FF"/>
                </a:solidFill>
              </a:rPr>
              <a:t>Niente si crea, niente si distrugge </a:t>
            </a:r>
          </a:p>
          <a:p>
            <a:pPr indent="9525" algn="ctr" eaLnBrk="1" hangingPunct="1">
              <a:lnSpc>
                <a:spcPct val="90000"/>
              </a:lnSpc>
              <a:buFont typeface="Wingdings" charset="2"/>
              <a:buNone/>
            </a:pPr>
            <a:r>
              <a:rPr lang="it-IT" sz="2800" i="1" dirty="0">
                <a:solidFill>
                  <a:srgbClr val="0000FF"/>
                </a:solidFill>
              </a:rPr>
              <a:t>ma tutto si trasforma</a:t>
            </a:r>
            <a:endParaRPr lang="it-IT" sz="2800" dirty="0">
              <a:solidFill>
                <a:srgbClr val="0000FF"/>
              </a:solidFill>
            </a:endParaRPr>
          </a:p>
        </p:txBody>
      </p:sp>
      <p:sp>
        <p:nvSpPr>
          <p:cNvPr id="8" name="Rectangle 10"/>
          <p:cNvSpPr>
            <a:spLocks noChangeArrowheads="1"/>
          </p:cNvSpPr>
          <p:nvPr/>
        </p:nvSpPr>
        <p:spPr bwMode="auto">
          <a:xfrm>
            <a:off x="0" y="2277269"/>
            <a:ext cx="9144000" cy="1800225"/>
          </a:xfrm>
          <a:prstGeom prst="rect">
            <a:avLst/>
          </a:prstGeom>
          <a:noFill/>
          <a:ln w="9525">
            <a:noFill/>
            <a:miter lim="800000"/>
            <a:headEnd/>
            <a:tailEnd/>
          </a:ln>
          <a:effectLst/>
        </p:spPr>
        <p:txBody>
          <a:bodyPr>
            <a:prstTxWarp prst="textNoShape">
              <a:avLst/>
            </a:prstTxWarp>
          </a:bodyPr>
          <a:lstStyle/>
          <a:p>
            <a:pPr marL="342900" indent="9525">
              <a:lnSpc>
                <a:spcPct val="100000"/>
              </a:lnSpc>
              <a:buClr>
                <a:srgbClr val="99FF99"/>
              </a:buClr>
            </a:pPr>
            <a:r>
              <a:rPr lang="it-IT" sz="2800" dirty="0">
                <a:solidFill>
                  <a:srgbClr val="FF0000"/>
                </a:solidFill>
                <a:effectLst>
                  <a:outerShdw blurRad="38100" dist="38100" dir="2700000" algn="tl">
                    <a:srgbClr val="000000"/>
                  </a:outerShdw>
                </a:effectLst>
              </a:rPr>
              <a:t>Proust (1799</a:t>
            </a:r>
            <a:r>
              <a:rPr lang="it-IT" sz="2800" dirty="0" smtClean="0">
                <a:solidFill>
                  <a:srgbClr val="FF0000"/>
                </a:solidFill>
                <a:effectLst>
                  <a:outerShdw blurRad="38100" dist="38100" dir="2700000" algn="tl">
                    <a:srgbClr val="000000"/>
                  </a:outerShdw>
                </a:effectLst>
              </a:rPr>
              <a:t>): </a:t>
            </a:r>
            <a:r>
              <a:rPr lang="it-IT" sz="2800" i="1" dirty="0" smtClean="0">
                <a:solidFill>
                  <a:srgbClr val="0000FF"/>
                </a:solidFill>
                <a:effectLst>
                  <a:outerShdw blurRad="38100" dist="38100" dir="2700000" algn="tl">
                    <a:srgbClr val="000000"/>
                  </a:outerShdw>
                </a:effectLst>
              </a:rPr>
              <a:t>Legge </a:t>
            </a:r>
            <a:r>
              <a:rPr lang="it-IT" sz="2800" i="1" dirty="0">
                <a:solidFill>
                  <a:srgbClr val="0000FF"/>
                </a:solidFill>
                <a:effectLst>
                  <a:outerShdw blurRad="38100" dist="38100" dir="2700000" algn="tl">
                    <a:srgbClr val="000000"/>
                  </a:outerShdw>
                </a:effectLst>
              </a:rPr>
              <a:t>delle proporzioni costanti</a:t>
            </a:r>
            <a:endParaRPr lang="it-IT" sz="2800" dirty="0">
              <a:solidFill>
                <a:srgbClr val="0000FF"/>
              </a:solidFill>
              <a:effectLst>
                <a:outerShdw blurRad="38100" dist="38100" dir="2700000" algn="tl">
                  <a:srgbClr val="000000"/>
                </a:outerShdw>
              </a:effectLst>
            </a:endParaRPr>
          </a:p>
          <a:p>
            <a:pPr marL="342900" indent="9525" algn="ctr">
              <a:lnSpc>
                <a:spcPct val="100000"/>
              </a:lnSpc>
              <a:buClr>
                <a:srgbClr val="99FF99"/>
              </a:buClr>
              <a:buFont typeface="Wingdings" charset="2"/>
              <a:buNone/>
            </a:pPr>
            <a:r>
              <a:rPr lang="it-IT" sz="2800" i="1" dirty="0">
                <a:solidFill>
                  <a:srgbClr val="0000FF"/>
                </a:solidFill>
                <a:effectLst>
                  <a:outerShdw blurRad="38100" dist="38100" dir="2700000" algn="tl">
                    <a:srgbClr val="000000"/>
                  </a:outerShdw>
                </a:effectLst>
                <a:ea typeface="Comic Sans MS" charset="0"/>
                <a:cs typeface="Comic Sans MS" charset="0"/>
              </a:rPr>
              <a:t>quando due o più elementi reagiscono, per formare un determinato composto, si combinano sempre secondo proporzioni in massa definite e costanti</a:t>
            </a:r>
            <a:r>
              <a:rPr lang="it-IT" sz="2800" i="1" dirty="0" smtClean="0">
                <a:solidFill>
                  <a:srgbClr val="0000FF"/>
                </a:solidFill>
                <a:effectLst>
                  <a:outerShdw blurRad="38100" dist="38100" dir="2700000" algn="tl">
                    <a:srgbClr val="000000"/>
                  </a:outerShdw>
                </a:effectLst>
                <a:ea typeface="Comic Sans MS" charset="0"/>
                <a:cs typeface="Comic Sans MS" charset="0"/>
              </a:rPr>
              <a:t>.</a:t>
            </a:r>
            <a:endParaRPr lang="it-IT" sz="2800" dirty="0">
              <a:solidFill>
                <a:srgbClr val="0000FF"/>
              </a:solidFill>
              <a:effectLst>
                <a:outerShdw blurRad="38100" dist="38100" dir="2700000" algn="tl">
                  <a:srgbClr val="000000"/>
                </a:outerShdw>
              </a:effectLst>
              <a:ea typeface="Comic Sans MS" charset="0"/>
              <a:cs typeface="Comic Sans MS" charset="0"/>
            </a:endParaRPr>
          </a:p>
        </p:txBody>
      </p:sp>
      <p:sp>
        <p:nvSpPr>
          <p:cNvPr id="9" name="Rectangle 11"/>
          <p:cNvSpPr>
            <a:spLocks noChangeArrowheads="1"/>
          </p:cNvSpPr>
          <p:nvPr/>
        </p:nvSpPr>
        <p:spPr bwMode="auto">
          <a:xfrm>
            <a:off x="0" y="4077494"/>
            <a:ext cx="9144000" cy="1584325"/>
          </a:xfrm>
          <a:prstGeom prst="rect">
            <a:avLst/>
          </a:prstGeom>
          <a:noFill/>
          <a:ln w="9525">
            <a:noFill/>
            <a:miter lim="800000"/>
            <a:headEnd/>
            <a:tailEnd/>
          </a:ln>
          <a:effectLst/>
        </p:spPr>
        <p:txBody>
          <a:bodyPr>
            <a:prstTxWarp prst="textNoShape">
              <a:avLst/>
            </a:prstTxWarp>
          </a:bodyPr>
          <a:lstStyle/>
          <a:p>
            <a:pPr marL="342900" indent="9525">
              <a:lnSpc>
                <a:spcPct val="100000"/>
              </a:lnSpc>
              <a:buClr>
                <a:srgbClr val="99FF99"/>
              </a:buClr>
              <a:defRPr/>
            </a:pPr>
            <a:r>
              <a:rPr lang="it-IT" sz="2800" dirty="0">
                <a:solidFill>
                  <a:srgbClr val="FF0000"/>
                </a:solidFill>
                <a:effectLst>
                  <a:outerShdw blurRad="38100" dist="38100" dir="2700000" algn="tl">
                    <a:srgbClr val="000000"/>
                  </a:outerShdw>
                </a:effectLst>
              </a:rPr>
              <a:t>Dalton (1766):</a:t>
            </a:r>
          </a:p>
          <a:p>
            <a:pPr marL="342900" indent="9525">
              <a:lnSpc>
                <a:spcPct val="100000"/>
              </a:lnSpc>
              <a:buClr>
                <a:srgbClr val="99FF99"/>
              </a:buClr>
              <a:buFont typeface="Wingdings" charset="2"/>
              <a:buNone/>
              <a:defRPr/>
            </a:pPr>
            <a:r>
              <a:rPr lang="it-IT" sz="2800" i="1" dirty="0">
                <a:solidFill>
                  <a:srgbClr val="0000FF"/>
                </a:solidFill>
                <a:effectLst>
                  <a:outerShdw blurRad="38100" dist="38100" dir="2700000" algn="tl">
                    <a:srgbClr val="000000"/>
                  </a:outerShdw>
                </a:effectLst>
              </a:rPr>
              <a:t>Legge delle proporzioni multiple </a:t>
            </a:r>
            <a:endParaRPr lang="it-IT" sz="2800" dirty="0">
              <a:solidFill>
                <a:srgbClr val="0000FF"/>
              </a:solidFill>
              <a:effectLst>
                <a:outerShdw blurRad="38100" dist="38100" dir="2700000" algn="tl">
                  <a:srgbClr val="000000"/>
                </a:outerShdw>
              </a:effectLst>
            </a:endParaRPr>
          </a:p>
        </p:txBody>
      </p:sp>
      <p:sp>
        <p:nvSpPr>
          <p:cNvPr id="12" name="Rectangle 3"/>
          <p:cNvSpPr txBox="1">
            <a:spLocks noChangeArrowheads="1"/>
          </p:cNvSpPr>
          <p:nvPr/>
        </p:nvSpPr>
        <p:spPr>
          <a:xfrm>
            <a:off x="0" y="5157787"/>
            <a:ext cx="9144000" cy="1700213"/>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9525">
              <a:defRPr/>
            </a:pPr>
            <a:r>
              <a:rPr lang="it-IT" sz="2400" dirty="0" smtClean="0">
                <a:solidFill>
                  <a:srgbClr val="0000FF"/>
                </a:solidFill>
              </a:rPr>
              <a:t> </a:t>
            </a:r>
            <a:r>
              <a:rPr lang="it-IT" sz="2800" dirty="0" smtClean="0">
                <a:solidFill>
                  <a:srgbClr val="FF0000"/>
                </a:solidFill>
              </a:rPr>
              <a:t>FARADAY (1833): </a:t>
            </a:r>
            <a:r>
              <a:rPr lang="it-IT" sz="2800" i="1" dirty="0" smtClean="0">
                <a:solidFill>
                  <a:srgbClr val="FF0000"/>
                </a:solidFill>
              </a:rPr>
              <a:t>Legge dell’elettrolisi</a:t>
            </a:r>
          </a:p>
          <a:p>
            <a:pPr indent="9525">
              <a:defRPr/>
            </a:pPr>
            <a:r>
              <a:rPr lang="it-IT" sz="2800" dirty="0" smtClean="0">
                <a:solidFill>
                  <a:srgbClr val="0000FF"/>
                </a:solidFill>
                <a:effectLst>
                  <a:outerShdw blurRad="38100" dist="38100" dir="2700000" algn="tl">
                    <a:srgbClr val="000000"/>
                  </a:outerShdw>
                </a:effectLst>
              </a:rPr>
              <a:t>1 </a:t>
            </a:r>
            <a:r>
              <a:rPr lang="it-IT" sz="2800" dirty="0">
                <a:solidFill>
                  <a:srgbClr val="0000FF"/>
                </a:solidFill>
                <a:effectLst>
                  <a:outerShdw blurRad="38100" dist="38100" dir="2700000" algn="tl">
                    <a:srgbClr val="000000"/>
                  </a:outerShdw>
                </a:effectLst>
              </a:rPr>
              <a:t>Faraday di corrente (</a:t>
            </a:r>
            <a:r>
              <a:rPr lang="it-IT" sz="2800" i="1" dirty="0">
                <a:solidFill>
                  <a:srgbClr val="0000FF"/>
                </a:solidFill>
                <a:effectLst>
                  <a:outerShdw blurRad="38100" dist="38100" dir="2700000" algn="tl">
                    <a:srgbClr val="000000"/>
                  </a:outerShdw>
                </a:effectLst>
              </a:rPr>
              <a:t>1F = 96500 C/mole</a:t>
            </a:r>
            <a:r>
              <a:rPr lang="it-IT" sz="2800" dirty="0">
                <a:solidFill>
                  <a:srgbClr val="0000FF"/>
                </a:solidFill>
                <a:effectLst>
                  <a:outerShdw blurRad="38100" dist="38100" dir="2700000" algn="tl">
                    <a:srgbClr val="000000"/>
                  </a:outerShdw>
                </a:effectLst>
              </a:rPr>
              <a:t>) libera una mole di sostanza monovalente</a:t>
            </a:r>
          </a:p>
          <a:p>
            <a:pPr indent="9525">
              <a:defRPr/>
            </a:pPr>
            <a:endParaRPr lang="it-IT" sz="2800" i="1" dirty="0" smtClean="0">
              <a:solidFill>
                <a:srgbClr val="FF0000"/>
              </a:solidFill>
            </a:endParaRPr>
          </a:p>
        </p:txBody>
      </p:sp>
    </p:spTree>
    <p:extLst>
      <p:ext uri="{BB962C8B-B14F-4D97-AF65-F5344CB8AC3E}">
        <p14:creationId xmlns:p14="http://schemas.microsoft.com/office/powerpoint/2010/main" val="1518987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idx="4294967295"/>
          </p:nvPr>
        </p:nvSpPr>
        <p:spPr>
          <a:xfrm>
            <a:off x="457200" y="277813"/>
            <a:ext cx="8229600" cy="1139825"/>
          </a:xfrm>
          <a:prstGeom prst="rect">
            <a:avLst/>
          </a:prstGeom>
        </p:spPr>
        <p:txBody>
          <a:bodyPr/>
          <a:lstStyle/>
          <a:p>
            <a:pPr eaLnBrk="1" hangingPunct="1">
              <a:defRPr/>
            </a:pPr>
            <a:r>
              <a:rPr lang="it-IT">
                <a:solidFill>
                  <a:srgbClr val="0000FF"/>
                </a:solidFill>
                <a:ea typeface="+mj-ea"/>
                <a:cs typeface="+mj-cs"/>
              </a:rPr>
              <a:t>Alcuni dati… </a:t>
            </a:r>
          </a:p>
        </p:txBody>
      </p:sp>
      <p:sp>
        <p:nvSpPr>
          <p:cNvPr id="215043" name="Rectangle 3"/>
          <p:cNvSpPr>
            <a:spLocks noGrp="1" noChangeArrowheads="1"/>
          </p:cNvSpPr>
          <p:nvPr>
            <p:ph type="body" idx="1"/>
          </p:nvPr>
        </p:nvSpPr>
        <p:spPr>
          <a:xfrm>
            <a:off x="0" y="1484313"/>
            <a:ext cx="8963025" cy="4032250"/>
          </a:xfrm>
        </p:spPr>
        <p:txBody>
          <a:bodyPr/>
          <a:lstStyle/>
          <a:p>
            <a:pPr indent="9525" eaLnBrk="1" hangingPunct="1">
              <a:lnSpc>
                <a:spcPct val="90000"/>
              </a:lnSpc>
              <a:defRPr/>
            </a:pPr>
            <a:r>
              <a:rPr lang="it-IT" sz="3600" dirty="0">
                <a:solidFill>
                  <a:srgbClr val="0000FF"/>
                </a:solidFill>
                <a:ea typeface="+mn-ea"/>
                <a:cs typeface="+mn-cs"/>
              </a:rPr>
              <a:t> </a:t>
            </a:r>
            <a:r>
              <a:rPr lang="it-IT" sz="4400" dirty="0">
                <a:solidFill>
                  <a:srgbClr val="0000FF"/>
                </a:solidFill>
                <a:ea typeface="+mn-ea"/>
                <a:cs typeface="+mn-cs"/>
              </a:rPr>
              <a:t>In pratica tutto sembra indicare/confermare  che ogni composto è costituito da</a:t>
            </a:r>
          </a:p>
          <a:p>
            <a:pPr indent="9525" algn="ctr" eaLnBrk="1" hangingPunct="1">
              <a:lnSpc>
                <a:spcPct val="90000"/>
              </a:lnSpc>
              <a:buFont typeface="Wingdings" charset="2"/>
              <a:buNone/>
              <a:defRPr/>
            </a:pPr>
            <a:r>
              <a:rPr lang="it-IT" sz="4400" dirty="0">
                <a:solidFill>
                  <a:srgbClr val="FF0000"/>
                </a:solidFill>
                <a:ea typeface="+mn-ea"/>
                <a:cs typeface="+mn-cs"/>
              </a:rPr>
              <a:t>unità fondamentali</a:t>
            </a:r>
          </a:p>
          <a:p>
            <a:pPr indent="9525" eaLnBrk="1" hangingPunct="1">
              <a:lnSpc>
                <a:spcPct val="90000"/>
              </a:lnSpc>
              <a:buFont typeface="Wingdings" charset="2"/>
              <a:buNone/>
              <a:defRPr/>
            </a:pPr>
            <a:r>
              <a:rPr lang="it-IT" sz="4400" dirty="0">
                <a:solidFill>
                  <a:srgbClr val="0000FF"/>
                </a:solidFill>
                <a:ea typeface="+mn-ea"/>
                <a:cs typeface="+mn-cs"/>
              </a:rPr>
              <a:t>che entrano in quantità diverse nei vari elementi</a:t>
            </a:r>
            <a:endParaRPr lang="it-IT" sz="2400" dirty="0">
              <a:solidFill>
                <a:srgbClr val="0000FF"/>
              </a:solidFill>
              <a:ea typeface="+mn-ea"/>
              <a:cs typeface="+mn-cs"/>
            </a:endParaRPr>
          </a:p>
        </p:txBody>
      </p:sp>
    </p:spTree>
    <p:extLst>
      <p:ext uri="{BB962C8B-B14F-4D97-AF65-F5344CB8AC3E}">
        <p14:creationId xmlns:p14="http://schemas.microsoft.com/office/powerpoint/2010/main" val="26499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15043">
                                            <p:txEl>
                                              <p:pRg st="0" end="0"/>
                                            </p:txEl>
                                          </p:spTgt>
                                        </p:tgtEl>
                                        <p:attrNameLst>
                                          <p:attrName>style.visibility</p:attrName>
                                        </p:attrNameLst>
                                      </p:cBhvr>
                                      <p:to>
                                        <p:strVal val="visible"/>
                                      </p:to>
                                    </p:set>
                                    <p:anim calcmode="lin" valueType="num">
                                      <p:cBhvr>
                                        <p:cTn id="7" dur="500" fill="hold"/>
                                        <p:tgtEl>
                                          <p:spTgt spid="2150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504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15043">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15043">
                                            <p:txEl>
                                              <p:pRg st="1" end="1"/>
                                            </p:txEl>
                                          </p:spTgt>
                                        </p:tgtEl>
                                        <p:attrNameLst>
                                          <p:attrName>style.visibility</p:attrName>
                                        </p:attrNameLst>
                                      </p:cBhvr>
                                      <p:to>
                                        <p:strVal val="visible"/>
                                      </p:to>
                                    </p:set>
                                    <p:anim calcmode="lin" valueType="num">
                                      <p:cBhvr>
                                        <p:cTn id="12" dur="500" fill="hold"/>
                                        <p:tgtEl>
                                          <p:spTgt spid="21504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1504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15043">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215043">
                                            <p:txEl>
                                              <p:pRg st="2" end="2"/>
                                            </p:txEl>
                                          </p:spTgt>
                                        </p:tgtEl>
                                        <p:attrNameLst>
                                          <p:attrName>style.visibility</p:attrName>
                                        </p:attrNameLst>
                                      </p:cBhvr>
                                      <p:to>
                                        <p:strVal val="visible"/>
                                      </p:to>
                                    </p:set>
                                    <p:anim calcmode="lin" valueType="num">
                                      <p:cBhvr>
                                        <p:cTn id="17" dur="500" fill="hold"/>
                                        <p:tgtEl>
                                          <p:spTgt spid="21504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1504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150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202" name="Picture 26" descr="thomson_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1700213"/>
            <a:ext cx="3276600" cy="2460625"/>
          </a:xfrm>
          <a:prstGeom prst="rect">
            <a:avLst/>
          </a:prstGeom>
          <a:noFill/>
          <a:ln w="9525">
            <a:noFill/>
            <a:miter lim="800000"/>
            <a:headEnd/>
            <a:tailEnd/>
          </a:ln>
        </p:spPr>
      </p:pic>
      <p:sp>
        <p:nvSpPr>
          <p:cNvPr id="178178" name="Rectangle 2"/>
          <p:cNvSpPr>
            <a:spLocks noGrp="1" noChangeArrowheads="1"/>
          </p:cNvSpPr>
          <p:nvPr>
            <p:ph type="title" idx="4294967295"/>
          </p:nvPr>
        </p:nvSpPr>
        <p:spPr>
          <a:xfrm>
            <a:off x="3347864" y="29870"/>
            <a:ext cx="5050904" cy="1139825"/>
          </a:xfrm>
          <a:prstGeom prst="rect">
            <a:avLst/>
          </a:prstGeom>
        </p:spPr>
        <p:txBody>
          <a:bodyPr/>
          <a:lstStyle/>
          <a:p>
            <a:pPr eaLnBrk="1" hangingPunct="1">
              <a:defRPr/>
            </a:pPr>
            <a:r>
              <a:rPr lang="it-IT" sz="2800" dirty="0">
                <a:solidFill>
                  <a:srgbClr val="0000FF"/>
                </a:solidFill>
                <a:latin typeface="+mn-lt"/>
                <a:ea typeface="+mj-ea"/>
                <a:cs typeface="+mj-cs"/>
              </a:rPr>
              <a:t>TEORIA ATOMICA:</a:t>
            </a:r>
            <a:br>
              <a:rPr lang="it-IT" sz="2800" dirty="0">
                <a:solidFill>
                  <a:srgbClr val="0000FF"/>
                </a:solidFill>
                <a:latin typeface="+mn-lt"/>
                <a:ea typeface="+mj-ea"/>
                <a:cs typeface="+mj-cs"/>
              </a:rPr>
            </a:br>
            <a:r>
              <a:rPr lang="it-IT" sz="2800" dirty="0">
                <a:solidFill>
                  <a:srgbClr val="0000FF"/>
                </a:solidFill>
                <a:latin typeface="+mn-lt"/>
                <a:ea typeface="+mj-ea"/>
                <a:cs typeface="+mj-cs"/>
              </a:rPr>
              <a:t>la scoperta degli elettroni</a:t>
            </a:r>
            <a:br>
              <a:rPr lang="it-IT" sz="2800" dirty="0">
                <a:solidFill>
                  <a:srgbClr val="0000FF"/>
                </a:solidFill>
                <a:latin typeface="+mn-lt"/>
                <a:ea typeface="+mj-ea"/>
                <a:cs typeface="+mj-cs"/>
              </a:rPr>
            </a:br>
            <a:endParaRPr lang="it-IT" sz="2800" dirty="0">
              <a:solidFill>
                <a:srgbClr val="0000FF"/>
              </a:solidFill>
              <a:latin typeface="+mn-lt"/>
              <a:ea typeface="+mj-ea"/>
              <a:cs typeface="+mj-cs"/>
            </a:endParaRPr>
          </a:p>
        </p:txBody>
      </p:sp>
      <p:sp>
        <p:nvSpPr>
          <p:cNvPr id="178179" name="Rectangle 3"/>
          <p:cNvSpPr>
            <a:spLocks noGrp="1" noChangeArrowheads="1"/>
          </p:cNvSpPr>
          <p:nvPr>
            <p:ph type="body" idx="1"/>
          </p:nvPr>
        </p:nvSpPr>
        <p:spPr>
          <a:xfrm>
            <a:off x="0" y="764704"/>
            <a:ext cx="9144000" cy="1223963"/>
          </a:xfrm>
        </p:spPr>
        <p:txBody>
          <a:bodyPr/>
          <a:lstStyle/>
          <a:p>
            <a:pPr indent="9525" eaLnBrk="1" hangingPunct="1">
              <a:defRPr/>
            </a:pPr>
            <a:r>
              <a:rPr lang="it-IT" sz="2800" dirty="0">
                <a:solidFill>
                  <a:srgbClr val="FF0000"/>
                </a:solidFill>
                <a:ea typeface="+mn-ea"/>
                <a:cs typeface="+mn-cs"/>
              </a:rPr>
              <a:t>Esperimento di Thomson (1897):</a:t>
            </a:r>
            <a:endParaRPr lang="it-IT" sz="2800" i="1" dirty="0">
              <a:solidFill>
                <a:srgbClr val="FF0000"/>
              </a:solidFill>
              <a:ea typeface="+mn-ea"/>
              <a:cs typeface="+mn-cs"/>
            </a:endParaRPr>
          </a:p>
        </p:txBody>
      </p:sp>
      <p:pic>
        <p:nvPicPr>
          <p:cNvPr id="178203" name="Picture 27" descr="thomson_2"/>
          <p:cNvPicPr>
            <a:picLocks noChangeAspect="1" noChangeArrowheads="1"/>
          </p:cNvPicPr>
          <p:nvPr/>
        </p:nvPicPr>
        <p:blipFill>
          <a:blip r:embed="rId3"/>
          <a:srcRect/>
          <a:stretch>
            <a:fillRect/>
          </a:stretch>
        </p:blipFill>
        <p:spPr bwMode="auto">
          <a:xfrm>
            <a:off x="4500563" y="3068167"/>
            <a:ext cx="4286250" cy="2857500"/>
          </a:xfrm>
          <a:prstGeom prst="rect">
            <a:avLst/>
          </a:prstGeom>
          <a:noFill/>
          <a:ln w="9525">
            <a:noFill/>
            <a:miter lim="800000"/>
            <a:headEnd/>
            <a:tailEnd/>
          </a:ln>
        </p:spPr>
      </p:pic>
      <p:sp>
        <p:nvSpPr>
          <p:cNvPr id="178205" name="Rectangle 29"/>
          <p:cNvSpPr>
            <a:spLocks noChangeArrowheads="1"/>
          </p:cNvSpPr>
          <p:nvPr/>
        </p:nvSpPr>
        <p:spPr bwMode="auto">
          <a:xfrm>
            <a:off x="4356100" y="1412404"/>
            <a:ext cx="4680396" cy="2677656"/>
          </a:xfrm>
          <a:prstGeom prst="rect">
            <a:avLst/>
          </a:prstGeom>
          <a:noFill/>
          <a:ln w="9525">
            <a:noFill/>
            <a:miter lim="800000"/>
            <a:headEnd/>
            <a:tailEnd/>
          </a:ln>
        </p:spPr>
        <p:txBody>
          <a:bodyPr wrap="square">
            <a:prstTxWarp prst="textNoShape">
              <a:avLst/>
            </a:prstTxWarp>
            <a:spAutoFit/>
          </a:bodyPr>
          <a:lstStyle/>
          <a:p>
            <a:pPr>
              <a:lnSpc>
                <a:spcPct val="100000"/>
              </a:lnSpc>
              <a:spcBef>
                <a:spcPct val="0"/>
              </a:spcBef>
              <a:buClrTx/>
              <a:buSzTx/>
              <a:buFontTx/>
              <a:buNone/>
            </a:pPr>
            <a:r>
              <a:rPr lang="it-IT" sz="2800" dirty="0">
                <a:solidFill>
                  <a:srgbClr val="0000FF"/>
                </a:solidFill>
                <a:effectLst/>
              </a:rPr>
              <a:t>Thomson applicò ai 2 elettrodi ( catodo - e anodo +) una forte differenza di potenziale (1000 v), e notò che dal catodo partì un fascio di luce verde fluorescente </a:t>
            </a:r>
          </a:p>
        </p:txBody>
      </p:sp>
      <p:sp>
        <p:nvSpPr>
          <p:cNvPr id="178207" name="Rectangle 31"/>
          <p:cNvSpPr>
            <a:spLocks noChangeArrowheads="1"/>
          </p:cNvSpPr>
          <p:nvPr/>
        </p:nvSpPr>
        <p:spPr bwMode="auto">
          <a:xfrm>
            <a:off x="0" y="3397056"/>
            <a:ext cx="4427983" cy="3416320"/>
          </a:xfrm>
          <a:prstGeom prst="rect">
            <a:avLst/>
          </a:prstGeom>
          <a:solidFill>
            <a:srgbClr val="FFFFFF"/>
          </a:solidFill>
          <a:ln w="9525">
            <a:noFill/>
            <a:miter lim="800000"/>
            <a:headEnd/>
            <a:tailEnd/>
          </a:ln>
        </p:spPr>
        <p:txBody>
          <a:bodyPr wrap="square">
            <a:prstTxWarp prst="textNoShape">
              <a:avLst/>
            </a:prstTxWarp>
            <a:spAutoFit/>
          </a:bodyPr>
          <a:lstStyle/>
          <a:p>
            <a:pPr>
              <a:lnSpc>
                <a:spcPct val="100000"/>
              </a:lnSpc>
              <a:spcBef>
                <a:spcPct val="0"/>
              </a:spcBef>
              <a:buClrTx/>
              <a:buSzTx/>
              <a:buFontTx/>
              <a:buNone/>
            </a:pPr>
            <a:r>
              <a:rPr lang="it-IT" sz="2400" dirty="0" err="1">
                <a:solidFill>
                  <a:srgbClr val="0000FF"/>
                </a:solidFill>
                <a:effectLst/>
              </a:rPr>
              <a:t>Thomson</a:t>
            </a:r>
            <a:r>
              <a:rPr lang="it-IT" sz="2400" dirty="0">
                <a:solidFill>
                  <a:srgbClr val="0000FF"/>
                </a:solidFill>
                <a:effectLst/>
              </a:rPr>
              <a:t> all'interno del tubo inserì due lamine elettricamente cariche e fece passare il fascio di luce attraverso, notando che il fascio </a:t>
            </a:r>
            <a:r>
              <a:rPr lang="it-IT" sz="2400" dirty="0" smtClean="0">
                <a:solidFill>
                  <a:srgbClr val="0000FF"/>
                </a:solidFill>
                <a:effectLst/>
              </a:rPr>
              <a:t>veniva </a:t>
            </a:r>
            <a:r>
              <a:rPr lang="it-IT" sz="2400" dirty="0">
                <a:solidFill>
                  <a:srgbClr val="0000FF"/>
                </a:solidFill>
                <a:effectLst/>
              </a:rPr>
              <a:t>deviato verso la lamina con carica positiva. Questo fece comprendere a Thomson </a:t>
            </a:r>
            <a:r>
              <a:rPr lang="it-IT" sz="2400" dirty="0" smtClean="0">
                <a:solidFill>
                  <a:srgbClr val="0000FF"/>
                </a:solidFill>
                <a:effectLst/>
              </a:rPr>
              <a:t>che </a:t>
            </a:r>
            <a:r>
              <a:rPr lang="it-IT" sz="2400" dirty="0">
                <a:solidFill>
                  <a:srgbClr val="0000FF"/>
                </a:solidFill>
                <a:effectLst/>
              </a:rPr>
              <a:t>le particelle che formavano il fascio di luce erano negative</a:t>
            </a:r>
          </a:p>
        </p:txBody>
      </p:sp>
      <p:sp>
        <p:nvSpPr>
          <p:cNvPr id="178208" name="Text Box 32"/>
          <p:cNvSpPr txBox="1">
            <a:spLocks noChangeArrowheads="1"/>
          </p:cNvSpPr>
          <p:nvPr/>
        </p:nvSpPr>
        <p:spPr bwMode="auto">
          <a:xfrm>
            <a:off x="4644008" y="6021288"/>
            <a:ext cx="3744416" cy="523220"/>
          </a:xfrm>
          <a:prstGeom prst="rect">
            <a:avLst/>
          </a:prstGeom>
          <a:noFill/>
          <a:ln w="9525">
            <a:noFill/>
            <a:miter lim="800000"/>
            <a:headEnd/>
            <a:tailEnd/>
          </a:ln>
        </p:spPr>
        <p:txBody>
          <a:bodyPr wrap="square">
            <a:prstTxWarp prst="textNoShape">
              <a:avLst/>
            </a:prstTxWarp>
            <a:spAutoFit/>
          </a:bodyPr>
          <a:lstStyle/>
          <a:p>
            <a:pPr algn="ctr">
              <a:lnSpc>
                <a:spcPct val="100000"/>
              </a:lnSpc>
              <a:spcBef>
                <a:spcPct val="50000"/>
              </a:spcBef>
              <a:buClrTx/>
              <a:buSzTx/>
              <a:buFontTx/>
              <a:buNone/>
            </a:pPr>
            <a:r>
              <a:rPr lang="it-IT" sz="2800" dirty="0">
                <a:solidFill>
                  <a:srgbClr val="FF0000"/>
                </a:solidFill>
                <a:effectLst/>
              </a:rPr>
              <a:t>Stima del rapporto e/m</a:t>
            </a:r>
          </a:p>
        </p:txBody>
      </p:sp>
    </p:spTree>
    <p:extLst>
      <p:ext uri="{BB962C8B-B14F-4D97-AF65-F5344CB8AC3E}">
        <p14:creationId xmlns:p14="http://schemas.microsoft.com/office/powerpoint/2010/main" val="4205264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8205"/>
                                        </p:tgtEl>
                                        <p:attrNameLst>
                                          <p:attrName>style.visibility</p:attrName>
                                        </p:attrNameLst>
                                      </p:cBhvr>
                                      <p:to>
                                        <p:strVal val="visible"/>
                                      </p:to>
                                    </p:set>
                                    <p:anim calcmode="lin" valueType="num">
                                      <p:cBhvr>
                                        <p:cTn id="7" dur="500" fill="hold"/>
                                        <p:tgtEl>
                                          <p:spTgt spid="178205"/>
                                        </p:tgtEl>
                                        <p:attrNameLst>
                                          <p:attrName>ppt_w</p:attrName>
                                        </p:attrNameLst>
                                      </p:cBhvr>
                                      <p:tavLst>
                                        <p:tav tm="0">
                                          <p:val>
                                            <p:fltVal val="0"/>
                                          </p:val>
                                        </p:tav>
                                        <p:tav tm="100000">
                                          <p:val>
                                            <p:strVal val="#ppt_w"/>
                                          </p:val>
                                        </p:tav>
                                      </p:tavLst>
                                    </p:anim>
                                    <p:anim calcmode="lin" valueType="num">
                                      <p:cBhvr>
                                        <p:cTn id="8" dur="500" fill="hold"/>
                                        <p:tgtEl>
                                          <p:spTgt spid="178205"/>
                                        </p:tgtEl>
                                        <p:attrNameLst>
                                          <p:attrName>ppt_h</p:attrName>
                                        </p:attrNameLst>
                                      </p:cBhvr>
                                      <p:tavLst>
                                        <p:tav tm="0">
                                          <p:val>
                                            <p:fltVal val="0"/>
                                          </p:val>
                                        </p:tav>
                                        <p:tav tm="100000">
                                          <p:val>
                                            <p:strVal val="#ppt_h"/>
                                          </p:val>
                                        </p:tav>
                                      </p:tavLst>
                                    </p:anim>
                                    <p:animEffect transition="in" filter="fade">
                                      <p:cBhvr>
                                        <p:cTn id="9" dur="500"/>
                                        <p:tgtEl>
                                          <p:spTgt spid="178205"/>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178202"/>
                                        </p:tgtEl>
                                        <p:attrNameLst>
                                          <p:attrName>style.visibility</p:attrName>
                                        </p:attrNameLst>
                                      </p:cBhvr>
                                      <p:to>
                                        <p:strVal val="visible"/>
                                      </p:to>
                                    </p:set>
                                    <p:anim calcmode="lin" valueType="num">
                                      <p:cBhvr>
                                        <p:cTn id="13" dur="500" fill="hold"/>
                                        <p:tgtEl>
                                          <p:spTgt spid="178202"/>
                                        </p:tgtEl>
                                        <p:attrNameLst>
                                          <p:attrName>ppt_w</p:attrName>
                                        </p:attrNameLst>
                                      </p:cBhvr>
                                      <p:tavLst>
                                        <p:tav tm="0">
                                          <p:val>
                                            <p:fltVal val="0"/>
                                          </p:val>
                                        </p:tav>
                                        <p:tav tm="100000">
                                          <p:val>
                                            <p:strVal val="#ppt_w"/>
                                          </p:val>
                                        </p:tav>
                                      </p:tavLst>
                                    </p:anim>
                                    <p:anim calcmode="lin" valueType="num">
                                      <p:cBhvr>
                                        <p:cTn id="14" dur="500" fill="hold"/>
                                        <p:tgtEl>
                                          <p:spTgt spid="178202"/>
                                        </p:tgtEl>
                                        <p:attrNameLst>
                                          <p:attrName>ppt_h</p:attrName>
                                        </p:attrNameLst>
                                      </p:cBhvr>
                                      <p:tavLst>
                                        <p:tav tm="0">
                                          <p:val>
                                            <p:fltVal val="0"/>
                                          </p:val>
                                        </p:tav>
                                        <p:tav tm="100000">
                                          <p:val>
                                            <p:strVal val="#ppt_h"/>
                                          </p:val>
                                        </p:tav>
                                      </p:tavLst>
                                    </p:anim>
                                    <p:animEffect transition="in" filter="fade">
                                      <p:cBhvr>
                                        <p:cTn id="15" dur="500"/>
                                        <p:tgtEl>
                                          <p:spTgt spid="17820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78207"/>
                                        </p:tgtEl>
                                        <p:attrNameLst>
                                          <p:attrName>style.visibility</p:attrName>
                                        </p:attrNameLst>
                                      </p:cBhvr>
                                      <p:to>
                                        <p:strVal val="visible"/>
                                      </p:to>
                                    </p:set>
                                    <p:anim calcmode="lin" valueType="num">
                                      <p:cBhvr>
                                        <p:cTn id="20" dur="500" fill="hold"/>
                                        <p:tgtEl>
                                          <p:spTgt spid="178207"/>
                                        </p:tgtEl>
                                        <p:attrNameLst>
                                          <p:attrName>ppt_w</p:attrName>
                                        </p:attrNameLst>
                                      </p:cBhvr>
                                      <p:tavLst>
                                        <p:tav tm="0">
                                          <p:val>
                                            <p:fltVal val="0"/>
                                          </p:val>
                                        </p:tav>
                                        <p:tav tm="100000">
                                          <p:val>
                                            <p:strVal val="#ppt_w"/>
                                          </p:val>
                                        </p:tav>
                                      </p:tavLst>
                                    </p:anim>
                                    <p:anim calcmode="lin" valueType="num">
                                      <p:cBhvr>
                                        <p:cTn id="21" dur="500" fill="hold"/>
                                        <p:tgtEl>
                                          <p:spTgt spid="178207"/>
                                        </p:tgtEl>
                                        <p:attrNameLst>
                                          <p:attrName>ppt_h</p:attrName>
                                        </p:attrNameLst>
                                      </p:cBhvr>
                                      <p:tavLst>
                                        <p:tav tm="0">
                                          <p:val>
                                            <p:fltVal val="0"/>
                                          </p:val>
                                        </p:tav>
                                        <p:tav tm="100000">
                                          <p:val>
                                            <p:strVal val="#ppt_h"/>
                                          </p:val>
                                        </p:tav>
                                      </p:tavLst>
                                    </p:anim>
                                    <p:animEffect transition="in" filter="fade">
                                      <p:cBhvr>
                                        <p:cTn id="22" dur="500"/>
                                        <p:tgtEl>
                                          <p:spTgt spid="178207"/>
                                        </p:tgtEl>
                                      </p:cBhvr>
                                    </p:animEffect>
                                  </p:childTnLst>
                                </p:cTn>
                              </p:par>
                            </p:childTnLst>
                          </p:cTn>
                        </p:par>
                        <p:par>
                          <p:cTn id="23" fill="hold">
                            <p:stCondLst>
                              <p:cond delay="500"/>
                            </p:stCondLst>
                            <p:childTnLst>
                              <p:par>
                                <p:cTn id="24" presetID="53" presetClass="entr" presetSubtype="0" fill="hold" nodeType="afterEffect">
                                  <p:stCondLst>
                                    <p:cond delay="0"/>
                                  </p:stCondLst>
                                  <p:childTnLst>
                                    <p:set>
                                      <p:cBhvr>
                                        <p:cTn id="25" dur="1" fill="hold">
                                          <p:stCondLst>
                                            <p:cond delay="0"/>
                                          </p:stCondLst>
                                        </p:cTn>
                                        <p:tgtEl>
                                          <p:spTgt spid="178203"/>
                                        </p:tgtEl>
                                        <p:attrNameLst>
                                          <p:attrName>style.visibility</p:attrName>
                                        </p:attrNameLst>
                                      </p:cBhvr>
                                      <p:to>
                                        <p:strVal val="visible"/>
                                      </p:to>
                                    </p:set>
                                    <p:anim calcmode="lin" valueType="num">
                                      <p:cBhvr>
                                        <p:cTn id="26" dur="500" fill="hold"/>
                                        <p:tgtEl>
                                          <p:spTgt spid="178203"/>
                                        </p:tgtEl>
                                        <p:attrNameLst>
                                          <p:attrName>ppt_w</p:attrName>
                                        </p:attrNameLst>
                                      </p:cBhvr>
                                      <p:tavLst>
                                        <p:tav tm="0">
                                          <p:val>
                                            <p:fltVal val="0"/>
                                          </p:val>
                                        </p:tav>
                                        <p:tav tm="100000">
                                          <p:val>
                                            <p:strVal val="#ppt_w"/>
                                          </p:val>
                                        </p:tav>
                                      </p:tavLst>
                                    </p:anim>
                                    <p:anim calcmode="lin" valueType="num">
                                      <p:cBhvr>
                                        <p:cTn id="27" dur="500" fill="hold"/>
                                        <p:tgtEl>
                                          <p:spTgt spid="178203"/>
                                        </p:tgtEl>
                                        <p:attrNameLst>
                                          <p:attrName>ppt_h</p:attrName>
                                        </p:attrNameLst>
                                      </p:cBhvr>
                                      <p:tavLst>
                                        <p:tav tm="0">
                                          <p:val>
                                            <p:fltVal val="0"/>
                                          </p:val>
                                        </p:tav>
                                        <p:tav tm="100000">
                                          <p:val>
                                            <p:strVal val="#ppt_h"/>
                                          </p:val>
                                        </p:tav>
                                      </p:tavLst>
                                    </p:anim>
                                    <p:animEffect transition="in" filter="fade">
                                      <p:cBhvr>
                                        <p:cTn id="28" dur="500"/>
                                        <p:tgtEl>
                                          <p:spTgt spid="17820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78208"/>
                                        </p:tgtEl>
                                        <p:attrNameLst>
                                          <p:attrName>style.visibility</p:attrName>
                                        </p:attrNameLst>
                                      </p:cBhvr>
                                      <p:to>
                                        <p:strVal val="visible"/>
                                      </p:to>
                                    </p:set>
                                    <p:anim calcmode="lin" valueType="num">
                                      <p:cBhvr>
                                        <p:cTn id="33" dur="500" fill="hold"/>
                                        <p:tgtEl>
                                          <p:spTgt spid="178208"/>
                                        </p:tgtEl>
                                        <p:attrNameLst>
                                          <p:attrName>ppt_w</p:attrName>
                                        </p:attrNameLst>
                                      </p:cBhvr>
                                      <p:tavLst>
                                        <p:tav tm="0">
                                          <p:val>
                                            <p:fltVal val="0"/>
                                          </p:val>
                                        </p:tav>
                                        <p:tav tm="100000">
                                          <p:val>
                                            <p:strVal val="#ppt_w"/>
                                          </p:val>
                                        </p:tav>
                                      </p:tavLst>
                                    </p:anim>
                                    <p:anim calcmode="lin" valueType="num">
                                      <p:cBhvr>
                                        <p:cTn id="34" dur="500" fill="hold"/>
                                        <p:tgtEl>
                                          <p:spTgt spid="178208"/>
                                        </p:tgtEl>
                                        <p:attrNameLst>
                                          <p:attrName>ppt_h</p:attrName>
                                        </p:attrNameLst>
                                      </p:cBhvr>
                                      <p:tavLst>
                                        <p:tav tm="0">
                                          <p:val>
                                            <p:fltVal val="0"/>
                                          </p:val>
                                        </p:tav>
                                        <p:tav tm="100000">
                                          <p:val>
                                            <p:strVal val="#ppt_h"/>
                                          </p:val>
                                        </p:tav>
                                      </p:tavLst>
                                    </p:anim>
                                    <p:animEffect transition="in" filter="fade">
                                      <p:cBhvr>
                                        <p:cTn id="35" dur="500"/>
                                        <p:tgtEl>
                                          <p:spTgt spid="17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205" grpId="0"/>
      <p:bldP spid="178207" grpId="0" animBg="1"/>
      <p:bldP spid="17820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idx="4294967295"/>
          </p:nvPr>
        </p:nvSpPr>
        <p:spPr>
          <a:xfrm>
            <a:off x="3419872" y="31313"/>
            <a:ext cx="3672408" cy="1139825"/>
          </a:xfrm>
          <a:prstGeom prst="rect">
            <a:avLst/>
          </a:prstGeom>
        </p:spPr>
        <p:txBody>
          <a:bodyPr/>
          <a:lstStyle/>
          <a:p>
            <a:pPr eaLnBrk="1" hangingPunct="1">
              <a:defRPr/>
            </a:pPr>
            <a:r>
              <a:rPr lang="it-IT" sz="2800" dirty="0">
                <a:ea typeface="+mj-ea"/>
                <a:cs typeface="+mj-cs"/>
              </a:rPr>
              <a:t>TEORIA ATOMICA:</a:t>
            </a:r>
            <a:br>
              <a:rPr lang="it-IT" sz="2800" dirty="0">
                <a:ea typeface="+mj-ea"/>
                <a:cs typeface="+mj-cs"/>
              </a:rPr>
            </a:br>
            <a:r>
              <a:rPr lang="it-IT" sz="2800" dirty="0">
                <a:ea typeface="+mj-ea"/>
                <a:cs typeface="+mj-cs"/>
              </a:rPr>
              <a:t>la scoperta degli elettroni</a:t>
            </a:r>
            <a:br>
              <a:rPr lang="it-IT" sz="2800" dirty="0">
                <a:ea typeface="+mj-ea"/>
                <a:cs typeface="+mj-cs"/>
              </a:rPr>
            </a:br>
            <a:endParaRPr lang="it-IT" sz="2800" dirty="0">
              <a:ea typeface="+mj-ea"/>
              <a:cs typeface="+mj-cs"/>
            </a:endParaRPr>
          </a:p>
        </p:txBody>
      </p:sp>
      <p:sp>
        <p:nvSpPr>
          <p:cNvPr id="178179" name="Rectangle 3"/>
          <p:cNvSpPr>
            <a:spLocks noGrp="1" noChangeArrowheads="1"/>
          </p:cNvSpPr>
          <p:nvPr>
            <p:ph type="body" idx="1"/>
          </p:nvPr>
        </p:nvSpPr>
        <p:spPr>
          <a:xfrm>
            <a:off x="0" y="1196975"/>
            <a:ext cx="9144000" cy="1223963"/>
          </a:xfrm>
        </p:spPr>
        <p:txBody>
          <a:bodyPr/>
          <a:lstStyle/>
          <a:p>
            <a:pPr indent="9525" eaLnBrk="1" hangingPunct="1">
              <a:defRPr/>
            </a:pPr>
            <a:r>
              <a:rPr lang="it-IT" dirty="0">
                <a:ea typeface="+mn-ea"/>
                <a:cs typeface="+mn-cs"/>
              </a:rPr>
              <a:t>Esperimento di </a:t>
            </a:r>
            <a:r>
              <a:rPr lang="it-IT" dirty="0">
                <a:solidFill>
                  <a:srgbClr val="FF0000"/>
                </a:solidFill>
                <a:ea typeface="+mn-ea"/>
                <a:cs typeface="+mn-cs"/>
              </a:rPr>
              <a:t>Thomson (1897):</a:t>
            </a:r>
            <a:endParaRPr lang="it-IT" sz="2400" i="1" dirty="0">
              <a:solidFill>
                <a:srgbClr val="FF0000"/>
              </a:solidFill>
              <a:ea typeface="+mn-ea"/>
              <a:cs typeface="+mn-cs"/>
            </a:endParaRPr>
          </a:p>
        </p:txBody>
      </p:sp>
      <p:sp>
        <p:nvSpPr>
          <p:cNvPr id="178208" name="Text Box 32"/>
          <p:cNvSpPr txBox="1">
            <a:spLocks noChangeArrowheads="1"/>
          </p:cNvSpPr>
          <p:nvPr/>
        </p:nvSpPr>
        <p:spPr bwMode="auto">
          <a:xfrm>
            <a:off x="250825" y="6216650"/>
            <a:ext cx="8893175" cy="641350"/>
          </a:xfrm>
          <a:prstGeom prst="rect">
            <a:avLst/>
          </a:prstGeom>
          <a:noFill/>
          <a:ln w="9525">
            <a:noFill/>
            <a:miter lim="800000"/>
            <a:headEnd/>
            <a:tailEnd/>
          </a:ln>
        </p:spPr>
        <p:txBody>
          <a:bodyPr>
            <a:prstTxWarp prst="textNoShape">
              <a:avLst/>
            </a:prstTxWarp>
            <a:spAutoFit/>
          </a:bodyPr>
          <a:lstStyle/>
          <a:p>
            <a:pPr algn="ctr">
              <a:lnSpc>
                <a:spcPct val="100000"/>
              </a:lnSpc>
              <a:spcBef>
                <a:spcPct val="50000"/>
              </a:spcBef>
              <a:buClrTx/>
              <a:buSzTx/>
              <a:buFontTx/>
              <a:buNone/>
            </a:pPr>
            <a:r>
              <a:rPr lang="it-IT" sz="3600">
                <a:solidFill>
                  <a:srgbClr val="FFFFFF"/>
                </a:solidFill>
                <a:effectLst/>
              </a:rPr>
              <a:t>Stima del rapporto e/m</a:t>
            </a:r>
          </a:p>
        </p:txBody>
      </p:sp>
      <p:pic>
        <p:nvPicPr>
          <p:cNvPr id="36869" name="Immagine 5" descr="Thompso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151063"/>
            <a:ext cx="8308975" cy="3563937"/>
          </a:xfrm>
          <a:prstGeom prst="rect">
            <a:avLst/>
          </a:prstGeom>
          <a:noFill/>
          <a:ln w="9525">
            <a:noFill/>
            <a:miter lim="800000"/>
            <a:headEnd/>
            <a:tailEnd/>
          </a:ln>
        </p:spPr>
      </p:pic>
    </p:spTree>
    <p:extLst>
      <p:ext uri="{BB962C8B-B14F-4D97-AF65-F5344CB8AC3E}">
        <p14:creationId xmlns:p14="http://schemas.microsoft.com/office/powerpoint/2010/main" val="4070290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8208"/>
                                        </p:tgtEl>
                                        <p:attrNameLst>
                                          <p:attrName>style.visibility</p:attrName>
                                        </p:attrNameLst>
                                      </p:cBhvr>
                                      <p:to>
                                        <p:strVal val="visible"/>
                                      </p:to>
                                    </p:set>
                                    <p:anim calcmode="lin" valueType="num">
                                      <p:cBhvr>
                                        <p:cTn id="7" dur="500" fill="hold"/>
                                        <p:tgtEl>
                                          <p:spTgt spid="178208"/>
                                        </p:tgtEl>
                                        <p:attrNameLst>
                                          <p:attrName>ppt_w</p:attrName>
                                        </p:attrNameLst>
                                      </p:cBhvr>
                                      <p:tavLst>
                                        <p:tav tm="0">
                                          <p:val>
                                            <p:fltVal val="0"/>
                                          </p:val>
                                        </p:tav>
                                        <p:tav tm="100000">
                                          <p:val>
                                            <p:strVal val="#ppt_w"/>
                                          </p:val>
                                        </p:tav>
                                      </p:tavLst>
                                    </p:anim>
                                    <p:anim calcmode="lin" valueType="num">
                                      <p:cBhvr>
                                        <p:cTn id="8" dur="500" fill="hold"/>
                                        <p:tgtEl>
                                          <p:spTgt spid="178208"/>
                                        </p:tgtEl>
                                        <p:attrNameLst>
                                          <p:attrName>ppt_h</p:attrName>
                                        </p:attrNameLst>
                                      </p:cBhvr>
                                      <p:tavLst>
                                        <p:tav tm="0">
                                          <p:val>
                                            <p:fltVal val="0"/>
                                          </p:val>
                                        </p:tav>
                                        <p:tav tm="100000">
                                          <p:val>
                                            <p:strVal val="#ppt_h"/>
                                          </p:val>
                                        </p:tav>
                                      </p:tavLst>
                                    </p:anim>
                                    <p:animEffect transition="in" filter="fade">
                                      <p:cBhvr>
                                        <p:cTn id="9" dur="500"/>
                                        <p:tgtEl>
                                          <p:spTgt spid="17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208"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idx="4294967295"/>
          </p:nvPr>
        </p:nvSpPr>
        <p:spPr>
          <a:xfrm>
            <a:off x="3347864" y="277813"/>
            <a:ext cx="3600400" cy="1139825"/>
          </a:xfrm>
          <a:prstGeom prst="rect">
            <a:avLst/>
          </a:prstGeom>
        </p:spPr>
        <p:txBody>
          <a:bodyPr/>
          <a:lstStyle/>
          <a:p>
            <a:pPr eaLnBrk="1" hangingPunct="1">
              <a:defRPr/>
            </a:pPr>
            <a:r>
              <a:rPr lang="it-IT" sz="3200" b="1" dirty="0">
                <a:ea typeface="+mj-ea"/>
                <a:cs typeface="+mj-cs"/>
              </a:rPr>
              <a:t>TEORIA ATOMICA </a:t>
            </a:r>
          </a:p>
        </p:txBody>
      </p:sp>
      <p:sp>
        <p:nvSpPr>
          <p:cNvPr id="182275" name="Rectangle 3"/>
          <p:cNvSpPr>
            <a:spLocks noGrp="1" noChangeArrowheads="1"/>
          </p:cNvSpPr>
          <p:nvPr>
            <p:ph type="body" idx="1"/>
          </p:nvPr>
        </p:nvSpPr>
        <p:spPr>
          <a:xfrm>
            <a:off x="0" y="1196975"/>
            <a:ext cx="9144000" cy="1223963"/>
          </a:xfrm>
        </p:spPr>
        <p:txBody>
          <a:bodyPr/>
          <a:lstStyle/>
          <a:p>
            <a:pPr indent="9525" eaLnBrk="1" hangingPunct="1">
              <a:defRPr/>
            </a:pPr>
            <a:r>
              <a:rPr lang="it-IT" dirty="0">
                <a:ea typeface="+mn-ea"/>
                <a:cs typeface="+mn-cs"/>
              </a:rPr>
              <a:t>Il MODELLO ATOMICO DI </a:t>
            </a:r>
            <a:r>
              <a:rPr lang="it-IT" dirty="0">
                <a:solidFill>
                  <a:srgbClr val="FF0000"/>
                </a:solidFill>
                <a:ea typeface="+mn-ea"/>
                <a:cs typeface="+mn-cs"/>
              </a:rPr>
              <a:t>THOMSON:</a:t>
            </a:r>
          </a:p>
          <a:p>
            <a:pPr indent="9525" algn="ctr" eaLnBrk="1" hangingPunct="1">
              <a:buFont typeface="Wingdings" charset="2"/>
              <a:buNone/>
              <a:defRPr/>
            </a:pPr>
            <a:r>
              <a:rPr lang="it-IT" i="1" dirty="0">
                <a:solidFill>
                  <a:srgbClr val="FF0000"/>
                </a:solidFill>
                <a:ea typeface="+mn-ea"/>
                <a:cs typeface="+mn-cs"/>
              </a:rPr>
              <a:t>il modello </a:t>
            </a:r>
            <a:r>
              <a:rPr lang="it-IT" i="1" dirty="0" err="1">
                <a:solidFill>
                  <a:srgbClr val="FF0000"/>
                </a:solidFill>
                <a:ea typeface="+mn-ea"/>
                <a:cs typeface="+mn-cs"/>
              </a:rPr>
              <a:t>plum</a:t>
            </a:r>
            <a:r>
              <a:rPr lang="it-IT" i="1" dirty="0">
                <a:solidFill>
                  <a:srgbClr val="FF0000"/>
                </a:solidFill>
                <a:ea typeface="+mn-ea"/>
                <a:cs typeface="+mn-cs"/>
              </a:rPr>
              <a:t> pudding</a:t>
            </a:r>
          </a:p>
        </p:txBody>
      </p:sp>
      <p:pic>
        <p:nvPicPr>
          <p:cNvPr id="182280" name="Picture 8" descr="m_a_di_thoms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3438" y="2565400"/>
            <a:ext cx="4248150" cy="3189288"/>
          </a:xfrm>
          <a:prstGeom prst="rect">
            <a:avLst/>
          </a:prstGeom>
          <a:noFill/>
          <a:ln w="9525">
            <a:noFill/>
            <a:miter lim="800000"/>
            <a:headEnd/>
            <a:tailEnd/>
          </a:ln>
        </p:spPr>
      </p:pic>
      <p:grpSp>
        <p:nvGrpSpPr>
          <p:cNvPr id="2" name="Group 13"/>
          <p:cNvGrpSpPr>
            <a:grpSpLocks/>
          </p:cNvGrpSpPr>
          <p:nvPr/>
        </p:nvGrpSpPr>
        <p:grpSpPr bwMode="auto">
          <a:xfrm>
            <a:off x="0" y="2565400"/>
            <a:ext cx="3925888" cy="3846513"/>
            <a:chOff x="0" y="1616"/>
            <a:chExt cx="2473" cy="2423"/>
          </a:xfrm>
        </p:grpSpPr>
        <p:pic>
          <p:nvPicPr>
            <p:cNvPr id="37894" name="Picture 9" descr="panettone2"/>
            <p:cNvPicPr>
              <a:picLocks noChangeAspect="1" noChangeArrowheads="1"/>
            </p:cNvPicPr>
            <p:nvPr/>
          </p:nvPicPr>
          <p:blipFill>
            <a:blip r:embed="rId3"/>
            <a:srcRect/>
            <a:stretch>
              <a:fillRect/>
            </a:stretch>
          </p:blipFill>
          <p:spPr bwMode="auto">
            <a:xfrm>
              <a:off x="239" y="1616"/>
              <a:ext cx="2177" cy="2039"/>
            </a:xfrm>
            <a:prstGeom prst="rect">
              <a:avLst/>
            </a:prstGeom>
            <a:noFill/>
            <a:ln w="9525">
              <a:noFill/>
              <a:miter lim="800000"/>
              <a:headEnd/>
              <a:tailEnd/>
            </a:ln>
          </p:spPr>
        </p:pic>
        <p:sp>
          <p:nvSpPr>
            <p:cNvPr id="182284" name="Rectangle 12"/>
            <p:cNvSpPr>
              <a:spLocks noChangeArrowheads="1"/>
            </p:cNvSpPr>
            <p:nvPr/>
          </p:nvSpPr>
          <p:spPr bwMode="auto">
            <a:xfrm>
              <a:off x="0" y="3748"/>
              <a:ext cx="2473" cy="291"/>
            </a:xfrm>
            <a:prstGeom prst="rect">
              <a:avLst/>
            </a:prstGeom>
            <a:noFill/>
            <a:ln w="9525">
              <a:noFill/>
              <a:miter lim="800000"/>
              <a:headEnd/>
              <a:tailEnd/>
            </a:ln>
            <a:effectLst/>
          </p:spPr>
          <p:txBody>
            <a:bodyPr wrap="none">
              <a:prstTxWarp prst="textNoShape">
                <a:avLst/>
              </a:prstTxWarp>
              <a:spAutoFit/>
            </a:bodyPr>
            <a:lstStyle/>
            <a:p>
              <a:pPr>
                <a:lnSpc>
                  <a:spcPct val="100000"/>
                </a:lnSpc>
                <a:spcBef>
                  <a:spcPct val="0"/>
                </a:spcBef>
                <a:buClrTx/>
                <a:buSzTx/>
                <a:buFontTx/>
                <a:buNone/>
                <a:defRPr/>
              </a:pPr>
              <a:r>
                <a:rPr lang="it-IT" sz="2400" b="1" dirty="0">
                  <a:effectLst>
                    <a:outerShdw blurRad="38100" dist="38100" dir="2700000" algn="tl">
                      <a:srgbClr val="000000"/>
                    </a:outerShdw>
                  </a:effectLst>
                </a:rPr>
                <a:t>detto anche</a:t>
              </a:r>
              <a:r>
                <a:rPr lang="it-IT" sz="2400" b="1" i="1" dirty="0">
                  <a:effectLst>
                    <a:outerShdw blurRad="38100" dist="38100" dir="2700000" algn="tl">
                      <a:srgbClr val="000000"/>
                    </a:outerShdw>
                  </a:effectLst>
                </a:rPr>
                <a:t> “A PANETTONE”</a:t>
              </a:r>
            </a:p>
          </p:txBody>
        </p:sp>
      </p:grpSp>
    </p:spTree>
    <p:extLst>
      <p:ext uri="{BB962C8B-B14F-4D97-AF65-F5344CB8AC3E}">
        <p14:creationId xmlns:p14="http://schemas.microsoft.com/office/powerpoint/2010/main" val="2040189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2280"/>
                                        </p:tgtEl>
                                        <p:attrNameLst>
                                          <p:attrName>style.visibility</p:attrName>
                                        </p:attrNameLst>
                                      </p:cBhvr>
                                      <p:to>
                                        <p:strVal val="visible"/>
                                      </p:to>
                                    </p:set>
                                    <p:anim calcmode="lin" valueType="num">
                                      <p:cBhvr>
                                        <p:cTn id="7" dur="500" fill="hold"/>
                                        <p:tgtEl>
                                          <p:spTgt spid="182280"/>
                                        </p:tgtEl>
                                        <p:attrNameLst>
                                          <p:attrName>ppt_w</p:attrName>
                                        </p:attrNameLst>
                                      </p:cBhvr>
                                      <p:tavLst>
                                        <p:tav tm="0">
                                          <p:val>
                                            <p:fltVal val="0"/>
                                          </p:val>
                                        </p:tav>
                                        <p:tav tm="100000">
                                          <p:val>
                                            <p:strVal val="#ppt_w"/>
                                          </p:val>
                                        </p:tav>
                                      </p:tavLst>
                                    </p:anim>
                                    <p:anim calcmode="lin" valueType="num">
                                      <p:cBhvr>
                                        <p:cTn id="8" dur="500" fill="hold"/>
                                        <p:tgtEl>
                                          <p:spTgt spid="182280"/>
                                        </p:tgtEl>
                                        <p:attrNameLst>
                                          <p:attrName>ppt_h</p:attrName>
                                        </p:attrNameLst>
                                      </p:cBhvr>
                                      <p:tavLst>
                                        <p:tav tm="0">
                                          <p:val>
                                            <p:fltVal val="0"/>
                                          </p:val>
                                        </p:tav>
                                        <p:tav tm="100000">
                                          <p:val>
                                            <p:strVal val="#ppt_h"/>
                                          </p:val>
                                        </p:tav>
                                      </p:tavLst>
                                    </p:anim>
                                    <p:animEffect transition="in" filter="fade">
                                      <p:cBhvr>
                                        <p:cTn id="9" dur="500"/>
                                        <p:tgtEl>
                                          <p:spTgt spid="18228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3"/>
          <p:cNvSpPr>
            <a:spLocks noGrp="1" noChangeArrowheads="1"/>
          </p:cNvSpPr>
          <p:nvPr>
            <p:ph type="body" idx="1"/>
          </p:nvPr>
        </p:nvSpPr>
        <p:spPr>
          <a:xfrm>
            <a:off x="0" y="1196975"/>
            <a:ext cx="9144000" cy="1223963"/>
          </a:xfrm>
        </p:spPr>
        <p:txBody>
          <a:bodyPr/>
          <a:lstStyle/>
          <a:p>
            <a:pPr indent="9525" eaLnBrk="1" hangingPunct="1">
              <a:defRPr/>
            </a:pPr>
            <a:r>
              <a:rPr lang="it-IT" dirty="0">
                <a:ea typeface="+mn-ea"/>
                <a:cs typeface="+mn-cs"/>
              </a:rPr>
              <a:t>L’ESPERIMENTO DI </a:t>
            </a:r>
            <a:r>
              <a:rPr lang="it-IT" dirty="0">
                <a:solidFill>
                  <a:srgbClr val="FF0000"/>
                </a:solidFill>
                <a:ea typeface="+mn-ea"/>
                <a:cs typeface="+mn-cs"/>
              </a:rPr>
              <a:t>MILLIKAN (1909)</a:t>
            </a:r>
            <a:r>
              <a:rPr lang="it-IT" dirty="0">
                <a:ea typeface="+mn-ea"/>
                <a:cs typeface="+mn-cs"/>
              </a:rPr>
              <a:t>: misura della carica e della massa dell’elettrone</a:t>
            </a:r>
          </a:p>
          <a:p>
            <a:pPr indent="9525" eaLnBrk="1" hangingPunct="1">
              <a:buFont typeface="Wingdings" charset="2"/>
              <a:buNone/>
              <a:defRPr/>
            </a:pPr>
            <a:endParaRPr lang="it-IT" sz="2400" dirty="0">
              <a:ea typeface="+mn-ea"/>
              <a:cs typeface="+mn-cs"/>
            </a:endParaRPr>
          </a:p>
        </p:txBody>
      </p:sp>
      <p:sp>
        <p:nvSpPr>
          <p:cNvPr id="183304" name="Rectangle 8"/>
          <p:cNvSpPr>
            <a:spLocks noChangeArrowheads="1"/>
          </p:cNvSpPr>
          <p:nvPr/>
        </p:nvSpPr>
        <p:spPr bwMode="auto">
          <a:xfrm>
            <a:off x="2483768" y="6474649"/>
            <a:ext cx="5524500" cy="366712"/>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ClrTx/>
              <a:buSzTx/>
              <a:buFontTx/>
              <a:buNone/>
            </a:pPr>
            <a:r>
              <a:rPr lang="it-IT" sz="1800" dirty="0">
                <a:solidFill>
                  <a:srgbClr val="0000FF"/>
                </a:solidFill>
                <a:effectLst/>
              </a:rPr>
              <a:t>http://</a:t>
            </a:r>
            <a:r>
              <a:rPr lang="it-IT" sz="1800" dirty="0" err="1">
                <a:solidFill>
                  <a:srgbClr val="0000FF"/>
                </a:solidFill>
                <a:effectLst/>
              </a:rPr>
              <a:t>www.goalfinder.com</a:t>
            </a:r>
            <a:r>
              <a:rPr lang="it-IT" sz="1800" dirty="0">
                <a:solidFill>
                  <a:srgbClr val="0000FF"/>
                </a:solidFill>
                <a:effectLst/>
              </a:rPr>
              <a:t>/</a:t>
            </a:r>
            <a:r>
              <a:rPr lang="it-IT" sz="1800" dirty="0" err="1">
                <a:solidFill>
                  <a:srgbClr val="0000FF"/>
                </a:solidFill>
                <a:effectLst/>
              </a:rPr>
              <a:t>product.asp?productid</a:t>
            </a:r>
            <a:r>
              <a:rPr lang="it-IT" sz="1800" dirty="0">
                <a:solidFill>
                  <a:srgbClr val="0000FF"/>
                </a:solidFill>
                <a:effectLst/>
              </a:rPr>
              <a:t>=69</a:t>
            </a:r>
          </a:p>
        </p:txBody>
      </p:sp>
      <p:pic>
        <p:nvPicPr>
          <p:cNvPr id="183305" name="Picture 9" descr="MillikanExperiment"/>
          <p:cNvPicPr>
            <a:picLocks noChangeAspect="1" noChangeArrowheads="1"/>
          </p:cNvPicPr>
          <p:nvPr/>
        </p:nvPicPr>
        <p:blipFill>
          <a:blip r:embed="rId3">
            <a:lum bright="-50000" contrast="60000"/>
          </a:blip>
          <a:srcRect/>
          <a:stretch>
            <a:fillRect/>
          </a:stretch>
        </p:blipFill>
        <p:spPr bwMode="auto">
          <a:xfrm>
            <a:off x="250825" y="2349500"/>
            <a:ext cx="3621088" cy="3671888"/>
          </a:xfrm>
          <a:prstGeom prst="rect">
            <a:avLst/>
          </a:prstGeom>
          <a:noFill/>
          <a:ln w="9525">
            <a:noFill/>
            <a:miter lim="800000"/>
            <a:headEnd/>
            <a:tailEnd/>
          </a:ln>
        </p:spPr>
      </p:pic>
      <p:sp>
        <p:nvSpPr>
          <p:cNvPr id="183306" name="Rectangle 10"/>
          <p:cNvSpPr>
            <a:spLocks noChangeArrowheads="1"/>
          </p:cNvSpPr>
          <p:nvPr/>
        </p:nvSpPr>
        <p:spPr bwMode="auto">
          <a:xfrm>
            <a:off x="4356100" y="2205038"/>
            <a:ext cx="4508500" cy="1739900"/>
          </a:xfrm>
          <a:prstGeom prst="rect">
            <a:avLst/>
          </a:prstGeom>
          <a:noFill/>
          <a:ln w="9525">
            <a:noFill/>
            <a:miter lim="800000"/>
            <a:headEnd/>
            <a:tailEnd/>
          </a:ln>
          <a:effectLst/>
        </p:spPr>
        <p:txBody>
          <a:bodyPr>
            <a:prstTxWarp prst="textNoShape">
              <a:avLst/>
            </a:prstTxWarp>
            <a:spAutoFit/>
          </a:bodyPr>
          <a:lstStyle/>
          <a:p>
            <a:pPr>
              <a:lnSpc>
                <a:spcPct val="100000"/>
              </a:lnSpc>
              <a:spcBef>
                <a:spcPct val="0"/>
              </a:spcBef>
              <a:buClrTx/>
              <a:buSzTx/>
              <a:buFontTx/>
              <a:buNone/>
              <a:defRPr/>
            </a:pPr>
            <a:r>
              <a:rPr lang="it-IT" sz="1800" dirty="0">
                <a:effectLst>
                  <a:outerShdw blurRad="38100" dist="38100" dir="2700000" algn="tl">
                    <a:srgbClr val="000000"/>
                  </a:outerShdw>
                </a:effectLst>
              </a:rPr>
              <a:t>Misura della velocità limite di minuscole particelle di olio tra le piastre di un condensatore </a:t>
            </a:r>
          </a:p>
          <a:p>
            <a:pPr>
              <a:lnSpc>
                <a:spcPct val="100000"/>
              </a:lnSpc>
              <a:spcBef>
                <a:spcPct val="0"/>
              </a:spcBef>
              <a:buClrTx/>
              <a:buSzTx/>
              <a:buFontTx/>
              <a:buNone/>
              <a:defRPr/>
            </a:pPr>
            <a:r>
              <a:rPr lang="it-IT" sz="1800" dirty="0">
                <a:effectLst>
                  <a:outerShdw blurRad="38100" dist="38100" dir="2700000" algn="tl">
                    <a:srgbClr val="000000"/>
                  </a:outerShdw>
                </a:effectLst>
              </a:rPr>
              <a:t>in assenza (</a:t>
            </a:r>
            <a:r>
              <a:rPr lang="it-IT" sz="1800" dirty="0">
                <a:solidFill>
                  <a:srgbClr val="FF0000"/>
                </a:solidFill>
                <a:effectLst>
                  <a:outerShdw blurRad="38100" dist="38100" dir="2700000" algn="tl">
                    <a:srgbClr val="000000"/>
                  </a:outerShdw>
                </a:effectLst>
              </a:rPr>
              <a:t>Mg=6</a:t>
            </a:r>
            <a:r>
              <a:rPr lang="it-IT" sz="1800" dirty="0">
                <a:solidFill>
                  <a:srgbClr val="FF0000"/>
                </a:solidFill>
                <a:effectLst>
                  <a:outerShdw blurRad="38100" dist="38100" dir="2700000" algn="tl">
                    <a:srgbClr val="000000"/>
                  </a:outerShdw>
                </a:effectLst>
                <a:latin typeface="Symbol" charset="2"/>
              </a:rPr>
              <a:t>ph</a:t>
            </a:r>
            <a:r>
              <a:rPr lang="it-IT" sz="1800" dirty="0">
                <a:solidFill>
                  <a:srgbClr val="FF0000"/>
                </a:solidFill>
                <a:effectLst>
                  <a:outerShdw blurRad="38100" dist="38100" dir="2700000" algn="tl">
                    <a:srgbClr val="000000"/>
                  </a:outerShdw>
                </a:effectLst>
              </a:rPr>
              <a:t> </a:t>
            </a:r>
            <a:r>
              <a:rPr lang="it-IT" sz="1800" dirty="0" err="1">
                <a:solidFill>
                  <a:srgbClr val="FF0000"/>
                </a:solidFill>
                <a:effectLst>
                  <a:outerShdw blurRad="38100" dist="38100" dir="2700000" algn="tl">
                    <a:srgbClr val="000000"/>
                  </a:outerShdw>
                </a:effectLst>
              </a:rPr>
              <a:t>r</a:t>
            </a:r>
            <a:r>
              <a:rPr lang="it-IT" sz="1800" dirty="0">
                <a:solidFill>
                  <a:srgbClr val="FF0000"/>
                </a:solidFill>
                <a:effectLst>
                  <a:outerShdw blurRad="38100" dist="38100" dir="2700000" algn="tl">
                    <a:srgbClr val="000000"/>
                  </a:outerShdw>
                </a:effectLst>
              </a:rPr>
              <a:t> </a:t>
            </a:r>
            <a:r>
              <a:rPr lang="it-IT" sz="1800" b="1" dirty="0">
                <a:solidFill>
                  <a:srgbClr val="FF0000"/>
                </a:solidFill>
                <a:effectLst>
                  <a:outerShdw blurRad="38100" dist="38100" dir="2700000" algn="tl">
                    <a:srgbClr val="000000"/>
                  </a:outerShdw>
                </a:effectLst>
              </a:rPr>
              <a:t>v</a:t>
            </a:r>
            <a:r>
              <a:rPr lang="it-IT" sz="1800" b="1" baseline="-25000" dirty="0">
                <a:solidFill>
                  <a:srgbClr val="FF0000"/>
                </a:solidFill>
                <a:effectLst>
                  <a:outerShdw blurRad="38100" dist="38100" dir="2700000" algn="tl">
                    <a:srgbClr val="000000"/>
                  </a:outerShdw>
                </a:effectLst>
              </a:rPr>
              <a:t>1lim</a:t>
            </a:r>
            <a:r>
              <a:rPr lang="it-IT" sz="1800" dirty="0">
                <a:solidFill>
                  <a:srgbClr val="FF0000"/>
                </a:solidFill>
                <a:effectLst>
                  <a:outerShdw blurRad="38100" dist="38100" dir="2700000" algn="tl">
                    <a:srgbClr val="000000"/>
                  </a:outerShdw>
                </a:effectLst>
              </a:rPr>
              <a:t> </a:t>
            </a:r>
            <a:r>
              <a:rPr lang="it-IT" sz="1800" dirty="0">
                <a:solidFill>
                  <a:srgbClr val="FFFFFF"/>
                </a:solidFill>
                <a:effectLst>
                  <a:outerShdw blurRad="38100" dist="38100" dir="2700000" algn="tl">
                    <a:srgbClr val="000000"/>
                  </a:outerShdw>
                </a:effectLst>
              </a:rPr>
              <a:t>) e</a:t>
            </a:r>
          </a:p>
          <a:p>
            <a:pPr>
              <a:lnSpc>
                <a:spcPct val="100000"/>
              </a:lnSpc>
              <a:spcBef>
                <a:spcPct val="0"/>
              </a:spcBef>
              <a:buClrTx/>
              <a:buSzTx/>
              <a:buFontTx/>
              <a:buNone/>
              <a:defRPr/>
            </a:pPr>
            <a:r>
              <a:rPr lang="it-IT" sz="1800" dirty="0">
                <a:effectLst>
                  <a:outerShdw blurRad="38100" dist="38100" dir="2700000" algn="tl">
                    <a:srgbClr val="000000"/>
                  </a:outerShdw>
                </a:effectLst>
              </a:rPr>
              <a:t>in presenza </a:t>
            </a:r>
            <a:r>
              <a:rPr lang="it-IT" sz="1800" dirty="0">
                <a:solidFill>
                  <a:srgbClr val="FF0000"/>
                </a:solidFill>
                <a:effectLst>
                  <a:outerShdw blurRad="38100" dist="38100" dir="2700000" algn="tl">
                    <a:srgbClr val="000000"/>
                  </a:outerShdw>
                </a:effectLst>
              </a:rPr>
              <a:t>(</a:t>
            </a:r>
            <a:r>
              <a:rPr lang="it-IT" sz="1800" dirty="0" err="1">
                <a:solidFill>
                  <a:srgbClr val="FF0000"/>
                </a:solidFill>
                <a:effectLst>
                  <a:outerShdw blurRad="38100" dist="38100" dir="2700000" algn="tl">
                    <a:srgbClr val="000000"/>
                  </a:outerShdw>
                </a:effectLst>
              </a:rPr>
              <a:t>q</a:t>
            </a:r>
            <a:r>
              <a:rPr lang="it-IT" sz="1800" dirty="0">
                <a:solidFill>
                  <a:srgbClr val="FF0000"/>
                </a:solidFill>
                <a:effectLst>
                  <a:outerShdw blurRad="38100" dist="38100" dir="2700000" algn="tl">
                    <a:srgbClr val="000000"/>
                  </a:outerShdw>
                </a:effectLst>
              </a:rPr>
              <a:t>(</a:t>
            </a:r>
            <a:r>
              <a:rPr lang="it-IT" sz="1800" dirty="0" err="1">
                <a:solidFill>
                  <a:srgbClr val="FF0000"/>
                </a:solidFill>
                <a:effectLst>
                  <a:outerShdw blurRad="38100" dist="38100" dir="2700000" algn="tl">
                    <a:srgbClr val="000000"/>
                  </a:outerShdw>
                </a:effectLst>
              </a:rPr>
              <a:t>V</a:t>
            </a:r>
            <a:r>
              <a:rPr lang="it-IT" sz="1800" dirty="0">
                <a:solidFill>
                  <a:srgbClr val="FF0000"/>
                </a:solidFill>
                <a:effectLst>
                  <a:outerShdw blurRad="38100" dist="38100" dir="2700000" algn="tl">
                    <a:srgbClr val="000000"/>
                  </a:outerShdw>
                </a:effectLst>
              </a:rPr>
              <a:t>/</a:t>
            </a:r>
            <a:r>
              <a:rPr lang="it-IT" sz="1800" dirty="0" err="1">
                <a:solidFill>
                  <a:srgbClr val="FF0000"/>
                </a:solidFill>
                <a:effectLst>
                  <a:outerShdw blurRad="38100" dist="38100" dir="2700000" algn="tl">
                    <a:srgbClr val="000000"/>
                  </a:outerShdw>
                </a:effectLst>
              </a:rPr>
              <a:t>d</a:t>
            </a:r>
            <a:r>
              <a:rPr lang="it-IT" sz="1800" dirty="0">
                <a:solidFill>
                  <a:srgbClr val="FF0000"/>
                </a:solidFill>
                <a:effectLst>
                  <a:outerShdw blurRad="38100" dist="38100" dir="2700000" algn="tl">
                    <a:srgbClr val="000000"/>
                  </a:outerShdw>
                </a:effectLst>
              </a:rPr>
              <a:t>)-Mg= Mg=6</a:t>
            </a:r>
            <a:r>
              <a:rPr lang="it-IT" sz="1800" dirty="0">
                <a:solidFill>
                  <a:srgbClr val="FF0000"/>
                </a:solidFill>
                <a:effectLst>
                  <a:outerShdw blurRad="38100" dist="38100" dir="2700000" algn="tl">
                    <a:srgbClr val="000000"/>
                  </a:outerShdw>
                </a:effectLst>
                <a:latin typeface="Symbol" charset="2"/>
              </a:rPr>
              <a:t>ph</a:t>
            </a:r>
            <a:r>
              <a:rPr lang="it-IT" sz="1800" dirty="0">
                <a:solidFill>
                  <a:srgbClr val="FF0000"/>
                </a:solidFill>
                <a:effectLst>
                  <a:outerShdw blurRad="38100" dist="38100" dir="2700000" algn="tl">
                    <a:srgbClr val="000000"/>
                  </a:outerShdw>
                </a:effectLst>
              </a:rPr>
              <a:t> </a:t>
            </a:r>
            <a:r>
              <a:rPr lang="it-IT" sz="1800" dirty="0" err="1">
                <a:solidFill>
                  <a:srgbClr val="FF0000"/>
                </a:solidFill>
                <a:effectLst>
                  <a:outerShdw blurRad="38100" dist="38100" dir="2700000" algn="tl">
                    <a:srgbClr val="000000"/>
                  </a:outerShdw>
                </a:effectLst>
              </a:rPr>
              <a:t>r</a:t>
            </a:r>
            <a:r>
              <a:rPr lang="it-IT" sz="1800" dirty="0">
                <a:solidFill>
                  <a:srgbClr val="FF0000"/>
                </a:solidFill>
                <a:effectLst>
                  <a:outerShdw blurRad="38100" dist="38100" dir="2700000" algn="tl">
                    <a:srgbClr val="000000"/>
                  </a:outerShdw>
                </a:effectLst>
              </a:rPr>
              <a:t> </a:t>
            </a:r>
            <a:r>
              <a:rPr lang="it-IT" sz="1800" b="1" dirty="0">
                <a:solidFill>
                  <a:srgbClr val="FF0000"/>
                </a:solidFill>
                <a:effectLst>
                  <a:outerShdw blurRad="38100" dist="38100" dir="2700000" algn="tl">
                    <a:srgbClr val="000000"/>
                  </a:outerShdw>
                </a:effectLst>
              </a:rPr>
              <a:t>v</a:t>
            </a:r>
            <a:r>
              <a:rPr lang="it-IT" sz="1800" b="1" baseline="-25000" dirty="0">
                <a:solidFill>
                  <a:srgbClr val="FF0000"/>
                </a:solidFill>
                <a:effectLst>
                  <a:outerShdw blurRad="38100" dist="38100" dir="2700000" algn="tl">
                    <a:srgbClr val="000000"/>
                  </a:outerShdw>
                </a:effectLst>
              </a:rPr>
              <a:t>2lim</a:t>
            </a:r>
            <a:r>
              <a:rPr lang="it-IT" sz="1800" dirty="0">
                <a:solidFill>
                  <a:srgbClr val="FF0000"/>
                </a:solidFill>
                <a:effectLst>
                  <a:outerShdw blurRad="38100" dist="38100" dir="2700000" algn="tl">
                    <a:srgbClr val="000000"/>
                  </a:outerShdw>
                </a:effectLst>
              </a:rPr>
              <a:t> </a:t>
            </a:r>
            <a:r>
              <a:rPr lang="it-IT" sz="1800" dirty="0">
                <a:solidFill>
                  <a:srgbClr val="000000"/>
                </a:solidFill>
                <a:effectLst>
                  <a:outerShdw blurRad="38100" dist="38100" dir="2700000" algn="tl">
                    <a:srgbClr val="000000"/>
                  </a:outerShdw>
                </a:effectLst>
              </a:rPr>
              <a:t>) di un campo elettrico applicato:</a:t>
            </a:r>
          </a:p>
        </p:txBody>
      </p:sp>
      <p:sp>
        <p:nvSpPr>
          <p:cNvPr id="183307" name="AutoShape 11"/>
          <p:cNvSpPr>
            <a:spLocks noChangeArrowheads="1"/>
          </p:cNvSpPr>
          <p:nvPr/>
        </p:nvSpPr>
        <p:spPr bwMode="auto">
          <a:xfrm>
            <a:off x="6480175" y="3933825"/>
            <a:ext cx="287337" cy="431800"/>
          </a:xfrm>
          <a:prstGeom prst="downArrow">
            <a:avLst>
              <a:gd name="adj1" fmla="val 50000"/>
              <a:gd name="adj2" fmla="val 37569"/>
            </a:avLst>
          </a:prstGeom>
          <a:solidFill>
            <a:schemeClr val="tx2"/>
          </a:solidFill>
          <a:ln w="28575">
            <a:solidFill>
              <a:srgbClr val="0000FF"/>
            </a:solidFill>
            <a:miter lim="800000"/>
            <a:headEnd/>
            <a:tailEnd/>
          </a:ln>
          <a:effectLst/>
        </p:spPr>
        <p:txBody>
          <a:bodyPr wrap="none" anchor="ctr">
            <a:prstTxWarp prst="textNoShape">
              <a:avLst/>
            </a:prstTxWarp>
          </a:bodyPr>
          <a:lstStyle/>
          <a:p>
            <a:pPr>
              <a:buClr>
                <a:srgbClr val="99FF99"/>
              </a:buClr>
              <a:defRPr/>
            </a:pPr>
            <a:endParaRPr lang="it-IT">
              <a:solidFill>
                <a:srgbClr val="FFFFFF"/>
              </a:solidFill>
            </a:endParaRPr>
          </a:p>
        </p:txBody>
      </p:sp>
      <p:graphicFrame>
        <p:nvGraphicFramePr>
          <p:cNvPr id="38914" name="Object 2"/>
          <p:cNvGraphicFramePr>
            <a:graphicFrameLocks noChangeAspect="1"/>
          </p:cNvGraphicFramePr>
          <p:nvPr>
            <p:extLst>
              <p:ext uri="{D42A27DB-BD31-4B8C-83A1-F6EECF244321}">
                <p14:modId xmlns:p14="http://schemas.microsoft.com/office/powerpoint/2010/main" val="3935380125"/>
              </p:ext>
            </p:extLst>
          </p:nvPr>
        </p:nvGraphicFramePr>
        <p:xfrm>
          <a:off x="4475163" y="4391025"/>
          <a:ext cx="4297362" cy="1044575"/>
        </p:xfrm>
        <a:graphic>
          <a:graphicData uri="http://schemas.openxmlformats.org/presentationml/2006/ole">
            <mc:AlternateContent xmlns:mc="http://schemas.openxmlformats.org/markup-compatibility/2006">
              <mc:Choice xmlns:v="urn:schemas-microsoft-com:vml" Requires="v">
                <p:oleObj spid="_x0000_s180483" name="Equation" r:id="rId4" imgW="1778000" imgH="431800" progId="Equation.3">
                  <p:embed/>
                </p:oleObj>
              </mc:Choice>
              <mc:Fallback>
                <p:oleObj name="Equation" r:id="rId4" imgW="1778000" imgH="431800" progId="Equation.3">
                  <p:embed/>
                  <p:pic>
                    <p:nvPicPr>
                      <p:cNvPr id="0" name=""/>
                      <p:cNvPicPr>
                        <a:picLocks noChangeAspect="1" noChangeArrowheads="1"/>
                      </p:cNvPicPr>
                      <p:nvPr/>
                    </p:nvPicPr>
                    <p:blipFill>
                      <a:blip r:embed="rId5"/>
                      <a:srcRect/>
                      <a:stretch>
                        <a:fillRect/>
                      </a:stretch>
                    </p:blipFill>
                    <p:spPr bwMode="auto">
                      <a:xfrm>
                        <a:off x="4475163" y="4391025"/>
                        <a:ext cx="4297362" cy="1044575"/>
                      </a:xfrm>
                      <a:prstGeom prst="rect">
                        <a:avLst/>
                      </a:prstGeom>
                      <a:noFill/>
                      <a:ln w="38100" cmpd="dbl">
                        <a:solidFill>
                          <a:srgbClr val="0000FF"/>
                        </a:solidFill>
                        <a:miter lim="800000"/>
                        <a:headEnd/>
                        <a:tailEnd/>
                      </a:ln>
                    </p:spPr>
                  </p:pic>
                </p:oleObj>
              </mc:Fallback>
            </mc:AlternateContent>
          </a:graphicData>
        </a:graphic>
      </p:graphicFrame>
      <p:graphicFrame>
        <p:nvGraphicFramePr>
          <p:cNvPr id="38915" name="Object 3"/>
          <p:cNvGraphicFramePr>
            <a:graphicFrameLocks noChangeAspect="1"/>
          </p:cNvGraphicFramePr>
          <p:nvPr>
            <p:extLst>
              <p:ext uri="{D42A27DB-BD31-4B8C-83A1-F6EECF244321}">
                <p14:modId xmlns:p14="http://schemas.microsoft.com/office/powerpoint/2010/main" val="1338433234"/>
              </p:ext>
            </p:extLst>
          </p:nvPr>
        </p:nvGraphicFramePr>
        <p:xfrm>
          <a:off x="4427538" y="5775325"/>
          <a:ext cx="4392612" cy="736600"/>
        </p:xfrm>
        <a:graphic>
          <a:graphicData uri="http://schemas.openxmlformats.org/presentationml/2006/ole">
            <mc:AlternateContent xmlns:mc="http://schemas.openxmlformats.org/markup-compatibility/2006">
              <mc:Choice xmlns:v="urn:schemas-microsoft-com:vml" Requires="v">
                <p:oleObj spid="_x0000_s180484" name="Equation" r:id="rId6" imgW="2577960" imgH="431640" progId="Equation.3">
                  <p:embed/>
                </p:oleObj>
              </mc:Choice>
              <mc:Fallback>
                <p:oleObj name="Equation" r:id="rId6" imgW="2577960" imgH="431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538" y="5775325"/>
                        <a:ext cx="4392612" cy="736600"/>
                      </a:xfrm>
                      <a:prstGeom prst="rect">
                        <a:avLst/>
                      </a:prstGeom>
                      <a:solidFill>
                        <a:srgbClr val="FFFFFF"/>
                      </a:solidFill>
                      <a:ln w="38100" cmpd="dbl">
                        <a:solidFill>
                          <a:srgbClr val="0000FF"/>
                        </a:solidFill>
                        <a:miter lim="800000"/>
                        <a:headEnd/>
                        <a:tailEnd/>
                      </a:ln>
                    </p:spPr>
                  </p:pic>
                </p:oleObj>
              </mc:Fallback>
            </mc:AlternateContent>
          </a:graphicData>
        </a:graphic>
      </p:graphicFrame>
      <p:sp>
        <p:nvSpPr>
          <p:cNvPr id="183313" name="AutoShape 17"/>
          <p:cNvSpPr>
            <a:spLocks noChangeArrowheads="1"/>
          </p:cNvSpPr>
          <p:nvPr/>
        </p:nvSpPr>
        <p:spPr bwMode="auto">
          <a:xfrm>
            <a:off x="6480175" y="5373688"/>
            <a:ext cx="287337" cy="431800"/>
          </a:xfrm>
          <a:prstGeom prst="downArrow">
            <a:avLst>
              <a:gd name="adj1" fmla="val 50000"/>
              <a:gd name="adj2" fmla="val 37569"/>
            </a:avLst>
          </a:prstGeom>
          <a:solidFill>
            <a:schemeClr val="tx2"/>
          </a:solidFill>
          <a:ln w="28575">
            <a:solidFill>
              <a:srgbClr val="0000FF"/>
            </a:solidFill>
            <a:miter lim="800000"/>
            <a:headEnd/>
            <a:tailEnd/>
          </a:ln>
          <a:effectLst/>
        </p:spPr>
        <p:txBody>
          <a:bodyPr wrap="none" anchor="ctr">
            <a:prstTxWarp prst="textNoShape">
              <a:avLst/>
            </a:prstTxWarp>
          </a:bodyPr>
          <a:lstStyle/>
          <a:p>
            <a:pPr>
              <a:buClr>
                <a:srgbClr val="99FF99"/>
              </a:buClr>
              <a:defRPr/>
            </a:pPr>
            <a:endParaRPr lang="it-IT">
              <a:solidFill>
                <a:srgbClr val="FFFFFF"/>
              </a:solidFill>
            </a:endParaRPr>
          </a:p>
        </p:txBody>
      </p:sp>
      <p:sp>
        <p:nvSpPr>
          <p:cNvPr id="13" name="Rectangle 2"/>
          <p:cNvSpPr txBox="1">
            <a:spLocks noChangeArrowheads="1"/>
          </p:cNvSpPr>
          <p:nvPr/>
        </p:nvSpPr>
        <p:spPr>
          <a:xfrm>
            <a:off x="3347864" y="277813"/>
            <a:ext cx="3600400"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pPr>
              <a:defRPr/>
            </a:pPr>
            <a:r>
              <a:rPr lang="it-IT" sz="3200" b="1" smtClean="0"/>
              <a:t>TEORIA ATOMICA </a:t>
            </a:r>
            <a:endParaRPr lang="it-IT" sz="3200" b="1" dirty="0"/>
          </a:p>
        </p:txBody>
      </p:sp>
    </p:spTree>
    <p:extLst>
      <p:ext uri="{BB962C8B-B14F-4D97-AF65-F5344CB8AC3E}">
        <p14:creationId xmlns:p14="http://schemas.microsoft.com/office/powerpoint/2010/main" val="424951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3305"/>
                                        </p:tgtEl>
                                        <p:attrNameLst>
                                          <p:attrName>style.visibility</p:attrName>
                                        </p:attrNameLst>
                                      </p:cBhvr>
                                      <p:to>
                                        <p:strVal val="visible"/>
                                      </p:to>
                                    </p:set>
                                    <p:anim calcmode="lin" valueType="num">
                                      <p:cBhvr>
                                        <p:cTn id="7" dur="500" fill="hold"/>
                                        <p:tgtEl>
                                          <p:spTgt spid="183305"/>
                                        </p:tgtEl>
                                        <p:attrNameLst>
                                          <p:attrName>ppt_w</p:attrName>
                                        </p:attrNameLst>
                                      </p:cBhvr>
                                      <p:tavLst>
                                        <p:tav tm="0">
                                          <p:val>
                                            <p:fltVal val="0"/>
                                          </p:val>
                                        </p:tav>
                                        <p:tav tm="100000">
                                          <p:val>
                                            <p:strVal val="#ppt_w"/>
                                          </p:val>
                                        </p:tav>
                                      </p:tavLst>
                                    </p:anim>
                                    <p:anim calcmode="lin" valueType="num">
                                      <p:cBhvr>
                                        <p:cTn id="8" dur="500" fill="hold"/>
                                        <p:tgtEl>
                                          <p:spTgt spid="183305"/>
                                        </p:tgtEl>
                                        <p:attrNameLst>
                                          <p:attrName>ppt_h</p:attrName>
                                        </p:attrNameLst>
                                      </p:cBhvr>
                                      <p:tavLst>
                                        <p:tav tm="0">
                                          <p:val>
                                            <p:fltVal val="0"/>
                                          </p:val>
                                        </p:tav>
                                        <p:tav tm="100000">
                                          <p:val>
                                            <p:strVal val="#ppt_h"/>
                                          </p:val>
                                        </p:tav>
                                      </p:tavLst>
                                    </p:anim>
                                    <p:animEffect transition="in" filter="fade">
                                      <p:cBhvr>
                                        <p:cTn id="9" dur="500"/>
                                        <p:tgtEl>
                                          <p:spTgt spid="18330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8330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183306"/>
                                        </p:tgtEl>
                                        <p:attrNameLst>
                                          <p:attrName>style.visibility</p:attrName>
                                        </p:attrNameLst>
                                      </p:cBhvr>
                                      <p:to>
                                        <p:strVal val="visible"/>
                                      </p:to>
                                    </p:set>
                                    <p:anim calcmode="lin" valueType="num">
                                      <p:cBhvr>
                                        <p:cTn id="16" dur="500" fill="hold"/>
                                        <p:tgtEl>
                                          <p:spTgt spid="183306"/>
                                        </p:tgtEl>
                                        <p:attrNameLst>
                                          <p:attrName>ppt_w</p:attrName>
                                        </p:attrNameLst>
                                      </p:cBhvr>
                                      <p:tavLst>
                                        <p:tav tm="0">
                                          <p:val>
                                            <p:fltVal val="0"/>
                                          </p:val>
                                        </p:tav>
                                        <p:tav tm="100000">
                                          <p:val>
                                            <p:strVal val="#ppt_w"/>
                                          </p:val>
                                        </p:tav>
                                      </p:tavLst>
                                    </p:anim>
                                    <p:anim calcmode="lin" valueType="num">
                                      <p:cBhvr>
                                        <p:cTn id="17" dur="500" fill="hold"/>
                                        <p:tgtEl>
                                          <p:spTgt spid="183306"/>
                                        </p:tgtEl>
                                        <p:attrNameLst>
                                          <p:attrName>ppt_h</p:attrName>
                                        </p:attrNameLst>
                                      </p:cBhvr>
                                      <p:tavLst>
                                        <p:tav tm="0">
                                          <p:val>
                                            <p:fltVal val="0"/>
                                          </p:val>
                                        </p:tav>
                                        <p:tav tm="100000">
                                          <p:val>
                                            <p:strVal val="#ppt_h"/>
                                          </p:val>
                                        </p:tav>
                                      </p:tavLst>
                                    </p:anim>
                                    <p:animEffect transition="in" filter="fade">
                                      <p:cBhvr>
                                        <p:cTn id="18" dur="500"/>
                                        <p:tgtEl>
                                          <p:spTgt spid="183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4" grpId="0"/>
      <p:bldP spid="18330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8100"/>
            <a:ext cx="8229600" cy="798612"/>
          </a:xfrm>
        </p:spPr>
        <p:txBody>
          <a:bodyPr>
            <a:normAutofit/>
          </a:bodyPr>
          <a:lstStyle/>
          <a:p>
            <a:r>
              <a:rPr lang="it-IT" dirty="0" smtClean="0"/>
              <a:t>Tutti i corpi irradiano energia</a:t>
            </a:r>
            <a:endParaRPr lang="it-IT" dirty="0"/>
          </a:p>
        </p:txBody>
      </p:sp>
      <p:sp>
        <p:nvSpPr>
          <p:cNvPr id="3" name="Segnaposto contenuto 2"/>
          <p:cNvSpPr>
            <a:spLocks noGrp="1"/>
          </p:cNvSpPr>
          <p:nvPr>
            <p:ph idx="1"/>
          </p:nvPr>
        </p:nvSpPr>
        <p:spPr>
          <a:xfrm>
            <a:off x="0" y="951421"/>
            <a:ext cx="8892480" cy="2088232"/>
          </a:xfrm>
        </p:spPr>
        <p:txBody>
          <a:bodyPr/>
          <a:lstStyle/>
          <a:p>
            <a:pPr algn="just"/>
            <a:r>
              <a:rPr lang="it-IT" dirty="0" smtClean="0"/>
              <a:t>L’esperienza ci insegna anche che un corpo caldo è capace di emettere onde </a:t>
            </a:r>
            <a:r>
              <a:rPr lang="it-IT" dirty="0" err="1" smtClean="0"/>
              <a:t>em</a:t>
            </a:r>
            <a:r>
              <a:rPr lang="it-IT" dirty="0" smtClean="0"/>
              <a:t>. e tale emissione dipende dalla temperatura del corpo</a:t>
            </a:r>
            <a:endParaRPr lang="it-IT" dirty="0"/>
          </a:p>
        </p:txBody>
      </p:sp>
      <p:sp>
        <p:nvSpPr>
          <p:cNvPr id="6" name="Rectangle 19"/>
          <p:cNvSpPr>
            <a:spLocks noChangeArrowheads="1"/>
          </p:cNvSpPr>
          <p:nvPr/>
        </p:nvSpPr>
        <p:spPr bwMode="auto">
          <a:xfrm>
            <a:off x="755650" y="3154363"/>
            <a:ext cx="46355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100000"/>
              </a:lnSpc>
              <a:spcBef>
                <a:spcPct val="0"/>
              </a:spcBef>
              <a:buClrTx/>
              <a:buSzTx/>
              <a:buFontTx/>
              <a:buNone/>
            </a:pPr>
            <a:endParaRPr lang="it-IT" sz="2000">
              <a:solidFill>
                <a:prstClr val="black"/>
              </a:solidFill>
              <a:effectLst/>
              <a:latin typeface="Garamond" charset="0"/>
              <a:cs typeface="Arial" charset="0"/>
            </a:endParaRPr>
          </a:p>
        </p:txBody>
      </p:sp>
      <p:pic>
        <p:nvPicPr>
          <p:cNvPr id="8" name="Immagine 7"/>
          <p:cNvPicPr>
            <a:picLocks noChangeAspect="1"/>
          </p:cNvPicPr>
          <p:nvPr/>
        </p:nvPicPr>
        <p:blipFill>
          <a:blip r:embed="rId2"/>
          <a:stretch>
            <a:fillRect/>
          </a:stretch>
        </p:blipFill>
        <p:spPr>
          <a:xfrm>
            <a:off x="266700" y="2646335"/>
            <a:ext cx="2806700" cy="4204794"/>
          </a:xfrm>
          <a:prstGeom prst="rect">
            <a:avLst/>
          </a:prstGeom>
        </p:spPr>
      </p:pic>
      <p:pic>
        <p:nvPicPr>
          <p:cNvPr id="17" name="Immagine 16"/>
          <p:cNvPicPr>
            <a:picLocks noChangeAspect="1"/>
          </p:cNvPicPr>
          <p:nvPr/>
        </p:nvPicPr>
        <p:blipFill>
          <a:blip r:embed="rId3"/>
          <a:stretch>
            <a:fillRect/>
          </a:stretch>
        </p:blipFill>
        <p:spPr>
          <a:xfrm>
            <a:off x="3088258" y="2550607"/>
            <a:ext cx="4001014" cy="2628825"/>
          </a:xfrm>
          <a:prstGeom prst="rect">
            <a:avLst/>
          </a:prstGeom>
        </p:spPr>
      </p:pic>
      <p:pic>
        <p:nvPicPr>
          <p:cNvPr id="15" name="Immagin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43920" y="4293096"/>
            <a:ext cx="2800080" cy="254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036241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3"/>
          <p:cNvSpPr>
            <a:spLocks noGrp="1" noChangeArrowheads="1"/>
          </p:cNvSpPr>
          <p:nvPr>
            <p:ph type="body" idx="1"/>
          </p:nvPr>
        </p:nvSpPr>
        <p:spPr>
          <a:xfrm>
            <a:off x="0" y="1196975"/>
            <a:ext cx="9144000" cy="1223963"/>
          </a:xfrm>
        </p:spPr>
        <p:txBody>
          <a:bodyPr/>
          <a:lstStyle/>
          <a:p>
            <a:pPr indent="9525" eaLnBrk="1" hangingPunct="1">
              <a:defRPr/>
            </a:pPr>
            <a:r>
              <a:rPr lang="it-IT" dirty="0">
                <a:ea typeface="+mn-ea"/>
                <a:cs typeface="+mn-cs"/>
              </a:rPr>
              <a:t>L’ESPERIMENTO DI </a:t>
            </a:r>
            <a:r>
              <a:rPr lang="it-IT" dirty="0">
                <a:solidFill>
                  <a:srgbClr val="FF0000"/>
                </a:solidFill>
                <a:ea typeface="+mn-ea"/>
                <a:cs typeface="+mn-cs"/>
              </a:rPr>
              <a:t>RUTHERFORD (1911):</a:t>
            </a:r>
          </a:p>
          <a:p>
            <a:pPr indent="9525" eaLnBrk="1" hangingPunct="1">
              <a:buFont typeface="Wingdings" charset="2"/>
              <a:buNone/>
              <a:defRPr/>
            </a:pPr>
            <a:endParaRPr lang="it-IT" sz="2400" dirty="0">
              <a:ea typeface="+mn-ea"/>
              <a:cs typeface="+mn-cs"/>
            </a:endParaRPr>
          </a:p>
        </p:txBody>
      </p:sp>
      <p:pic>
        <p:nvPicPr>
          <p:cNvPr id="39940" name="Picture 6" descr="RuthefordExp"/>
          <p:cNvPicPr>
            <a:picLocks noChangeAspect="1" noChangeArrowheads="1"/>
          </p:cNvPicPr>
          <p:nvPr/>
        </p:nvPicPr>
        <p:blipFill>
          <a:blip r:embed="rId2"/>
          <a:srcRect/>
          <a:stretch>
            <a:fillRect/>
          </a:stretch>
        </p:blipFill>
        <p:spPr bwMode="auto">
          <a:xfrm>
            <a:off x="1403350" y="1916113"/>
            <a:ext cx="6192838" cy="4645025"/>
          </a:xfrm>
          <a:prstGeom prst="rect">
            <a:avLst/>
          </a:prstGeom>
          <a:noFill/>
          <a:ln w="9525">
            <a:noFill/>
            <a:miter lim="800000"/>
            <a:headEnd/>
            <a:tailEnd/>
          </a:ln>
        </p:spPr>
      </p:pic>
      <p:sp>
        <p:nvSpPr>
          <p:cNvPr id="6" name="Rectangle 2"/>
          <p:cNvSpPr txBox="1">
            <a:spLocks noChangeArrowheads="1"/>
          </p:cNvSpPr>
          <p:nvPr/>
        </p:nvSpPr>
        <p:spPr>
          <a:xfrm>
            <a:off x="3347864" y="277813"/>
            <a:ext cx="3600400"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pPr>
              <a:defRPr/>
            </a:pPr>
            <a:r>
              <a:rPr lang="it-IT" sz="3200" b="1" smtClean="0"/>
              <a:t>TEORIA ATOMICA </a:t>
            </a:r>
            <a:endParaRPr lang="it-IT" sz="3200" b="1" dirty="0"/>
          </a:p>
        </p:txBody>
      </p:sp>
    </p:spTree>
    <p:extLst>
      <p:ext uri="{BB962C8B-B14F-4D97-AF65-F5344CB8AC3E}">
        <p14:creationId xmlns:p14="http://schemas.microsoft.com/office/powerpoint/2010/main" val="1275347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7" descr="200px-Ernest_Rutherford">
            <a:hlinkClick r:id="rId2" tooltip="Ernest Rutherford.jpg"/>
          </p:cNvPr>
          <p:cNvPicPr>
            <a:picLocks noChangeAspect="1" noChangeArrowheads="1"/>
          </p:cNvPicPr>
          <p:nvPr/>
        </p:nvPicPr>
        <p:blipFill>
          <a:blip r:embed="rId3"/>
          <a:srcRect/>
          <a:stretch>
            <a:fillRect/>
          </a:stretch>
        </p:blipFill>
        <p:spPr bwMode="auto">
          <a:xfrm>
            <a:off x="7248548" y="620688"/>
            <a:ext cx="1905000" cy="2781300"/>
          </a:xfrm>
          <a:prstGeom prst="rect">
            <a:avLst/>
          </a:prstGeom>
          <a:noFill/>
          <a:ln w="9525">
            <a:noFill/>
            <a:miter lim="800000"/>
            <a:headEnd/>
            <a:tailEnd/>
          </a:ln>
        </p:spPr>
      </p:pic>
      <p:sp>
        <p:nvSpPr>
          <p:cNvPr id="196610" name="Rectangle 2"/>
          <p:cNvSpPr>
            <a:spLocks noGrp="1" noChangeArrowheads="1"/>
          </p:cNvSpPr>
          <p:nvPr>
            <p:ph type="title" idx="4294967295"/>
          </p:nvPr>
        </p:nvSpPr>
        <p:spPr>
          <a:xfrm>
            <a:off x="3059832" y="0"/>
            <a:ext cx="3816424" cy="1139825"/>
          </a:xfrm>
          <a:prstGeom prst="rect">
            <a:avLst/>
          </a:prstGeom>
        </p:spPr>
        <p:txBody>
          <a:bodyPr/>
          <a:lstStyle/>
          <a:p>
            <a:pPr eaLnBrk="1" hangingPunct="1">
              <a:defRPr/>
            </a:pPr>
            <a:r>
              <a:rPr lang="it-IT" sz="3200" b="1" dirty="0">
                <a:ea typeface="+mj-ea"/>
                <a:cs typeface="+mj-cs"/>
              </a:rPr>
              <a:t>Ernest Rutherford</a:t>
            </a:r>
          </a:p>
        </p:txBody>
      </p:sp>
      <p:sp>
        <p:nvSpPr>
          <p:cNvPr id="196613" name="Rectangle 5"/>
          <p:cNvSpPr>
            <a:spLocks noGrp="1" noChangeArrowheads="1"/>
          </p:cNvSpPr>
          <p:nvPr>
            <p:ph type="body" idx="1"/>
          </p:nvPr>
        </p:nvSpPr>
        <p:spPr>
          <a:xfrm>
            <a:off x="0" y="1341438"/>
            <a:ext cx="8675688" cy="5256212"/>
          </a:xfrm>
        </p:spPr>
        <p:txBody>
          <a:bodyPr/>
          <a:lstStyle/>
          <a:p>
            <a:pPr eaLnBrk="1" hangingPunct="1">
              <a:lnSpc>
                <a:spcPct val="90000"/>
              </a:lnSpc>
              <a:defRPr/>
            </a:pPr>
            <a:r>
              <a:rPr lang="it-IT" dirty="0">
                <a:ea typeface="+mn-ea"/>
                <a:cs typeface="+mn-cs"/>
              </a:rPr>
              <a:t>Nasce in Nuova Zelanda nel </a:t>
            </a:r>
            <a:r>
              <a:rPr lang="it-IT" dirty="0">
                <a:solidFill>
                  <a:srgbClr val="FF0000"/>
                </a:solidFill>
                <a:ea typeface="+mn-ea"/>
                <a:cs typeface="+mn-cs"/>
              </a:rPr>
              <a:t>1871 </a:t>
            </a:r>
            <a:r>
              <a:rPr lang="it-IT" dirty="0">
                <a:ea typeface="+mn-ea"/>
                <a:cs typeface="+mn-cs"/>
              </a:rPr>
              <a:t>e </a:t>
            </a:r>
          </a:p>
          <a:p>
            <a:pPr eaLnBrk="1" hangingPunct="1">
              <a:lnSpc>
                <a:spcPct val="90000"/>
              </a:lnSpc>
              <a:buFont typeface="Wingdings" charset="2"/>
              <a:buNone/>
              <a:defRPr/>
            </a:pPr>
            <a:r>
              <a:rPr lang="it-IT" dirty="0">
                <a:ea typeface="+mn-ea"/>
                <a:cs typeface="+mn-cs"/>
              </a:rPr>
              <a:t>	nel 1898 diventa Prof alla </a:t>
            </a:r>
            <a:r>
              <a:rPr lang="it-IT" i="1" dirty="0" err="1">
                <a:solidFill>
                  <a:srgbClr val="FF0000"/>
                </a:solidFill>
                <a:ea typeface="+mn-ea"/>
                <a:cs typeface="+mn-cs"/>
              </a:rPr>
              <a:t>McGill</a:t>
            </a:r>
            <a:r>
              <a:rPr lang="it-IT" i="1" dirty="0">
                <a:solidFill>
                  <a:srgbClr val="FF0000"/>
                </a:solidFill>
                <a:ea typeface="+mn-ea"/>
                <a:cs typeface="+mn-cs"/>
              </a:rPr>
              <a:t> </a:t>
            </a:r>
            <a:r>
              <a:rPr lang="it-IT" i="1" dirty="0" err="1">
                <a:solidFill>
                  <a:srgbClr val="FF0000"/>
                </a:solidFill>
                <a:ea typeface="+mn-ea"/>
                <a:cs typeface="+mn-cs"/>
              </a:rPr>
              <a:t>University</a:t>
            </a:r>
            <a:endParaRPr lang="it-IT" i="1" dirty="0">
              <a:solidFill>
                <a:srgbClr val="FF0000"/>
              </a:solidFill>
              <a:ea typeface="+mn-ea"/>
              <a:cs typeface="+mn-cs"/>
            </a:endParaRPr>
          </a:p>
          <a:p>
            <a:pPr eaLnBrk="1" hangingPunct="1">
              <a:lnSpc>
                <a:spcPct val="90000"/>
              </a:lnSpc>
              <a:defRPr/>
            </a:pPr>
            <a:r>
              <a:rPr lang="it-IT" dirty="0">
                <a:solidFill>
                  <a:srgbClr val="FF0000"/>
                </a:solidFill>
                <a:ea typeface="+mn-ea"/>
                <a:cs typeface="+mn-cs"/>
              </a:rPr>
              <a:t>Scopre </a:t>
            </a:r>
            <a:r>
              <a:rPr lang="it-IT" i="1" dirty="0">
                <a:solidFill>
                  <a:srgbClr val="FF0000"/>
                </a:solidFill>
                <a:ea typeface="+mn-ea"/>
                <a:cs typeface="+mn-cs"/>
              </a:rPr>
              <a:t>le particelle </a:t>
            </a:r>
            <a:r>
              <a:rPr lang="it-IT" i="1" dirty="0">
                <a:solidFill>
                  <a:srgbClr val="FF0000"/>
                </a:solidFill>
                <a:latin typeface="Symbol" charset="2"/>
                <a:ea typeface="+mn-ea"/>
                <a:cs typeface="+mn-cs"/>
              </a:rPr>
              <a:t>a </a:t>
            </a:r>
            <a:r>
              <a:rPr lang="it-IT" dirty="0">
                <a:ea typeface="+mn-ea"/>
                <a:cs typeface="+mn-cs"/>
              </a:rPr>
              <a:t>(1897 Cambridge)</a:t>
            </a:r>
            <a:endParaRPr lang="it-IT" i="1" dirty="0">
              <a:solidFill>
                <a:srgbClr val="FFFF00"/>
              </a:solidFill>
              <a:latin typeface="Symbol" charset="2"/>
              <a:ea typeface="+mn-ea"/>
              <a:cs typeface="+mn-cs"/>
            </a:endParaRPr>
          </a:p>
          <a:p>
            <a:pPr eaLnBrk="1" hangingPunct="1">
              <a:lnSpc>
                <a:spcPct val="90000"/>
              </a:lnSpc>
              <a:defRPr/>
            </a:pPr>
            <a:r>
              <a:rPr lang="it-IT" dirty="0">
                <a:ea typeface="+mn-ea"/>
                <a:cs typeface="+mn-cs"/>
              </a:rPr>
              <a:t>Trasforma </a:t>
            </a:r>
            <a:r>
              <a:rPr lang="it-IT" dirty="0">
                <a:solidFill>
                  <a:srgbClr val="FF0000"/>
                </a:solidFill>
                <a:ea typeface="+mn-ea"/>
                <a:cs typeface="+mn-cs"/>
              </a:rPr>
              <a:t>N</a:t>
            </a:r>
            <a:r>
              <a:rPr lang="it-IT" baseline="-25000" dirty="0">
                <a:solidFill>
                  <a:srgbClr val="FF0000"/>
                </a:solidFill>
                <a:ea typeface="+mn-ea"/>
                <a:cs typeface="+mn-cs"/>
              </a:rPr>
              <a:t>2</a:t>
            </a:r>
            <a:r>
              <a:rPr lang="it-IT" dirty="0">
                <a:solidFill>
                  <a:srgbClr val="FF0000"/>
                </a:solidFill>
                <a:ea typeface="+mn-ea"/>
                <a:cs typeface="+mn-cs"/>
              </a:rPr>
              <a:t> in O</a:t>
            </a:r>
            <a:r>
              <a:rPr lang="it-IT" baseline="-25000" dirty="0">
                <a:solidFill>
                  <a:srgbClr val="FF0000"/>
                </a:solidFill>
                <a:ea typeface="+mn-ea"/>
                <a:cs typeface="+mn-cs"/>
              </a:rPr>
              <a:t>2</a:t>
            </a:r>
            <a:r>
              <a:rPr lang="it-IT" dirty="0">
                <a:solidFill>
                  <a:srgbClr val="FF0000"/>
                </a:solidFill>
                <a:ea typeface="+mn-ea"/>
                <a:cs typeface="+mn-cs"/>
              </a:rPr>
              <a:t> </a:t>
            </a:r>
            <a:r>
              <a:rPr lang="it-IT" dirty="0">
                <a:ea typeface="+mn-ea"/>
                <a:cs typeface="+mn-cs"/>
              </a:rPr>
              <a:t>(1919)</a:t>
            </a:r>
          </a:p>
          <a:p>
            <a:pPr eaLnBrk="1" hangingPunct="1">
              <a:lnSpc>
                <a:spcPct val="90000"/>
              </a:lnSpc>
              <a:defRPr/>
            </a:pPr>
            <a:r>
              <a:rPr lang="it-IT" dirty="0">
                <a:ea typeface="+mn-ea"/>
                <a:cs typeface="+mn-cs"/>
              </a:rPr>
              <a:t>Stimò </a:t>
            </a:r>
            <a:r>
              <a:rPr lang="it-IT" i="1" dirty="0">
                <a:ea typeface="+mn-ea"/>
                <a:cs typeface="+mn-cs"/>
              </a:rPr>
              <a:t>l’età della Terra</a:t>
            </a:r>
            <a:r>
              <a:rPr lang="it-IT" dirty="0">
                <a:ea typeface="+mn-ea"/>
                <a:cs typeface="+mn-cs"/>
              </a:rPr>
              <a:t> in 1500 Milioni di anni </a:t>
            </a:r>
            <a:r>
              <a:rPr lang="en-US" dirty="0">
                <a:ea typeface="Arial" charset="0"/>
                <a:cs typeface="Arial" charset="0"/>
              </a:rPr>
              <a:t>~</a:t>
            </a:r>
            <a:r>
              <a:rPr lang="en-US" dirty="0">
                <a:solidFill>
                  <a:srgbClr val="FF0000"/>
                </a:solidFill>
                <a:ea typeface="Arial" charset="0"/>
                <a:cs typeface="Arial" charset="0"/>
              </a:rPr>
              <a:t>10</a:t>
            </a:r>
            <a:r>
              <a:rPr lang="en-US" baseline="30000" dirty="0">
                <a:solidFill>
                  <a:srgbClr val="FF0000"/>
                </a:solidFill>
                <a:ea typeface="Arial" charset="0"/>
                <a:cs typeface="Arial" charset="0"/>
              </a:rPr>
              <a:t>9 </a:t>
            </a:r>
            <a:r>
              <a:rPr lang="en-US" dirty="0" err="1">
                <a:solidFill>
                  <a:srgbClr val="FF0000"/>
                </a:solidFill>
                <a:ea typeface="Arial" charset="0"/>
                <a:cs typeface="Arial" charset="0"/>
              </a:rPr>
              <a:t>anni</a:t>
            </a:r>
            <a:r>
              <a:rPr lang="en-US" dirty="0">
                <a:solidFill>
                  <a:srgbClr val="FF0000"/>
                </a:solidFill>
                <a:ea typeface="Arial" charset="0"/>
                <a:cs typeface="Arial" charset="0"/>
              </a:rPr>
              <a:t> </a:t>
            </a:r>
            <a:r>
              <a:rPr lang="it-IT" sz="2800" dirty="0">
                <a:ea typeface="+mn-ea"/>
                <a:cs typeface="+mn-cs"/>
              </a:rPr>
              <a:t>(dalla misura del residuo di radiazione </a:t>
            </a:r>
            <a:r>
              <a:rPr lang="it-IT" sz="2800" dirty="0">
                <a:latin typeface="Symbol" charset="2"/>
                <a:ea typeface="+mn-ea"/>
                <a:cs typeface="+mn-cs"/>
              </a:rPr>
              <a:t>a </a:t>
            </a:r>
            <a:r>
              <a:rPr lang="it-IT" sz="2800" dirty="0">
                <a:ea typeface="+mn-ea"/>
                <a:cs typeface="+mn-cs"/>
              </a:rPr>
              <a:t>presente nelle rocce) </a:t>
            </a:r>
          </a:p>
          <a:p>
            <a:pPr eaLnBrk="1" hangingPunct="1">
              <a:lnSpc>
                <a:spcPct val="90000"/>
              </a:lnSpc>
              <a:defRPr/>
            </a:pPr>
            <a:r>
              <a:rPr lang="it-IT" dirty="0">
                <a:ea typeface="+mn-ea"/>
                <a:cs typeface="+mn-cs"/>
              </a:rPr>
              <a:t>Ideatore insieme a</a:t>
            </a:r>
            <a:r>
              <a:rPr lang="it-IT" dirty="0">
                <a:solidFill>
                  <a:srgbClr val="FF0000"/>
                </a:solidFill>
                <a:ea typeface="+mn-ea"/>
                <a:cs typeface="+mn-cs"/>
              </a:rPr>
              <a:t> Geiger </a:t>
            </a:r>
            <a:r>
              <a:rPr lang="it-IT" dirty="0">
                <a:ea typeface="+mn-ea"/>
                <a:cs typeface="+mn-cs"/>
              </a:rPr>
              <a:t>di un </a:t>
            </a:r>
            <a:r>
              <a:rPr lang="it-IT" i="1" dirty="0">
                <a:ea typeface="+mn-ea"/>
                <a:cs typeface="+mn-cs"/>
              </a:rPr>
              <a:t>rivelatore di particelle</a:t>
            </a:r>
          </a:p>
          <a:p>
            <a:pPr eaLnBrk="1" hangingPunct="1">
              <a:lnSpc>
                <a:spcPct val="90000"/>
              </a:lnSpc>
              <a:defRPr/>
            </a:pPr>
            <a:r>
              <a:rPr lang="it-IT" dirty="0">
                <a:ea typeface="+mn-ea"/>
                <a:cs typeface="+mn-cs"/>
              </a:rPr>
              <a:t>Studiò insieme a </a:t>
            </a:r>
            <a:r>
              <a:rPr lang="it-IT" dirty="0" err="1">
                <a:ea typeface="+mn-ea"/>
                <a:cs typeface="+mn-cs"/>
              </a:rPr>
              <a:t>Moseley</a:t>
            </a:r>
            <a:r>
              <a:rPr lang="it-IT" dirty="0">
                <a:ea typeface="+mn-ea"/>
                <a:cs typeface="+mn-cs"/>
              </a:rPr>
              <a:t> i raggi X</a:t>
            </a:r>
          </a:p>
          <a:p>
            <a:pPr eaLnBrk="1" hangingPunct="1">
              <a:lnSpc>
                <a:spcPct val="90000"/>
              </a:lnSpc>
              <a:defRPr/>
            </a:pPr>
            <a:endParaRPr lang="it-IT" sz="2800" i="1" dirty="0">
              <a:solidFill>
                <a:srgbClr val="FFFF00"/>
              </a:solidFill>
              <a:latin typeface="Symbol" charset="2"/>
              <a:ea typeface="+mn-ea"/>
              <a:cs typeface="+mn-cs"/>
            </a:endParaRPr>
          </a:p>
        </p:txBody>
      </p:sp>
    </p:spTree>
    <p:extLst>
      <p:ext uri="{BB962C8B-B14F-4D97-AF65-F5344CB8AC3E}">
        <p14:creationId xmlns:p14="http://schemas.microsoft.com/office/powerpoint/2010/main" val="903768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idx="4294967295"/>
          </p:nvPr>
        </p:nvSpPr>
        <p:spPr>
          <a:xfrm>
            <a:off x="898870" y="332656"/>
            <a:ext cx="8229600" cy="1139825"/>
          </a:xfrm>
          <a:prstGeom prst="rect">
            <a:avLst/>
          </a:prstGeom>
        </p:spPr>
        <p:txBody>
          <a:bodyPr/>
          <a:lstStyle/>
          <a:p>
            <a:pPr eaLnBrk="1" hangingPunct="1">
              <a:defRPr/>
            </a:pPr>
            <a:r>
              <a:rPr lang="it-IT" sz="4000" dirty="0">
                <a:ea typeface="+mj-ea"/>
                <a:cs typeface="+mj-cs"/>
              </a:rPr>
              <a:t>L’ESPERIMENTO </a:t>
            </a:r>
            <a:r>
              <a:rPr lang="it-IT" sz="4000" dirty="0">
                <a:solidFill>
                  <a:srgbClr val="FF0000"/>
                </a:solidFill>
                <a:ea typeface="+mj-ea"/>
                <a:cs typeface="+mj-cs"/>
              </a:rPr>
              <a:t>DI RUTHERFORD (1911)</a:t>
            </a:r>
            <a:r>
              <a:rPr lang="it-IT" sz="4000" dirty="0">
                <a:ea typeface="+mj-ea"/>
                <a:cs typeface="+mj-cs"/>
              </a:rPr>
              <a:t>:</a:t>
            </a:r>
          </a:p>
        </p:txBody>
      </p:sp>
      <p:pic>
        <p:nvPicPr>
          <p:cNvPr id="41987" name="Picture 4" descr="RuthefordExp"/>
          <p:cNvPicPr>
            <a:picLocks noChangeAspect="1" noChangeArrowheads="1"/>
          </p:cNvPicPr>
          <p:nvPr/>
        </p:nvPicPr>
        <p:blipFill>
          <a:blip r:embed="rId2"/>
          <a:srcRect/>
          <a:stretch>
            <a:fillRect/>
          </a:stretch>
        </p:blipFill>
        <p:spPr bwMode="auto">
          <a:xfrm>
            <a:off x="2951163" y="1989138"/>
            <a:ext cx="6192837" cy="4645025"/>
          </a:xfrm>
          <a:prstGeom prst="rect">
            <a:avLst/>
          </a:prstGeom>
          <a:noFill/>
          <a:ln w="9525">
            <a:noFill/>
            <a:miter lim="800000"/>
            <a:headEnd/>
            <a:tailEnd/>
          </a:ln>
        </p:spPr>
      </p:pic>
      <p:sp>
        <p:nvSpPr>
          <p:cNvPr id="197637" name="Rectangle 5"/>
          <p:cNvSpPr>
            <a:spLocks noGrp="1" noChangeArrowheads="1"/>
          </p:cNvSpPr>
          <p:nvPr>
            <p:ph type="body" idx="1"/>
          </p:nvPr>
        </p:nvSpPr>
        <p:spPr>
          <a:xfrm>
            <a:off x="0" y="1412875"/>
            <a:ext cx="8229600" cy="4525963"/>
          </a:xfrm>
        </p:spPr>
        <p:txBody>
          <a:bodyPr/>
          <a:lstStyle/>
          <a:p>
            <a:pPr eaLnBrk="1" hangingPunct="1">
              <a:defRPr/>
            </a:pPr>
            <a:r>
              <a:rPr lang="it-IT">
                <a:ea typeface="+mn-ea"/>
                <a:cs typeface="+mn-cs"/>
              </a:rPr>
              <a:t>Deflessione delle particelle </a:t>
            </a:r>
            <a:r>
              <a:rPr lang="it-IT">
                <a:latin typeface="Symbol" charset="2"/>
                <a:ea typeface="+mn-ea"/>
                <a:cs typeface="+mn-cs"/>
              </a:rPr>
              <a:t>a </a:t>
            </a:r>
            <a:r>
              <a:rPr lang="it-IT">
                <a:ea typeface="+mn-ea"/>
                <a:cs typeface="+mn-cs"/>
              </a:rPr>
              <a:t>da parte di un sottile strato di Au</a:t>
            </a:r>
            <a:endParaRPr lang="it-IT">
              <a:latin typeface="Symbol" charset="2"/>
              <a:ea typeface="+mn-ea"/>
              <a:cs typeface="+mn-cs"/>
            </a:endParaRPr>
          </a:p>
        </p:txBody>
      </p:sp>
    </p:spTree>
    <p:extLst>
      <p:ext uri="{BB962C8B-B14F-4D97-AF65-F5344CB8AC3E}">
        <p14:creationId xmlns:p14="http://schemas.microsoft.com/office/powerpoint/2010/main" val="1587205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6" descr="atomi_34"/>
          <p:cNvPicPr>
            <a:picLocks noChangeAspect="1" noChangeArrowheads="1"/>
          </p:cNvPicPr>
          <p:nvPr/>
        </p:nvPicPr>
        <p:blipFill>
          <a:blip r:embed="rId3"/>
          <a:srcRect/>
          <a:stretch>
            <a:fillRect/>
          </a:stretch>
        </p:blipFill>
        <p:spPr bwMode="auto">
          <a:xfrm>
            <a:off x="5148263" y="2044700"/>
            <a:ext cx="3995737" cy="2032000"/>
          </a:xfrm>
          <a:prstGeom prst="rect">
            <a:avLst/>
          </a:prstGeom>
          <a:noFill/>
          <a:ln w="9525">
            <a:noFill/>
            <a:miter lim="800000"/>
            <a:headEnd/>
            <a:tailEnd/>
          </a:ln>
        </p:spPr>
      </p:pic>
      <p:sp>
        <p:nvSpPr>
          <p:cNvPr id="199682" name="Rectangle 2"/>
          <p:cNvSpPr>
            <a:spLocks noGrp="1" noChangeArrowheads="1"/>
          </p:cNvSpPr>
          <p:nvPr>
            <p:ph type="title" idx="4294967295"/>
          </p:nvPr>
        </p:nvSpPr>
        <p:spPr>
          <a:xfrm>
            <a:off x="457200" y="277813"/>
            <a:ext cx="8229600" cy="1139825"/>
          </a:xfrm>
          <a:prstGeom prst="rect">
            <a:avLst/>
          </a:prstGeom>
        </p:spPr>
        <p:txBody>
          <a:bodyPr/>
          <a:lstStyle/>
          <a:p>
            <a:pPr eaLnBrk="1" hangingPunct="1">
              <a:defRPr/>
            </a:pPr>
            <a:r>
              <a:rPr lang="it-IT" sz="4000" dirty="0">
                <a:ea typeface="+mj-ea"/>
                <a:cs typeface="+mj-cs"/>
              </a:rPr>
              <a:t>L’ESPERIMENTO DI </a:t>
            </a:r>
            <a:r>
              <a:rPr lang="it-IT" sz="4000" dirty="0">
                <a:solidFill>
                  <a:srgbClr val="FF0000"/>
                </a:solidFill>
                <a:ea typeface="+mj-ea"/>
                <a:cs typeface="+mj-cs"/>
              </a:rPr>
              <a:t>RUTHERFORD (1911)</a:t>
            </a:r>
            <a:r>
              <a:rPr lang="it-IT" sz="4000" dirty="0">
                <a:ea typeface="+mj-ea"/>
                <a:cs typeface="+mj-cs"/>
              </a:rPr>
              <a:t>:</a:t>
            </a:r>
          </a:p>
        </p:txBody>
      </p:sp>
      <p:sp>
        <p:nvSpPr>
          <p:cNvPr id="199684" name="Rectangle 4"/>
          <p:cNvSpPr>
            <a:spLocks noGrp="1" noChangeArrowheads="1"/>
          </p:cNvSpPr>
          <p:nvPr>
            <p:ph type="body" idx="1"/>
          </p:nvPr>
        </p:nvSpPr>
        <p:spPr>
          <a:xfrm>
            <a:off x="0" y="1412875"/>
            <a:ext cx="9144000" cy="1152525"/>
          </a:xfrm>
        </p:spPr>
        <p:txBody>
          <a:bodyPr/>
          <a:lstStyle/>
          <a:p>
            <a:pPr eaLnBrk="1" hangingPunct="1">
              <a:defRPr/>
            </a:pPr>
            <a:r>
              <a:rPr lang="it-IT">
                <a:ea typeface="+mn-ea"/>
                <a:cs typeface="+mn-cs"/>
              </a:rPr>
              <a:t>Risultati previsti dal modello atomico di Thomson: </a:t>
            </a:r>
          </a:p>
        </p:txBody>
      </p:sp>
      <p:graphicFrame>
        <p:nvGraphicFramePr>
          <p:cNvPr id="199687" name="Object 2"/>
          <p:cNvGraphicFramePr>
            <a:graphicFrameLocks noChangeAspect="1"/>
          </p:cNvGraphicFramePr>
          <p:nvPr>
            <p:extLst>
              <p:ext uri="{D42A27DB-BD31-4B8C-83A1-F6EECF244321}">
                <p14:modId xmlns:p14="http://schemas.microsoft.com/office/powerpoint/2010/main" val="2077085506"/>
              </p:ext>
            </p:extLst>
          </p:nvPr>
        </p:nvGraphicFramePr>
        <p:xfrm>
          <a:off x="0" y="3141663"/>
          <a:ext cx="5567363" cy="881062"/>
        </p:xfrm>
        <a:graphic>
          <a:graphicData uri="http://schemas.openxmlformats.org/presentationml/2006/ole">
            <mc:AlternateContent xmlns:mc="http://schemas.openxmlformats.org/markup-compatibility/2006">
              <mc:Choice xmlns:v="urn:schemas-microsoft-com:vml" Requires="v">
                <p:oleObj spid="_x0000_s181507" name="Equation" r:id="rId4" imgW="2730240" imgH="431640" progId="Equation.3">
                  <p:embed/>
                </p:oleObj>
              </mc:Choice>
              <mc:Fallback>
                <p:oleObj name="Equation" r:id="rId4" imgW="273024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41663"/>
                        <a:ext cx="5567363" cy="881062"/>
                      </a:xfrm>
                      <a:prstGeom prst="rect">
                        <a:avLst/>
                      </a:prstGeom>
                      <a:solidFill>
                        <a:srgbClr val="FFFFFF"/>
                      </a:solidFill>
                      <a:ln w="38100" cmpd="dbl">
                        <a:solidFill>
                          <a:srgbClr val="0000FF"/>
                        </a:solidFill>
                        <a:miter lim="800000"/>
                        <a:headEnd/>
                        <a:tailEnd/>
                      </a:ln>
                    </p:spPr>
                  </p:pic>
                </p:oleObj>
              </mc:Fallback>
            </mc:AlternateContent>
          </a:graphicData>
        </a:graphic>
      </p:graphicFrame>
      <p:sp>
        <p:nvSpPr>
          <p:cNvPr id="199689" name="Rectangle 9"/>
          <p:cNvSpPr>
            <a:spLocks noChangeArrowheads="1"/>
          </p:cNvSpPr>
          <p:nvPr/>
        </p:nvSpPr>
        <p:spPr bwMode="auto">
          <a:xfrm>
            <a:off x="0" y="2492375"/>
            <a:ext cx="3429507" cy="369332"/>
          </a:xfrm>
          <a:prstGeom prst="rect">
            <a:avLst/>
          </a:prstGeom>
          <a:noFill/>
          <a:ln w="9525">
            <a:noFill/>
            <a:miter lim="800000"/>
            <a:headEnd/>
            <a:tailEnd/>
          </a:ln>
          <a:effectLst/>
        </p:spPr>
        <p:txBody>
          <a:bodyPr wrap="none">
            <a:prstTxWarp prst="textNoShape">
              <a:avLst/>
            </a:prstTxWarp>
            <a:spAutoFit/>
          </a:bodyPr>
          <a:lstStyle/>
          <a:p>
            <a:pPr>
              <a:lnSpc>
                <a:spcPct val="100000"/>
              </a:lnSpc>
              <a:spcBef>
                <a:spcPct val="0"/>
              </a:spcBef>
              <a:buClrTx/>
              <a:buSzTx/>
              <a:buFontTx/>
              <a:buNone/>
              <a:defRPr/>
            </a:pPr>
            <a:r>
              <a:rPr lang="it-IT" b="1" dirty="0">
                <a:effectLst>
                  <a:outerShdw blurRad="38100" dist="38100" dir="2700000" algn="tl">
                    <a:srgbClr val="000000"/>
                  </a:outerShdw>
                </a:effectLst>
              </a:rPr>
              <a:t>Deflessione dalle cariche negative</a:t>
            </a:r>
          </a:p>
        </p:txBody>
      </p:sp>
      <p:sp>
        <p:nvSpPr>
          <p:cNvPr id="199690" name="Rectangle 10"/>
          <p:cNvSpPr>
            <a:spLocks noChangeArrowheads="1"/>
          </p:cNvSpPr>
          <p:nvPr/>
        </p:nvSpPr>
        <p:spPr bwMode="auto">
          <a:xfrm>
            <a:off x="0" y="4149725"/>
            <a:ext cx="3232150" cy="369332"/>
          </a:xfrm>
          <a:prstGeom prst="rect">
            <a:avLst/>
          </a:prstGeom>
          <a:noFill/>
          <a:ln w="9525">
            <a:noFill/>
            <a:miter lim="800000"/>
            <a:headEnd/>
            <a:tailEnd/>
          </a:ln>
          <a:effectLst/>
        </p:spPr>
        <p:txBody>
          <a:bodyPr wrap="none">
            <a:prstTxWarp prst="textNoShape">
              <a:avLst/>
            </a:prstTxWarp>
            <a:spAutoFit/>
          </a:bodyPr>
          <a:lstStyle/>
          <a:p>
            <a:pPr>
              <a:lnSpc>
                <a:spcPct val="100000"/>
              </a:lnSpc>
              <a:spcBef>
                <a:spcPct val="0"/>
              </a:spcBef>
              <a:buClrTx/>
              <a:buSzTx/>
              <a:buFontTx/>
              <a:buNone/>
              <a:defRPr/>
            </a:pPr>
            <a:r>
              <a:rPr lang="it-IT" b="1" dirty="0">
                <a:solidFill>
                  <a:srgbClr val="000000"/>
                </a:solidFill>
                <a:effectLst>
                  <a:outerShdw blurRad="38100" dist="38100" dir="2700000" algn="tl">
                    <a:srgbClr val="000000"/>
                  </a:outerShdw>
                </a:effectLst>
              </a:rPr>
              <a:t>Deflessione dalla carica positiva</a:t>
            </a:r>
          </a:p>
        </p:txBody>
      </p:sp>
      <p:graphicFrame>
        <p:nvGraphicFramePr>
          <p:cNvPr id="199691" name="Object 3"/>
          <p:cNvGraphicFramePr>
            <a:graphicFrameLocks noChangeAspect="1"/>
          </p:cNvGraphicFramePr>
          <p:nvPr>
            <p:extLst>
              <p:ext uri="{D42A27DB-BD31-4B8C-83A1-F6EECF244321}">
                <p14:modId xmlns:p14="http://schemas.microsoft.com/office/powerpoint/2010/main" val="108252870"/>
              </p:ext>
            </p:extLst>
          </p:nvPr>
        </p:nvGraphicFramePr>
        <p:xfrm>
          <a:off x="0" y="4941888"/>
          <a:ext cx="7329488" cy="933450"/>
        </p:xfrm>
        <a:graphic>
          <a:graphicData uri="http://schemas.openxmlformats.org/presentationml/2006/ole">
            <mc:AlternateContent xmlns:mc="http://schemas.openxmlformats.org/markup-compatibility/2006">
              <mc:Choice xmlns:v="urn:schemas-microsoft-com:vml" Requires="v">
                <p:oleObj spid="_x0000_s181508" name="Equation" r:id="rId6" imgW="3593880" imgH="457200" progId="Equation.3">
                  <p:embed/>
                </p:oleObj>
              </mc:Choice>
              <mc:Fallback>
                <p:oleObj name="Equation" r:id="rId6" imgW="359388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941888"/>
                        <a:ext cx="7329488" cy="933450"/>
                      </a:xfrm>
                      <a:prstGeom prst="rect">
                        <a:avLst/>
                      </a:prstGeom>
                      <a:solidFill>
                        <a:srgbClr val="FFFFFF"/>
                      </a:solidFill>
                      <a:ln w="38100" cmpd="dbl">
                        <a:solidFill>
                          <a:srgbClr val="0000FF"/>
                        </a:solidFill>
                        <a:miter lim="800000"/>
                        <a:headEnd/>
                        <a:tailEnd/>
                      </a:ln>
                    </p:spPr>
                  </p:pic>
                </p:oleObj>
              </mc:Fallback>
            </mc:AlternateContent>
          </a:graphicData>
        </a:graphic>
      </p:graphicFrame>
      <p:sp>
        <p:nvSpPr>
          <p:cNvPr id="199692" name="Rectangle 12"/>
          <p:cNvSpPr>
            <a:spLocks noChangeArrowheads="1"/>
          </p:cNvSpPr>
          <p:nvPr/>
        </p:nvSpPr>
        <p:spPr bwMode="auto">
          <a:xfrm>
            <a:off x="0" y="5791200"/>
            <a:ext cx="9144000" cy="646331"/>
          </a:xfrm>
          <a:prstGeom prst="rect">
            <a:avLst/>
          </a:prstGeom>
          <a:noFill/>
          <a:ln w="9525">
            <a:noFill/>
            <a:miter lim="800000"/>
            <a:headEnd/>
            <a:tailEnd/>
          </a:ln>
          <a:effectLst/>
        </p:spPr>
        <p:txBody>
          <a:bodyPr>
            <a:prstTxWarp prst="textNoShape">
              <a:avLst/>
            </a:prstTxWarp>
            <a:spAutoFit/>
          </a:bodyPr>
          <a:lstStyle/>
          <a:p>
            <a:pPr algn="ctr">
              <a:lnSpc>
                <a:spcPct val="100000"/>
              </a:lnSpc>
              <a:spcBef>
                <a:spcPct val="0"/>
              </a:spcBef>
              <a:buClrTx/>
              <a:buSzTx/>
              <a:buFontTx/>
              <a:buNone/>
              <a:defRPr/>
            </a:pPr>
            <a:r>
              <a:rPr lang="it-IT" dirty="0">
                <a:solidFill>
                  <a:srgbClr val="000000"/>
                </a:solidFill>
                <a:effectLst>
                  <a:outerShdw blurRad="38100" dist="38100" dir="2700000" algn="tl">
                    <a:srgbClr val="000000"/>
                  </a:outerShdw>
                </a:effectLst>
              </a:rPr>
              <a:t>…ci si aspettava che le particelle subissero</a:t>
            </a:r>
          </a:p>
          <a:p>
            <a:pPr algn="ctr">
              <a:lnSpc>
                <a:spcPct val="100000"/>
              </a:lnSpc>
              <a:spcBef>
                <a:spcPct val="0"/>
              </a:spcBef>
              <a:buClrTx/>
              <a:buSzTx/>
              <a:buFontTx/>
              <a:buNone/>
              <a:defRPr/>
            </a:pPr>
            <a:r>
              <a:rPr lang="it-IT" dirty="0">
                <a:solidFill>
                  <a:srgbClr val="000000"/>
                </a:solidFill>
                <a:effectLst>
                  <a:outerShdw blurRad="38100" dist="38100" dir="2700000" algn="tl">
                    <a:srgbClr val="000000"/>
                  </a:outerShdw>
                </a:effectLst>
              </a:rPr>
              <a:t>una </a:t>
            </a:r>
            <a:r>
              <a:rPr lang="it-IT" i="1" dirty="0">
                <a:solidFill>
                  <a:srgbClr val="000000"/>
                </a:solidFill>
                <a:effectLst>
                  <a:outerShdw blurRad="38100" dist="38100" dir="2700000" algn="tl">
                    <a:srgbClr val="000000"/>
                  </a:outerShdw>
                </a:effectLst>
              </a:rPr>
              <a:t>debolissima </a:t>
            </a:r>
            <a:r>
              <a:rPr lang="it-IT" dirty="0">
                <a:solidFill>
                  <a:srgbClr val="000000"/>
                </a:solidFill>
                <a:effectLst>
                  <a:outerShdw blurRad="38100" dist="38100" dir="2700000" algn="tl">
                    <a:srgbClr val="000000"/>
                  </a:outerShdw>
                </a:effectLst>
              </a:rPr>
              <a:t>deviazione</a:t>
            </a:r>
          </a:p>
        </p:txBody>
      </p:sp>
    </p:spTree>
    <p:extLst>
      <p:ext uri="{BB962C8B-B14F-4D97-AF65-F5344CB8AC3E}">
        <p14:creationId xmlns:p14="http://schemas.microsoft.com/office/powerpoint/2010/main" val="1219166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99689"/>
                                        </p:tgtEl>
                                        <p:attrNameLst>
                                          <p:attrName>style.visibility</p:attrName>
                                        </p:attrNameLst>
                                      </p:cBhvr>
                                      <p:to>
                                        <p:strVal val="visible"/>
                                      </p:to>
                                    </p:set>
                                    <p:anim calcmode="lin" valueType="num">
                                      <p:cBhvr>
                                        <p:cTn id="7" dur="500" fill="hold"/>
                                        <p:tgtEl>
                                          <p:spTgt spid="199689"/>
                                        </p:tgtEl>
                                        <p:attrNameLst>
                                          <p:attrName>ppt_w</p:attrName>
                                        </p:attrNameLst>
                                      </p:cBhvr>
                                      <p:tavLst>
                                        <p:tav tm="0">
                                          <p:val>
                                            <p:fltVal val="0"/>
                                          </p:val>
                                        </p:tav>
                                        <p:tav tm="100000">
                                          <p:val>
                                            <p:strVal val="#ppt_w"/>
                                          </p:val>
                                        </p:tav>
                                      </p:tavLst>
                                    </p:anim>
                                    <p:anim calcmode="lin" valueType="num">
                                      <p:cBhvr>
                                        <p:cTn id="8" dur="500" fill="hold"/>
                                        <p:tgtEl>
                                          <p:spTgt spid="199689"/>
                                        </p:tgtEl>
                                        <p:attrNameLst>
                                          <p:attrName>ppt_h</p:attrName>
                                        </p:attrNameLst>
                                      </p:cBhvr>
                                      <p:tavLst>
                                        <p:tav tm="0">
                                          <p:val>
                                            <p:fltVal val="0"/>
                                          </p:val>
                                        </p:tav>
                                        <p:tav tm="100000">
                                          <p:val>
                                            <p:strVal val="#ppt_h"/>
                                          </p:val>
                                        </p:tav>
                                      </p:tavLst>
                                    </p:anim>
                                    <p:animEffect transition="in" filter="fade">
                                      <p:cBhvr>
                                        <p:cTn id="9" dur="500"/>
                                        <p:tgtEl>
                                          <p:spTgt spid="199689"/>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9968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99690"/>
                                        </p:tgtEl>
                                        <p:attrNameLst>
                                          <p:attrName>style.visibility</p:attrName>
                                        </p:attrNameLst>
                                      </p:cBhvr>
                                      <p:to>
                                        <p:strVal val="visible"/>
                                      </p:to>
                                    </p:set>
                                    <p:anim calcmode="lin" valueType="num">
                                      <p:cBhvr>
                                        <p:cTn id="17" dur="500" fill="hold"/>
                                        <p:tgtEl>
                                          <p:spTgt spid="199690"/>
                                        </p:tgtEl>
                                        <p:attrNameLst>
                                          <p:attrName>ppt_w</p:attrName>
                                        </p:attrNameLst>
                                      </p:cBhvr>
                                      <p:tavLst>
                                        <p:tav tm="0">
                                          <p:val>
                                            <p:fltVal val="0"/>
                                          </p:val>
                                        </p:tav>
                                        <p:tav tm="100000">
                                          <p:val>
                                            <p:strVal val="#ppt_w"/>
                                          </p:val>
                                        </p:tav>
                                      </p:tavLst>
                                    </p:anim>
                                    <p:anim calcmode="lin" valueType="num">
                                      <p:cBhvr>
                                        <p:cTn id="18" dur="500" fill="hold"/>
                                        <p:tgtEl>
                                          <p:spTgt spid="199690"/>
                                        </p:tgtEl>
                                        <p:attrNameLst>
                                          <p:attrName>ppt_h</p:attrName>
                                        </p:attrNameLst>
                                      </p:cBhvr>
                                      <p:tavLst>
                                        <p:tav tm="0">
                                          <p:val>
                                            <p:fltVal val="0"/>
                                          </p:val>
                                        </p:tav>
                                        <p:tav tm="100000">
                                          <p:val>
                                            <p:strVal val="#ppt_h"/>
                                          </p:val>
                                        </p:tav>
                                      </p:tavLst>
                                    </p:anim>
                                    <p:animEffect transition="in" filter="fade">
                                      <p:cBhvr>
                                        <p:cTn id="19" dur="500"/>
                                        <p:tgtEl>
                                          <p:spTgt spid="199690"/>
                                        </p:tgtEl>
                                      </p:cBhvr>
                                    </p:animEffect>
                                  </p:childTnLst>
                                </p:cTn>
                              </p:par>
                            </p:childTnLst>
                          </p:cTn>
                        </p:par>
                        <p:par>
                          <p:cTn id="20" fill="hold">
                            <p:stCondLst>
                              <p:cond delay="500"/>
                            </p:stCondLst>
                            <p:childTnLst>
                              <p:par>
                                <p:cTn id="21" presetID="53" presetClass="entr" presetSubtype="0" fill="hold" nodeType="afterEffect">
                                  <p:stCondLst>
                                    <p:cond delay="1000"/>
                                  </p:stCondLst>
                                  <p:childTnLst>
                                    <p:set>
                                      <p:cBhvr>
                                        <p:cTn id="22" dur="1" fill="hold">
                                          <p:stCondLst>
                                            <p:cond delay="0"/>
                                          </p:stCondLst>
                                        </p:cTn>
                                        <p:tgtEl>
                                          <p:spTgt spid="199691"/>
                                        </p:tgtEl>
                                        <p:attrNameLst>
                                          <p:attrName>style.visibility</p:attrName>
                                        </p:attrNameLst>
                                      </p:cBhvr>
                                      <p:to>
                                        <p:strVal val="visible"/>
                                      </p:to>
                                    </p:set>
                                    <p:anim calcmode="lin" valueType="num">
                                      <p:cBhvr>
                                        <p:cTn id="23" dur="500" fill="hold"/>
                                        <p:tgtEl>
                                          <p:spTgt spid="199691"/>
                                        </p:tgtEl>
                                        <p:attrNameLst>
                                          <p:attrName>ppt_w</p:attrName>
                                        </p:attrNameLst>
                                      </p:cBhvr>
                                      <p:tavLst>
                                        <p:tav tm="0">
                                          <p:val>
                                            <p:fltVal val="0"/>
                                          </p:val>
                                        </p:tav>
                                        <p:tav tm="100000">
                                          <p:val>
                                            <p:strVal val="#ppt_w"/>
                                          </p:val>
                                        </p:tav>
                                      </p:tavLst>
                                    </p:anim>
                                    <p:anim calcmode="lin" valueType="num">
                                      <p:cBhvr>
                                        <p:cTn id="24" dur="500" fill="hold"/>
                                        <p:tgtEl>
                                          <p:spTgt spid="199691"/>
                                        </p:tgtEl>
                                        <p:attrNameLst>
                                          <p:attrName>ppt_h</p:attrName>
                                        </p:attrNameLst>
                                      </p:cBhvr>
                                      <p:tavLst>
                                        <p:tav tm="0">
                                          <p:val>
                                            <p:fltVal val="0"/>
                                          </p:val>
                                        </p:tav>
                                        <p:tav tm="100000">
                                          <p:val>
                                            <p:strVal val="#ppt_h"/>
                                          </p:val>
                                        </p:tav>
                                      </p:tavLst>
                                    </p:anim>
                                    <p:animEffect transition="in" filter="fade">
                                      <p:cBhvr>
                                        <p:cTn id="25" dur="500"/>
                                        <p:tgtEl>
                                          <p:spTgt spid="19969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199692"/>
                                        </p:tgtEl>
                                        <p:attrNameLst>
                                          <p:attrName>style.visibility</p:attrName>
                                        </p:attrNameLst>
                                      </p:cBhvr>
                                      <p:to>
                                        <p:strVal val="visible"/>
                                      </p:to>
                                    </p:set>
                                    <p:anim calcmode="lin" valueType="num">
                                      <p:cBhvr>
                                        <p:cTn id="30" dur="500" fill="hold"/>
                                        <p:tgtEl>
                                          <p:spTgt spid="199692"/>
                                        </p:tgtEl>
                                        <p:attrNameLst>
                                          <p:attrName>ppt_w</p:attrName>
                                        </p:attrNameLst>
                                      </p:cBhvr>
                                      <p:tavLst>
                                        <p:tav tm="0">
                                          <p:val>
                                            <p:fltVal val="0"/>
                                          </p:val>
                                        </p:tav>
                                        <p:tav tm="100000">
                                          <p:val>
                                            <p:strVal val="#ppt_w"/>
                                          </p:val>
                                        </p:tav>
                                      </p:tavLst>
                                    </p:anim>
                                    <p:anim calcmode="lin" valueType="num">
                                      <p:cBhvr>
                                        <p:cTn id="31" dur="500" fill="hold"/>
                                        <p:tgtEl>
                                          <p:spTgt spid="199692"/>
                                        </p:tgtEl>
                                        <p:attrNameLst>
                                          <p:attrName>ppt_h</p:attrName>
                                        </p:attrNameLst>
                                      </p:cBhvr>
                                      <p:tavLst>
                                        <p:tav tm="0">
                                          <p:val>
                                            <p:fltVal val="0"/>
                                          </p:val>
                                        </p:tav>
                                        <p:tav tm="100000">
                                          <p:val>
                                            <p:strVal val="#ppt_h"/>
                                          </p:val>
                                        </p:tav>
                                      </p:tavLst>
                                    </p:anim>
                                    <p:animEffect transition="in" filter="fade">
                                      <p:cBhvr>
                                        <p:cTn id="32" dur="500"/>
                                        <p:tgtEl>
                                          <p:spTgt spid="199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9" grpId="0"/>
      <p:bldP spid="199690" grpId="0"/>
      <p:bldP spid="19969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3" descr="ruther"/>
          <p:cNvPicPr>
            <a:picLocks noChangeAspect="1" noChangeArrowheads="1"/>
          </p:cNvPicPr>
          <p:nvPr/>
        </p:nvPicPr>
        <p:blipFill>
          <a:blip r:embed="rId2"/>
          <a:srcRect/>
          <a:stretch>
            <a:fillRect/>
          </a:stretch>
        </p:blipFill>
        <p:spPr bwMode="auto">
          <a:xfrm>
            <a:off x="4762500" y="188913"/>
            <a:ext cx="4381500" cy="3314700"/>
          </a:xfrm>
          <a:prstGeom prst="rect">
            <a:avLst/>
          </a:prstGeom>
          <a:noFill/>
          <a:ln w="9525">
            <a:noFill/>
            <a:miter lim="800000"/>
            <a:headEnd/>
            <a:tailEnd/>
          </a:ln>
        </p:spPr>
      </p:pic>
      <p:sp>
        <p:nvSpPr>
          <p:cNvPr id="200707" name="Rectangle 3"/>
          <p:cNvSpPr>
            <a:spLocks noGrp="1" noChangeArrowheads="1"/>
          </p:cNvSpPr>
          <p:nvPr>
            <p:ph type="title" idx="4294967295"/>
          </p:nvPr>
        </p:nvSpPr>
        <p:spPr>
          <a:xfrm>
            <a:off x="457200" y="277813"/>
            <a:ext cx="8229600" cy="1139825"/>
          </a:xfrm>
          <a:prstGeom prst="rect">
            <a:avLst/>
          </a:prstGeom>
        </p:spPr>
        <p:txBody>
          <a:bodyPr/>
          <a:lstStyle/>
          <a:p>
            <a:pPr eaLnBrk="1" hangingPunct="1">
              <a:defRPr/>
            </a:pPr>
            <a:r>
              <a:rPr lang="it-IT" sz="4000" dirty="0">
                <a:ea typeface="+mj-ea"/>
                <a:cs typeface="+mj-cs"/>
              </a:rPr>
              <a:t>L’ESPERIMENTO DI </a:t>
            </a:r>
            <a:r>
              <a:rPr lang="it-IT" sz="4000" dirty="0">
                <a:solidFill>
                  <a:srgbClr val="FF0000"/>
                </a:solidFill>
                <a:ea typeface="+mj-ea"/>
                <a:cs typeface="+mj-cs"/>
              </a:rPr>
              <a:t>RUTHERFORD (1911):</a:t>
            </a:r>
          </a:p>
        </p:txBody>
      </p:sp>
      <p:sp>
        <p:nvSpPr>
          <p:cNvPr id="200708" name="Rectangle 4"/>
          <p:cNvSpPr>
            <a:spLocks noGrp="1" noChangeArrowheads="1"/>
          </p:cNvSpPr>
          <p:nvPr>
            <p:ph type="body" idx="1"/>
          </p:nvPr>
        </p:nvSpPr>
        <p:spPr>
          <a:xfrm>
            <a:off x="0" y="1557338"/>
            <a:ext cx="9144000" cy="2403475"/>
          </a:xfrm>
        </p:spPr>
        <p:txBody>
          <a:bodyPr/>
          <a:lstStyle/>
          <a:p>
            <a:pPr algn="ctr" eaLnBrk="1" hangingPunct="1">
              <a:lnSpc>
                <a:spcPct val="90000"/>
              </a:lnSpc>
              <a:buFont typeface="Wingdings" charset="2"/>
              <a:buNone/>
              <a:defRPr/>
            </a:pPr>
            <a:r>
              <a:rPr lang="it-IT" sz="3600" dirty="0">
                <a:ea typeface="+mn-ea"/>
                <a:cs typeface="+mn-cs"/>
              </a:rPr>
              <a:t>In realtà le particelle </a:t>
            </a:r>
            <a:r>
              <a:rPr lang="it-IT" sz="3600" dirty="0">
                <a:latin typeface="Symbol" charset="2"/>
                <a:ea typeface="+mn-ea"/>
                <a:cs typeface="+mn-cs"/>
              </a:rPr>
              <a:t>a</a:t>
            </a:r>
            <a:r>
              <a:rPr lang="it-IT" sz="3600" dirty="0">
                <a:ea typeface="+mn-ea"/>
                <a:cs typeface="+mn-cs"/>
              </a:rPr>
              <a:t> venivano deflesse anche ad angoli </a:t>
            </a:r>
            <a:r>
              <a:rPr lang="it-IT" sz="3600" dirty="0">
                <a:solidFill>
                  <a:srgbClr val="FF0000"/>
                </a:solidFill>
                <a:ea typeface="+mn-ea"/>
                <a:cs typeface="+mn-cs"/>
              </a:rPr>
              <a:t>molto grandi! Il </a:t>
            </a:r>
            <a:r>
              <a:rPr lang="it-IT" sz="3600" dirty="0">
                <a:ea typeface="+mn-ea"/>
                <a:cs typeface="+mn-cs"/>
              </a:rPr>
              <a:t>modello atomico di Thomson non poteva spiegare i risultati dell’esperimento di Rutherford!</a:t>
            </a:r>
          </a:p>
          <a:p>
            <a:pPr eaLnBrk="1" hangingPunct="1">
              <a:lnSpc>
                <a:spcPct val="90000"/>
              </a:lnSpc>
              <a:buFont typeface="Wingdings" charset="2"/>
              <a:buNone/>
              <a:defRPr/>
            </a:pPr>
            <a:r>
              <a:rPr lang="it-IT" sz="1800" dirty="0">
                <a:ea typeface="+mn-ea"/>
                <a:cs typeface="+mn-cs"/>
              </a:rPr>
              <a:t> </a:t>
            </a:r>
            <a:endParaRPr lang="it-IT" i="1" dirty="0">
              <a:solidFill>
                <a:srgbClr val="FFFF00"/>
              </a:solidFill>
              <a:ea typeface="+mn-ea"/>
              <a:cs typeface="+mn-cs"/>
            </a:endParaRPr>
          </a:p>
        </p:txBody>
      </p:sp>
      <p:sp>
        <p:nvSpPr>
          <p:cNvPr id="200719" name="Rectangle 15"/>
          <p:cNvSpPr>
            <a:spLocks noChangeArrowheads="1"/>
          </p:cNvSpPr>
          <p:nvPr/>
        </p:nvSpPr>
        <p:spPr bwMode="auto">
          <a:xfrm>
            <a:off x="0" y="3887788"/>
            <a:ext cx="9144000" cy="2423227"/>
          </a:xfrm>
          <a:prstGeom prst="rect">
            <a:avLst/>
          </a:prstGeom>
          <a:noFill/>
          <a:ln w="9525">
            <a:noFill/>
            <a:miter lim="800000"/>
            <a:headEnd/>
            <a:tailEnd/>
          </a:ln>
          <a:effectLst/>
        </p:spPr>
        <p:txBody>
          <a:bodyPr>
            <a:prstTxWarp prst="textNoShape">
              <a:avLst/>
            </a:prstTxWarp>
            <a:spAutoFit/>
          </a:bodyPr>
          <a:lstStyle/>
          <a:p>
            <a:pPr marL="342900" indent="9525">
              <a:lnSpc>
                <a:spcPct val="80000"/>
              </a:lnSpc>
              <a:buClr>
                <a:srgbClr val="99FF99"/>
              </a:buClr>
              <a:buFont typeface="Wingdings" charset="2"/>
              <a:buNone/>
              <a:defRPr/>
            </a:pPr>
            <a:r>
              <a:rPr lang="it-IT" sz="2800" b="1" dirty="0">
                <a:effectLst>
                  <a:outerShdw blurRad="38100" dist="38100" dir="2700000" algn="tl">
                    <a:srgbClr val="000000"/>
                  </a:outerShdw>
                </a:effectLst>
              </a:rPr>
              <a:t>Rutherford scrisse </a:t>
            </a:r>
            <a:r>
              <a:rPr lang="it-IT" sz="2800" dirty="0">
                <a:solidFill>
                  <a:srgbClr val="FFFFFF"/>
                </a:solidFill>
                <a:effectLst>
                  <a:outerShdw blurRad="38100" dist="38100" dir="2700000" algn="tl">
                    <a:srgbClr val="000000"/>
                  </a:outerShdw>
                </a:effectLst>
              </a:rPr>
              <a:t>:</a:t>
            </a:r>
          </a:p>
          <a:p>
            <a:pPr marL="342900" indent="9525">
              <a:lnSpc>
                <a:spcPct val="80000"/>
              </a:lnSpc>
              <a:buClr>
                <a:srgbClr val="99FF99"/>
              </a:buClr>
              <a:buFont typeface="Wingdings" charset="2"/>
              <a:buNone/>
              <a:defRPr/>
            </a:pPr>
            <a:r>
              <a:rPr lang="it-IT" sz="3200" dirty="0">
                <a:solidFill>
                  <a:srgbClr val="FF0000"/>
                </a:solidFill>
                <a:effectLst>
                  <a:outerShdw blurRad="38100" dist="38100" dir="2700000" algn="tl">
                    <a:srgbClr val="000000"/>
                  </a:outerShdw>
                </a:effectLst>
              </a:rPr>
              <a:t>“</a:t>
            </a:r>
            <a:r>
              <a:rPr lang="it-IT" sz="3200" i="1" dirty="0">
                <a:solidFill>
                  <a:srgbClr val="FF0000"/>
                </a:solidFill>
                <a:effectLst>
                  <a:outerShdw blurRad="38100" dist="38100" dir="2700000" algn="tl">
                    <a:srgbClr val="000000"/>
                  </a:outerShdw>
                </a:effectLst>
              </a:rPr>
              <a:t>Fu l’evento più incredibile che mi fosse mai capitato nella vita. Altrettanto incredibile che se vi fosse capitato di sparare un proiettile da 15 pollici contro un pezzo di carta velina e questo fosse tornato indietro a colpirvi…”</a:t>
            </a:r>
          </a:p>
        </p:txBody>
      </p:sp>
    </p:spTree>
    <p:extLst>
      <p:ext uri="{BB962C8B-B14F-4D97-AF65-F5344CB8AC3E}">
        <p14:creationId xmlns:p14="http://schemas.microsoft.com/office/powerpoint/2010/main" val="1475272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0708">
                                            <p:txEl>
                                              <p:pRg st="0" end="0"/>
                                            </p:txEl>
                                          </p:spTgt>
                                        </p:tgtEl>
                                        <p:attrNameLst>
                                          <p:attrName>style.visibility</p:attrName>
                                        </p:attrNameLst>
                                      </p:cBhvr>
                                      <p:to>
                                        <p:strVal val="visible"/>
                                      </p:to>
                                    </p:set>
                                    <p:anim calcmode="lin" valueType="num">
                                      <p:cBhvr>
                                        <p:cTn id="7" dur="500" fill="hold"/>
                                        <p:tgtEl>
                                          <p:spTgt spid="20070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070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070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00719"/>
                                        </p:tgtEl>
                                        <p:attrNameLst>
                                          <p:attrName>style.visibility</p:attrName>
                                        </p:attrNameLst>
                                      </p:cBhvr>
                                      <p:to>
                                        <p:strVal val="visible"/>
                                      </p:to>
                                    </p:set>
                                    <p:anim calcmode="lin" valueType="num">
                                      <p:cBhvr>
                                        <p:cTn id="14" dur="500" fill="hold"/>
                                        <p:tgtEl>
                                          <p:spTgt spid="200719"/>
                                        </p:tgtEl>
                                        <p:attrNameLst>
                                          <p:attrName>ppt_w</p:attrName>
                                        </p:attrNameLst>
                                      </p:cBhvr>
                                      <p:tavLst>
                                        <p:tav tm="0">
                                          <p:val>
                                            <p:fltVal val="0"/>
                                          </p:val>
                                        </p:tav>
                                        <p:tav tm="100000">
                                          <p:val>
                                            <p:strVal val="#ppt_w"/>
                                          </p:val>
                                        </p:tav>
                                      </p:tavLst>
                                    </p:anim>
                                    <p:anim calcmode="lin" valueType="num">
                                      <p:cBhvr>
                                        <p:cTn id="15" dur="500" fill="hold"/>
                                        <p:tgtEl>
                                          <p:spTgt spid="200719"/>
                                        </p:tgtEl>
                                        <p:attrNameLst>
                                          <p:attrName>ppt_h</p:attrName>
                                        </p:attrNameLst>
                                      </p:cBhvr>
                                      <p:tavLst>
                                        <p:tav tm="0">
                                          <p:val>
                                            <p:fltVal val="0"/>
                                          </p:val>
                                        </p:tav>
                                        <p:tav tm="100000">
                                          <p:val>
                                            <p:strVal val="#ppt_h"/>
                                          </p:val>
                                        </p:tav>
                                      </p:tavLst>
                                    </p:anim>
                                    <p:animEffect transition="in" filter="fade">
                                      <p:cBhvr>
                                        <p:cTn id="16" dur="500"/>
                                        <p:tgtEl>
                                          <p:spTgt spid="200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8" grpId="0" build="p"/>
      <p:bldP spid="20071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Rectangle 3"/>
          <p:cNvSpPr>
            <a:spLocks noGrp="1" noChangeArrowheads="1"/>
          </p:cNvSpPr>
          <p:nvPr>
            <p:ph type="title" idx="4294967295"/>
          </p:nvPr>
        </p:nvSpPr>
        <p:spPr>
          <a:xfrm>
            <a:off x="3347864" y="277813"/>
            <a:ext cx="5338936" cy="1139825"/>
          </a:xfrm>
          <a:prstGeom prst="rect">
            <a:avLst/>
          </a:prstGeom>
        </p:spPr>
        <p:txBody>
          <a:bodyPr/>
          <a:lstStyle/>
          <a:p>
            <a:pPr eaLnBrk="1" hangingPunct="1">
              <a:defRPr/>
            </a:pPr>
            <a:r>
              <a:rPr lang="it-IT" sz="4000" dirty="0">
                <a:ea typeface="+mj-ea"/>
                <a:cs typeface="+mj-cs"/>
              </a:rPr>
              <a:t>L’ESPERIMENTO DI </a:t>
            </a:r>
            <a:r>
              <a:rPr lang="it-IT" sz="4000" dirty="0">
                <a:solidFill>
                  <a:srgbClr val="FF0000"/>
                </a:solidFill>
                <a:ea typeface="+mj-ea"/>
                <a:cs typeface="+mj-cs"/>
              </a:rPr>
              <a:t>RUTHERFORD (1911)</a:t>
            </a:r>
            <a:r>
              <a:rPr lang="it-IT" sz="4000" dirty="0">
                <a:ea typeface="+mj-ea"/>
                <a:cs typeface="+mj-cs"/>
              </a:rPr>
              <a:t>:</a:t>
            </a:r>
          </a:p>
        </p:txBody>
      </p:sp>
      <p:sp>
        <p:nvSpPr>
          <p:cNvPr id="201732" name="Rectangle 4"/>
          <p:cNvSpPr>
            <a:spLocks noGrp="1" noChangeArrowheads="1"/>
          </p:cNvSpPr>
          <p:nvPr>
            <p:ph type="body" idx="1"/>
          </p:nvPr>
        </p:nvSpPr>
        <p:spPr>
          <a:xfrm>
            <a:off x="0" y="1412875"/>
            <a:ext cx="9144000" cy="936625"/>
          </a:xfrm>
        </p:spPr>
        <p:txBody>
          <a:bodyPr/>
          <a:lstStyle/>
          <a:p>
            <a:pPr algn="ctr" eaLnBrk="1" hangingPunct="1">
              <a:buFont typeface="Wingdings" charset="2"/>
              <a:buNone/>
              <a:defRPr/>
            </a:pPr>
            <a:r>
              <a:rPr lang="it-IT" sz="3600">
                <a:solidFill>
                  <a:schemeClr val="folHlink"/>
                </a:solidFill>
                <a:ea typeface="+mn-ea"/>
                <a:cs typeface="+mn-cs"/>
              </a:rPr>
              <a:t>Come spiegare i risultati dell’esperimento ?</a:t>
            </a:r>
          </a:p>
        </p:txBody>
      </p:sp>
      <p:pic>
        <p:nvPicPr>
          <p:cNvPr id="201733" name="Picture 5" descr="302px-Rutherford_gold_foil_experiment_results"/>
          <p:cNvPicPr>
            <a:picLocks noChangeAspect="1" noChangeArrowheads="1"/>
          </p:cNvPicPr>
          <p:nvPr/>
        </p:nvPicPr>
        <p:blipFill>
          <a:blip r:embed="rId2"/>
          <a:srcRect/>
          <a:stretch>
            <a:fillRect/>
          </a:stretch>
        </p:blipFill>
        <p:spPr bwMode="auto">
          <a:xfrm>
            <a:off x="6267450" y="2476500"/>
            <a:ext cx="2876550" cy="4381500"/>
          </a:xfrm>
          <a:prstGeom prst="rect">
            <a:avLst/>
          </a:prstGeom>
          <a:noFill/>
          <a:ln w="9525">
            <a:noFill/>
            <a:miter lim="800000"/>
            <a:headEnd/>
            <a:tailEnd/>
          </a:ln>
        </p:spPr>
      </p:pic>
      <p:sp>
        <p:nvSpPr>
          <p:cNvPr id="201734" name="Rectangle 6"/>
          <p:cNvSpPr>
            <a:spLocks noChangeArrowheads="1"/>
          </p:cNvSpPr>
          <p:nvPr/>
        </p:nvSpPr>
        <p:spPr bwMode="auto">
          <a:xfrm>
            <a:off x="0" y="2922588"/>
            <a:ext cx="6769100" cy="3539431"/>
          </a:xfrm>
          <a:prstGeom prst="rect">
            <a:avLst/>
          </a:prstGeom>
          <a:noFill/>
          <a:ln w="9525">
            <a:noFill/>
            <a:miter lim="800000"/>
            <a:headEnd/>
            <a:tailEnd/>
          </a:ln>
          <a:effectLst/>
        </p:spPr>
        <p:txBody>
          <a:bodyPr>
            <a:prstTxWarp prst="textNoShape">
              <a:avLst/>
            </a:prstTxWarp>
            <a:spAutoFit/>
          </a:bodyPr>
          <a:lstStyle/>
          <a:p>
            <a:pPr>
              <a:lnSpc>
                <a:spcPct val="100000"/>
              </a:lnSpc>
              <a:spcBef>
                <a:spcPct val="0"/>
              </a:spcBef>
              <a:buClrTx/>
              <a:buSzTx/>
              <a:buFontTx/>
              <a:buNone/>
              <a:defRPr/>
            </a:pPr>
            <a:r>
              <a:rPr lang="it-IT" sz="2800" dirty="0">
                <a:solidFill>
                  <a:srgbClr val="000000"/>
                </a:solidFill>
                <a:effectLst>
                  <a:outerShdw blurRad="38100" dist="38100" dir="2700000" algn="tl">
                    <a:srgbClr val="000000"/>
                  </a:outerShdw>
                </a:effectLst>
              </a:rPr>
              <a:t>Mentre Geiger e </a:t>
            </a:r>
            <a:r>
              <a:rPr lang="it-IT" sz="2800" dirty="0" err="1">
                <a:solidFill>
                  <a:srgbClr val="000000"/>
                </a:solidFill>
                <a:effectLst>
                  <a:outerShdw blurRad="38100" dist="38100" dir="2700000" algn="tl">
                    <a:srgbClr val="000000"/>
                  </a:outerShdw>
                </a:effectLst>
              </a:rPr>
              <a:t>Mardsen</a:t>
            </a:r>
            <a:r>
              <a:rPr lang="it-IT" sz="2800" dirty="0">
                <a:solidFill>
                  <a:srgbClr val="000000"/>
                </a:solidFill>
                <a:effectLst>
                  <a:outerShdw blurRad="38100" dist="38100" dir="2700000" algn="tl">
                    <a:srgbClr val="000000"/>
                  </a:outerShdw>
                </a:effectLst>
              </a:rPr>
              <a:t> misuravano, Rutherford si dedicò all’interpretazione dei dati: ricavò le curve che avrebbe ottenuto se l’interazione fosse stata di origine meccanica, gravitazionale, coulombiana…</a:t>
            </a:r>
          </a:p>
          <a:p>
            <a:pPr>
              <a:lnSpc>
                <a:spcPct val="100000"/>
              </a:lnSpc>
              <a:spcBef>
                <a:spcPct val="0"/>
              </a:spcBef>
              <a:buClrTx/>
              <a:buSzTx/>
              <a:buFontTx/>
              <a:buNone/>
              <a:defRPr/>
            </a:pPr>
            <a:r>
              <a:rPr lang="it-IT" sz="2800" dirty="0">
                <a:solidFill>
                  <a:srgbClr val="000000"/>
                </a:solidFill>
                <a:effectLst>
                  <a:outerShdw blurRad="38100" dist="38100" dir="2700000" algn="tl">
                    <a:srgbClr val="000000"/>
                  </a:outerShdw>
                </a:effectLst>
              </a:rPr>
              <a:t>Non solo l’accuratezza nel riprodurre l’esperimento, ma anche l’approfondita analisi portarono Rutherford a capire….</a:t>
            </a:r>
          </a:p>
        </p:txBody>
      </p:sp>
      <p:sp>
        <p:nvSpPr>
          <p:cNvPr id="201735" name="Rectangle 7"/>
          <p:cNvSpPr>
            <a:spLocks noChangeArrowheads="1"/>
          </p:cNvSpPr>
          <p:nvPr/>
        </p:nvSpPr>
        <p:spPr bwMode="auto">
          <a:xfrm>
            <a:off x="0" y="2060575"/>
            <a:ext cx="9144000" cy="461665"/>
          </a:xfrm>
          <a:prstGeom prst="rect">
            <a:avLst/>
          </a:prstGeom>
          <a:noFill/>
          <a:ln w="9525">
            <a:noFill/>
            <a:miter lim="800000"/>
            <a:headEnd/>
            <a:tailEnd/>
          </a:ln>
          <a:effectLst/>
        </p:spPr>
        <p:txBody>
          <a:bodyPr>
            <a:prstTxWarp prst="textNoShape">
              <a:avLst/>
            </a:prstTxWarp>
            <a:spAutoFit/>
          </a:bodyPr>
          <a:lstStyle/>
          <a:p>
            <a:pPr marL="342900" indent="9525" algn="ctr">
              <a:buClr>
                <a:srgbClr val="99FF99"/>
              </a:buClr>
              <a:buFont typeface="Wingdings" charset="2"/>
              <a:buNone/>
              <a:defRPr/>
            </a:pPr>
            <a:r>
              <a:rPr lang="it-IT" sz="2400" dirty="0">
                <a:solidFill>
                  <a:srgbClr val="0432FF"/>
                </a:solidFill>
                <a:effectLst>
                  <a:outerShdw blurRad="38100" dist="38100" dir="2700000" algn="tl">
                    <a:srgbClr val="000000"/>
                  </a:outerShdw>
                </a:effectLst>
              </a:rPr>
              <a:t>Ora la risposta ci sembra ovvia, ma all’epoca non lo era affatto!</a:t>
            </a:r>
          </a:p>
        </p:txBody>
      </p:sp>
    </p:spTree>
    <p:extLst>
      <p:ext uri="{BB962C8B-B14F-4D97-AF65-F5344CB8AC3E}">
        <p14:creationId xmlns:p14="http://schemas.microsoft.com/office/powerpoint/2010/main" val="1304434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1735">
                                            <p:txEl>
                                              <p:pRg st="0" end="0"/>
                                            </p:txEl>
                                          </p:spTgt>
                                        </p:tgtEl>
                                        <p:attrNameLst>
                                          <p:attrName>style.visibility</p:attrName>
                                        </p:attrNameLst>
                                      </p:cBhvr>
                                      <p:to>
                                        <p:strVal val="visible"/>
                                      </p:to>
                                    </p:set>
                                    <p:anim calcmode="lin" valueType="num">
                                      <p:cBhvr>
                                        <p:cTn id="7" dur="500" fill="hold"/>
                                        <p:tgtEl>
                                          <p:spTgt spid="2017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173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1735">
                                            <p:txEl>
                                              <p:pRg st="0" end="0"/>
                                            </p:txEl>
                                          </p:spTgt>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201733"/>
                                        </p:tgtEl>
                                        <p:attrNameLst>
                                          <p:attrName>style.visibility</p:attrName>
                                        </p:attrNameLst>
                                      </p:cBhvr>
                                      <p:to>
                                        <p:strVal val="visible"/>
                                      </p:to>
                                    </p:set>
                                    <p:anim calcmode="lin" valueType="num">
                                      <p:cBhvr>
                                        <p:cTn id="13" dur="500" fill="hold"/>
                                        <p:tgtEl>
                                          <p:spTgt spid="201733"/>
                                        </p:tgtEl>
                                        <p:attrNameLst>
                                          <p:attrName>ppt_w</p:attrName>
                                        </p:attrNameLst>
                                      </p:cBhvr>
                                      <p:tavLst>
                                        <p:tav tm="0">
                                          <p:val>
                                            <p:fltVal val="0"/>
                                          </p:val>
                                        </p:tav>
                                        <p:tav tm="100000">
                                          <p:val>
                                            <p:strVal val="#ppt_w"/>
                                          </p:val>
                                        </p:tav>
                                      </p:tavLst>
                                    </p:anim>
                                    <p:anim calcmode="lin" valueType="num">
                                      <p:cBhvr>
                                        <p:cTn id="14" dur="500" fill="hold"/>
                                        <p:tgtEl>
                                          <p:spTgt spid="201733"/>
                                        </p:tgtEl>
                                        <p:attrNameLst>
                                          <p:attrName>ppt_h</p:attrName>
                                        </p:attrNameLst>
                                      </p:cBhvr>
                                      <p:tavLst>
                                        <p:tav tm="0">
                                          <p:val>
                                            <p:fltVal val="0"/>
                                          </p:val>
                                        </p:tav>
                                        <p:tav tm="100000">
                                          <p:val>
                                            <p:strVal val="#ppt_h"/>
                                          </p:val>
                                        </p:tav>
                                      </p:tavLst>
                                    </p:anim>
                                    <p:animEffect transition="in" filter="fade">
                                      <p:cBhvr>
                                        <p:cTn id="15" dur="500"/>
                                        <p:tgtEl>
                                          <p:spTgt spid="20173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201734"/>
                                        </p:tgtEl>
                                        <p:attrNameLst>
                                          <p:attrName>style.visibility</p:attrName>
                                        </p:attrNameLst>
                                      </p:cBhvr>
                                      <p:to>
                                        <p:strVal val="visible"/>
                                      </p:to>
                                    </p:set>
                                    <p:anim calcmode="lin" valueType="num">
                                      <p:cBhvr>
                                        <p:cTn id="20" dur="500" fill="hold"/>
                                        <p:tgtEl>
                                          <p:spTgt spid="201734"/>
                                        </p:tgtEl>
                                        <p:attrNameLst>
                                          <p:attrName>ppt_w</p:attrName>
                                        </p:attrNameLst>
                                      </p:cBhvr>
                                      <p:tavLst>
                                        <p:tav tm="0">
                                          <p:val>
                                            <p:fltVal val="0"/>
                                          </p:val>
                                        </p:tav>
                                        <p:tav tm="100000">
                                          <p:val>
                                            <p:strVal val="#ppt_w"/>
                                          </p:val>
                                        </p:tav>
                                      </p:tavLst>
                                    </p:anim>
                                    <p:anim calcmode="lin" valueType="num">
                                      <p:cBhvr>
                                        <p:cTn id="21" dur="500" fill="hold"/>
                                        <p:tgtEl>
                                          <p:spTgt spid="201734"/>
                                        </p:tgtEl>
                                        <p:attrNameLst>
                                          <p:attrName>ppt_h</p:attrName>
                                        </p:attrNameLst>
                                      </p:cBhvr>
                                      <p:tavLst>
                                        <p:tav tm="0">
                                          <p:val>
                                            <p:fltVal val="0"/>
                                          </p:val>
                                        </p:tav>
                                        <p:tav tm="100000">
                                          <p:val>
                                            <p:strVal val="#ppt_h"/>
                                          </p:val>
                                        </p:tav>
                                      </p:tavLst>
                                    </p:anim>
                                    <p:animEffect transition="in" filter="fade">
                                      <p:cBhvr>
                                        <p:cTn id="22" dur="500"/>
                                        <p:tgtEl>
                                          <p:spTgt spid="201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Rectangle 3"/>
          <p:cNvSpPr>
            <a:spLocks noGrp="1" noChangeArrowheads="1"/>
          </p:cNvSpPr>
          <p:nvPr>
            <p:ph type="title" idx="4294967295"/>
          </p:nvPr>
        </p:nvSpPr>
        <p:spPr>
          <a:xfrm>
            <a:off x="1979712" y="57606"/>
            <a:ext cx="6788051" cy="1139825"/>
          </a:xfrm>
          <a:prstGeom prst="rect">
            <a:avLst/>
          </a:prstGeom>
        </p:spPr>
        <p:txBody>
          <a:bodyPr/>
          <a:lstStyle/>
          <a:p>
            <a:pPr eaLnBrk="1" hangingPunct="1">
              <a:defRPr/>
            </a:pPr>
            <a:r>
              <a:rPr lang="it-IT" sz="4000" dirty="0">
                <a:ea typeface="+mj-ea"/>
                <a:cs typeface="+mj-cs"/>
              </a:rPr>
              <a:t>L’ESPERIMENTO DI </a:t>
            </a:r>
            <a:r>
              <a:rPr lang="it-IT" sz="4000" dirty="0">
                <a:solidFill>
                  <a:srgbClr val="FF0000"/>
                </a:solidFill>
                <a:ea typeface="+mj-ea"/>
                <a:cs typeface="+mj-cs"/>
              </a:rPr>
              <a:t>RUTHERFORD (1911)</a:t>
            </a:r>
            <a:r>
              <a:rPr lang="it-IT" sz="4000" dirty="0">
                <a:ea typeface="+mj-ea"/>
                <a:cs typeface="+mj-cs"/>
              </a:rPr>
              <a:t>:</a:t>
            </a:r>
          </a:p>
        </p:txBody>
      </p:sp>
      <p:graphicFrame>
        <p:nvGraphicFramePr>
          <p:cNvPr id="8" name="Object 2"/>
          <p:cNvGraphicFramePr>
            <a:graphicFrameLocks noChangeAspect="1"/>
          </p:cNvGraphicFramePr>
          <p:nvPr>
            <p:extLst>
              <p:ext uri="{D42A27DB-BD31-4B8C-83A1-F6EECF244321}">
                <p14:modId xmlns:p14="http://schemas.microsoft.com/office/powerpoint/2010/main" val="1304055698"/>
              </p:ext>
            </p:extLst>
          </p:nvPr>
        </p:nvGraphicFramePr>
        <p:xfrm>
          <a:off x="5305425" y="366713"/>
          <a:ext cx="3462338" cy="1554162"/>
        </p:xfrm>
        <a:graphic>
          <a:graphicData uri="http://schemas.openxmlformats.org/presentationml/2006/ole">
            <mc:AlternateContent xmlns:mc="http://schemas.openxmlformats.org/markup-compatibility/2006">
              <mc:Choice xmlns:v="urn:schemas-microsoft-com:vml" Requires="v">
                <p:oleObj spid="_x0000_s385050" name="Equation" r:id="rId3" imgW="1498600" imgH="673100" progId="Equation.3">
                  <p:embed/>
                </p:oleObj>
              </mc:Choice>
              <mc:Fallback>
                <p:oleObj name="Equation" r:id="rId3" imgW="1498600" imgH="673100" progId="Equation.3">
                  <p:embed/>
                  <p:pic>
                    <p:nvPicPr>
                      <p:cNvPr id="0" name=""/>
                      <p:cNvPicPr>
                        <a:picLocks noChangeAspect="1" noChangeArrowheads="1"/>
                      </p:cNvPicPr>
                      <p:nvPr/>
                    </p:nvPicPr>
                    <p:blipFill>
                      <a:blip r:embed="rId4"/>
                      <a:srcRect/>
                      <a:stretch>
                        <a:fillRect/>
                      </a:stretch>
                    </p:blipFill>
                    <p:spPr bwMode="auto">
                      <a:xfrm>
                        <a:off x="5305425" y="366713"/>
                        <a:ext cx="3462338" cy="1554162"/>
                      </a:xfrm>
                      <a:prstGeom prst="rect">
                        <a:avLst/>
                      </a:prstGeom>
                      <a:solidFill>
                        <a:srgbClr val="FFFFFF"/>
                      </a:solidFill>
                      <a:ln w="38100">
                        <a:solidFill>
                          <a:schemeClr val="tx2"/>
                        </a:solidFill>
                        <a:miter lim="800000"/>
                        <a:headEnd/>
                        <a:tailEnd/>
                      </a:ln>
                    </p:spPr>
                  </p:pic>
                </p:oleObj>
              </mc:Fallback>
            </mc:AlternateContent>
          </a:graphicData>
        </a:graphic>
      </p:graphicFrame>
      <p:sp>
        <p:nvSpPr>
          <p:cNvPr id="9" name="Rectangle 3"/>
          <p:cNvSpPr>
            <a:spLocks noChangeArrowheads="1"/>
          </p:cNvSpPr>
          <p:nvPr/>
        </p:nvSpPr>
        <p:spPr bwMode="auto">
          <a:xfrm>
            <a:off x="0" y="1981200"/>
            <a:ext cx="8839200" cy="2246769"/>
          </a:xfrm>
          <a:prstGeom prst="rect">
            <a:avLst/>
          </a:prstGeom>
          <a:noFill/>
          <a:ln w="9525">
            <a:noFill/>
            <a:miter lim="800000"/>
            <a:headEnd/>
            <a:tailEnd/>
          </a:ln>
        </p:spPr>
        <p:txBody>
          <a:bodyPr>
            <a:prstTxWarp prst="textNoShape">
              <a:avLst/>
            </a:prstTxWarp>
            <a:spAutoFit/>
          </a:bodyPr>
          <a:lstStyle/>
          <a:p>
            <a:pPr algn="just" eaLnBrk="0" hangingPunct="0">
              <a:lnSpc>
                <a:spcPct val="100000"/>
              </a:lnSpc>
              <a:spcBef>
                <a:spcPct val="0"/>
              </a:spcBef>
              <a:buClrTx/>
              <a:buSzTx/>
              <a:buFontTx/>
              <a:buNone/>
            </a:pPr>
            <a:r>
              <a:rPr lang="it-IT" sz="2000" b="1" dirty="0">
                <a:effectLst/>
                <a:latin typeface="Comic Sans MS" charset="0"/>
                <a:ea typeface="ＭＳ Ｐゴシック" pitchFamily="28" charset="-128"/>
                <a:cs typeface="ＭＳ Ｐゴシック" pitchFamily="28" charset="-128"/>
              </a:rPr>
              <a:t>La trattazione quantistica porta allo stesso risultato. Questa coincidenza si verifica solo nel caso del potenziale coulombiano. La sezione d’urto decresce rapidamente al crescere dell’angolo di diffusione (*). Questa rapida variazione permette un significativo confronto col dato sperimentale. L’accordo tra teoria ed esperimento </a:t>
            </a:r>
            <a:r>
              <a:rPr lang="it-IT" altLang="ja-JP" sz="2000" b="1" dirty="0">
                <a:effectLst/>
                <a:latin typeface="Comic Sans MS" charset="0"/>
                <a:ea typeface="ＭＳ Ｐゴシック" pitchFamily="28" charset="-128"/>
                <a:cs typeface="ＭＳ Ｐゴシック" pitchFamily="28" charset="-128"/>
              </a:rPr>
              <a:t>è eccellente. La teoria fallisce solo per parametri d’urto molto piccoli o molto grandi.</a:t>
            </a:r>
            <a:r>
              <a:rPr lang="en-US" altLang="ja-JP" sz="2000" b="1" dirty="0">
                <a:effectLst/>
                <a:latin typeface="Comic Sans MS" charset="0"/>
                <a:ea typeface="ＭＳ Ｐゴシック" pitchFamily="28" charset="-128"/>
                <a:cs typeface="ＭＳ Ｐゴシック" pitchFamily="28" charset="-128"/>
              </a:rPr>
              <a:t> </a:t>
            </a:r>
            <a:endParaRPr lang="en-US" sz="2000" b="1" dirty="0">
              <a:effectLst/>
              <a:latin typeface="Comic Sans MS" charset="0"/>
              <a:ea typeface="ＭＳ Ｐゴシック" pitchFamily="28" charset="-128"/>
              <a:cs typeface="ＭＳ Ｐゴシック" pitchFamily="28" charset="-128"/>
            </a:endParaRPr>
          </a:p>
        </p:txBody>
      </p:sp>
      <p:grpSp>
        <p:nvGrpSpPr>
          <p:cNvPr id="10" name="Group 6"/>
          <p:cNvGrpSpPr>
            <a:grpSpLocks/>
          </p:cNvGrpSpPr>
          <p:nvPr/>
        </p:nvGrpSpPr>
        <p:grpSpPr bwMode="auto">
          <a:xfrm>
            <a:off x="233363" y="4098925"/>
            <a:ext cx="4267200" cy="2714625"/>
            <a:chOff x="1248" y="2496"/>
            <a:chExt cx="2688" cy="1710"/>
          </a:xfrm>
        </p:grpSpPr>
        <p:pic>
          <p:nvPicPr>
            <p:cNvPr id="11" name="Picture 7" descr="sez_urto_rutherford"/>
            <p:cNvPicPr>
              <a:picLocks noChangeAspect="1" noChangeArrowheads="1"/>
            </p:cNvPicPr>
            <p:nvPr/>
          </p:nvPicPr>
          <p:blipFill>
            <a:blip r:embed="rId5"/>
            <a:srcRect/>
            <a:stretch>
              <a:fillRect/>
            </a:stretch>
          </p:blipFill>
          <p:spPr bwMode="auto">
            <a:xfrm>
              <a:off x="1248" y="2496"/>
              <a:ext cx="2688" cy="1710"/>
            </a:xfrm>
            <a:prstGeom prst="rect">
              <a:avLst/>
            </a:prstGeom>
            <a:noFill/>
            <a:ln w="9525">
              <a:noFill/>
              <a:miter lim="800000"/>
              <a:headEnd/>
              <a:tailEnd/>
            </a:ln>
          </p:spPr>
        </p:pic>
        <p:sp>
          <p:nvSpPr>
            <p:cNvPr id="12" name="Rectangle 8"/>
            <p:cNvSpPr>
              <a:spLocks noChangeArrowheads="1"/>
            </p:cNvSpPr>
            <p:nvPr/>
          </p:nvSpPr>
          <p:spPr bwMode="auto">
            <a:xfrm>
              <a:off x="3408" y="2640"/>
              <a:ext cx="319" cy="288"/>
            </a:xfrm>
            <a:prstGeom prst="rect">
              <a:avLst/>
            </a:prstGeom>
            <a:noFill/>
            <a:ln w="9525">
              <a:noFill/>
              <a:miter lim="800000"/>
              <a:headEnd/>
              <a:tailEnd/>
            </a:ln>
          </p:spPr>
          <p:txBody>
            <a:bodyPr wrap="none">
              <a:prstTxWarp prst="textNoShape">
                <a:avLst/>
              </a:prstTxWarp>
              <a:spAutoFit/>
            </a:bodyPr>
            <a:lstStyle/>
            <a:p>
              <a:pPr eaLnBrk="0" hangingPunct="0">
                <a:lnSpc>
                  <a:spcPct val="100000"/>
                </a:lnSpc>
                <a:spcBef>
                  <a:spcPct val="0"/>
                </a:spcBef>
                <a:buClrTx/>
                <a:buSzTx/>
                <a:buFontTx/>
                <a:buNone/>
              </a:pPr>
              <a:r>
                <a:rPr lang="en-US" sz="2400">
                  <a:solidFill>
                    <a:srgbClr val="FF00FF"/>
                  </a:solidFill>
                  <a:effectLst/>
                  <a:ea typeface="ＭＳ Ｐゴシック" pitchFamily="28" charset="-128"/>
                  <a:cs typeface="ＭＳ Ｐゴシック" pitchFamily="28" charset="-128"/>
                </a:rPr>
                <a:t>(*)</a:t>
              </a:r>
              <a:endParaRPr lang="en-US" sz="2400">
                <a:solidFill>
                  <a:srgbClr val="FFFFFF"/>
                </a:solidFill>
                <a:effectLst/>
                <a:ea typeface="ＭＳ Ｐゴシック" pitchFamily="28" charset="-128"/>
                <a:cs typeface="ＭＳ Ｐゴシック" pitchFamily="28" charset="-128"/>
              </a:endParaRPr>
            </a:p>
          </p:txBody>
        </p:sp>
      </p:grpSp>
      <p:sp>
        <p:nvSpPr>
          <p:cNvPr id="13" name="Rectangle 9"/>
          <p:cNvSpPr>
            <a:spLocks noChangeArrowheads="1"/>
          </p:cNvSpPr>
          <p:nvPr/>
        </p:nvSpPr>
        <p:spPr bwMode="auto">
          <a:xfrm>
            <a:off x="4859338" y="4437063"/>
            <a:ext cx="4284662" cy="1311275"/>
          </a:xfrm>
          <a:prstGeom prst="rect">
            <a:avLst/>
          </a:prstGeom>
          <a:noFill/>
          <a:ln w="9525">
            <a:noFill/>
            <a:miter lim="800000"/>
            <a:headEnd/>
            <a:tailEnd/>
          </a:ln>
        </p:spPr>
        <p:txBody>
          <a:bodyPr>
            <a:prstTxWarp prst="textNoShape">
              <a:avLst/>
            </a:prstTxWarp>
            <a:spAutoFit/>
          </a:bodyPr>
          <a:lstStyle/>
          <a:p>
            <a:pPr eaLnBrk="0" hangingPunct="0">
              <a:lnSpc>
                <a:spcPct val="100000"/>
              </a:lnSpc>
              <a:spcBef>
                <a:spcPct val="0"/>
              </a:spcBef>
              <a:buClrTx/>
              <a:buSzTx/>
              <a:buFontTx/>
              <a:buNone/>
            </a:pPr>
            <a:r>
              <a:rPr lang="it-IT" sz="2000" b="1" dirty="0" err="1">
                <a:solidFill>
                  <a:srgbClr val="000000"/>
                </a:solidFill>
                <a:effectLst/>
                <a:latin typeface="Comic Sans MS" charset="0"/>
                <a:ea typeface="ＭＳ Ｐゴシック" pitchFamily="28" charset="-128"/>
                <a:cs typeface="ＭＳ Ｐゴシック" pitchFamily="28" charset="-128"/>
              </a:rPr>
              <a:t>z</a:t>
            </a:r>
            <a:r>
              <a:rPr lang="it-IT" sz="2000" b="1" dirty="0">
                <a:solidFill>
                  <a:srgbClr val="000000"/>
                </a:solidFill>
                <a:effectLst/>
                <a:latin typeface="Comic Sans MS" charset="0"/>
                <a:ea typeface="ＭＳ Ｐゴシック" pitchFamily="28" charset="-128"/>
                <a:cs typeface="ＭＳ Ｐゴシック" pitchFamily="28" charset="-128"/>
              </a:rPr>
              <a:t>=numero atomico del proiettile;</a:t>
            </a:r>
          </a:p>
          <a:p>
            <a:pPr eaLnBrk="0" hangingPunct="0">
              <a:lnSpc>
                <a:spcPct val="100000"/>
              </a:lnSpc>
              <a:spcBef>
                <a:spcPct val="0"/>
              </a:spcBef>
              <a:buClrTx/>
              <a:buSzTx/>
              <a:buFontTx/>
              <a:buNone/>
            </a:pPr>
            <a:r>
              <a:rPr lang="it-IT" sz="2000" b="1" dirty="0" err="1">
                <a:solidFill>
                  <a:srgbClr val="000000"/>
                </a:solidFill>
                <a:effectLst/>
                <a:latin typeface="Comic Sans MS" charset="0"/>
                <a:ea typeface="ＭＳ Ｐゴシック" pitchFamily="28" charset="-128"/>
                <a:cs typeface="ＭＳ Ｐゴシック" pitchFamily="28" charset="-128"/>
              </a:rPr>
              <a:t>Z</a:t>
            </a:r>
            <a:r>
              <a:rPr lang="it-IT" sz="2000" b="1" dirty="0">
                <a:solidFill>
                  <a:srgbClr val="000000"/>
                </a:solidFill>
                <a:effectLst/>
                <a:latin typeface="Comic Sans MS" charset="0"/>
                <a:ea typeface="ＭＳ Ｐゴシック" pitchFamily="28" charset="-128"/>
                <a:cs typeface="ＭＳ Ｐゴシック" pitchFamily="28" charset="-128"/>
              </a:rPr>
              <a:t>=numero atomico del bersaglio;</a:t>
            </a:r>
          </a:p>
          <a:p>
            <a:pPr eaLnBrk="0" hangingPunct="0">
              <a:lnSpc>
                <a:spcPct val="100000"/>
              </a:lnSpc>
              <a:spcBef>
                <a:spcPct val="0"/>
              </a:spcBef>
              <a:buClrTx/>
              <a:buSzTx/>
              <a:buFontTx/>
              <a:buNone/>
            </a:pPr>
            <a:r>
              <a:rPr lang="it-IT" sz="2000" b="1" dirty="0">
                <a:solidFill>
                  <a:srgbClr val="000000"/>
                </a:solidFill>
                <a:effectLst/>
                <a:latin typeface="Comic Sans MS" charset="0"/>
                <a:ea typeface="ＭＳ Ｐゴシック" pitchFamily="28" charset="-128"/>
                <a:cs typeface="ＭＳ Ｐゴシック" pitchFamily="28" charset="-128"/>
              </a:rPr>
              <a:t>m=massa del proiettile;</a:t>
            </a:r>
          </a:p>
          <a:p>
            <a:pPr eaLnBrk="0" hangingPunct="0">
              <a:lnSpc>
                <a:spcPct val="100000"/>
              </a:lnSpc>
              <a:spcBef>
                <a:spcPct val="0"/>
              </a:spcBef>
              <a:buClrTx/>
              <a:buSzTx/>
              <a:buFontTx/>
              <a:buNone/>
            </a:pPr>
            <a:r>
              <a:rPr lang="it-IT" sz="2000" b="1" dirty="0">
                <a:solidFill>
                  <a:srgbClr val="000000"/>
                </a:solidFill>
                <a:effectLst/>
                <a:latin typeface="Comic Sans MS" charset="0"/>
                <a:ea typeface="ＭＳ Ｐゴシック" pitchFamily="28" charset="-128"/>
                <a:cs typeface="ＭＳ Ｐゴシック" pitchFamily="28" charset="-128"/>
              </a:rPr>
              <a:t>v</a:t>
            </a:r>
            <a:r>
              <a:rPr lang="it-IT" sz="2000" b="1" baseline="-25000" dirty="0">
                <a:solidFill>
                  <a:srgbClr val="000000"/>
                </a:solidFill>
                <a:effectLst/>
                <a:latin typeface="Comic Sans MS" charset="0"/>
                <a:ea typeface="ＭＳ Ｐゴシック" pitchFamily="28" charset="-128"/>
                <a:cs typeface="ＭＳ Ｐゴシック" pitchFamily="28" charset="-128"/>
              </a:rPr>
              <a:t>0</a:t>
            </a:r>
            <a:r>
              <a:rPr lang="it-IT" sz="2000" b="1" dirty="0">
                <a:solidFill>
                  <a:srgbClr val="000000"/>
                </a:solidFill>
                <a:effectLst/>
                <a:latin typeface="Comic Sans MS" charset="0"/>
                <a:ea typeface="ＭＳ Ｐゴシック" pitchFamily="28" charset="-128"/>
                <a:cs typeface="ＭＳ Ｐゴシック" pitchFamily="28" charset="-128"/>
              </a:rPr>
              <a:t>=velocit</a:t>
            </a:r>
            <a:r>
              <a:rPr lang="it-IT" altLang="ja-JP" sz="2000" b="1" dirty="0">
                <a:solidFill>
                  <a:srgbClr val="000000"/>
                </a:solidFill>
                <a:effectLst/>
                <a:latin typeface="Comic Sans MS" charset="0"/>
                <a:ea typeface="ＭＳ Ｐゴシック" pitchFamily="28" charset="-128"/>
                <a:cs typeface="ＭＳ Ｐゴシック" pitchFamily="28" charset="-128"/>
              </a:rPr>
              <a:t>à del proiettile</a:t>
            </a:r>
            <a:endParaRPr lang="en-US" sz="2000" b="1" dirty="0">
              <a:solidFill>
                <a:srgbClr val="000000"/>
              </a:solidFill>
              <a:effectLst/>
              <a:latin typeface="Comic Sans MS" charset="0"/>
              <a:ea typeface="ＭＳ Ｐゴシック" pitchFamily="28" charset="-128"/>
              <a:cs typeface="ＭＳ Ｐゴシック" pitchFamily="28" charset="-128"/>
            </a:endParaRPr>
          </a:p>
        </p:txBody>
      </p:sp>
      <p:sp>
        <p:nvSpPr>
          <p:cNvPr id="14" name="Text Box 14"/>
          <p:cNvSpPr txBox="1">
            <a:spLocks noChangeArrowheads="1"/>
          </p:cNvSpPr>
          <p:nvPr/>
        </p:nvSpPr>
        <p:spPr bwMode="auto">
          <a:xfrm>
            <a:off x="0" y="1173817"/>
            <a:ext cx="5292725" cy="830997"/>
          </a:xfrm>
          <a:prstGeom prst="rect">
            <a:avLst/>
          </a:prstGeom>
          <a:noFill/>
          <a:ln w="9525">
            <a:noFill/>
            <a:miter lim="800000"/>
            <a:headEnd/>
            <a:tailEnd/>
          </a:ln>
          <a:effectLst/>
        </p:spPr>
        <p:txBody>
          <a:bodyPr>
            <a:prstTxWarp prst="textNoShape">
              <a:avLst/>
            </a:prstTxWarp>
            <a:spAutoFit/>
          </a:bodyPr>
          <a:lstStyle/>
          <a:p>
            <a:pPr marL="342900" indent="9525">
              <a:spcBef>
                <a:spcPct val="50000"/>
              </a:spcBef>
              <a:buClr>
                <a:srgbClr val="99FF99"/>
              </a:buClr>
              <a:defRPr/>
            </a:pPr>
            <a:r>
              <a:rPr lang="it-IT" sz="2400" b="1" dirty="0">
                <a:solidFill>
                  <a:srgbClr val="000000"/>
                </a:solidFill>
                <a:effectLst>
                  <a:outerShdw blurRad="38100" dist="38100" dir="2700000" algn="tl">
                    <a:srgbClr val="000000"/>
                  </a:outerShdw>
                </a:effectLst>
              </a:rPr>
              <a:t>Ipotesi: potenziale di interazione coulombiano</a:t>
            </a:r>
          </a:p>
        </p:txBody>
      </p:sp>
    </p:spTree>
    <p:extLst>
      <p:ext uri="{BB962C8B-B14F-4D97-AF65-F5344CB8AC3E}">
        <p14:creationId xmlns:p14="http://schemas.microsoft.com/office/powerpoint/2010/main" val="268399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2" name="Rectangle 2"/>
          <p:cNvSpPr>
            <a:spLocks noChangeArrowheads="1"/>
          </p:cNvSpPr>
          <p:nvPr/>
        </p:nvSpPr>
        <p:spPr bwMode="auto">
          <a:xfrm>
            <a:off x="152400" y="755650"/>
            <a:ext cx="8991600" cy="4524375"/>
          </a:xfrm>
          <a:prstGeom prst="rect">
            <a:avLst/>
          </a:prstGeom>
          <a:noFill/>
          <a:ln w="9525">
            <a:noFill/>
            <a:miter lim="800000"/>
            <a:headEnd/>
            <a:tailEnd/>
          </a:ln>
        </p:spPr>
        <p:txBody>
          <a:bodyPr>
            <a:prstTxWarp prst="textNoShape">
              <a:avLst/>
            </a:prstTxWarp>
            <a:spAutoFit/>
          </a:bodyPr>
          <a:lstStyle/>
          <a:p>
            <a:pPr algn="just" eaLnBrk="0" hangingPunct="0">
              <a:lnSpc>
                <a:spcPct val="100000"/>
              </a:lnSpc>
              <a:spcBef>
                <a:spcPct val="0"/>
              </a:spcBef>
              <a:buClrTx/>
              <a:buSzTx/>
              <a:buFontTx/>
              <a:buNone/>
            </a:pPr>
            <a:r>
              <a:rPr lang="it-IT" sz="2400" dirty="0">
                <a:solidFill>
                  <a:srgbClr val="000000"/>
                </a:solidFill>
                <a:effectLst/>
                <a:latin typeface="Comic Sans MS" charset="0"/>
                <a:ea typeface="ＭＳ Ｐゴシック" pitchFamily="28" charset="-128"/>
                <a:cs typeface="ＭＳ Ｐゴシック" pitchFamily="28" charset="-128"/>
              </a:rPr>
              <a:t>Per particelle </a:t>
            </a:r>
            <a:r>
              <a:rPr lang="it-IT" sz="2400" dirty="0">
                <a:solidFill>
                  <a:srgbClr val="000000"/>
                </a:solidFill>
                <a:effectLst/>
                <a:latin typeface="Symbol" charset="2"/>
                <a:ea typeface="ＭＳ Ｐゴシック" pitchFamily="28" charset="-128"/>
                <a:cs typeface="ＭＳ Ｐゴシック" pitchFamily="28" charset="-128"/>
                <a:sym typeface="Symbol" charset="2"/>
              </a:rPr>
              <a:t></a:t>
            </a:r>
            <a:r>
              <a:rPr lang="it-IT" sz="2400" dirty="0">
                <a:solidFill>
                  <a:srgbClr val="000000"/>
                </a:solidFill>
                <a:effectLst/>
                <a:latin typeface="Comic Sans MS" charset="0"/>
                <a:ea typeface="ＭＳ Ｐゴシック" pitchFamily="28" charset="-128"/>
                <a:cs typeface="ＭＳ Ｐゴシック" pitchFamily="28" charset="-128"/>
              </a:rPr>
              <a:t> molto veloci (E&gt;6MeV) a grandi angoli, ovvero </a:t>
            </a:r>
            <a:r>
              <a:rPr lang="it-IT" sz="2400" i="1" dirty="0">
                <a:solidFill>
                  <a:srgbClr val="000000"/>
                </a:solidFill>
                <a:effectLst/>
                <a:latin typeface="Comic Sans MS" charset="0"/>
                <a:ea typeface="ＭＳ Ｐゴシック" pitchFamily="28" charset="-128"/>
                <a:cs typeface="ＭＳ Ｐゴシック" pitchFamily="28" charset="-128"/>
              </a:rPr>
              <a:t>parametri d’urto (b) molto piccoli </a:t>
            </a:r>
            <a:r>
              <a:rPr lang="it-IT" sz="2400" dirty="0">
                <a:solidFill>
                  <a:srgbClr val="000000"/>
                </a:solidFill>
                <a:effectLst/>
                <a:latin typeface="Comic Sans MS" charset="0"/>
                <a:ea typeface="ＭＳ Ｐゴシック" pitchFamily="28" charset="-128"/>
                <a:cs typeface="ＭＳ Ｐゴシック" pitchFamily="28" charset="-128"/>
              </a:rPr>
              <a:t>(urti quasi centrali) si osservano deviazioni nette dalla legge di Rutherford. Questo fatto indica che le forze in gioco non sono pi</a:t>
            </a:r>
            <a:r>
              <a:rPr lang="it-IT" altLang="ja-JP" sz="2400" dirty="0">
                <a:solidFill>
                  <a:srgbClr val="000000"/>
                </a:solidFill>
                <a:effectLst/>
                <a:latin typeface="Comic Sans MS" charset="0"/>
                <a:ea typeface="ＭＳ Ｐゴシック" pitchFamily="28" charset="-128"/>
                <a:cs typeface="ＭＳ Ｐゴシック" pitchFamily="28" charset="-128"/>
              </a:rPr>
              <a:t>ù di tipo coulombiano. In effetti le particelle essendo molto energetiche si avvicinano così tanto che cominciano a farsi sentire le forze nucleari. Dai valori di b e</a:t>
            </a:r>
            <a:r>
              <a:rPr lang="it-IT" altLang="ja-JP" sz="2400" dirty="0">
                <a:solidFill>
                  <a:srgbClr val="000000"/>
                </a:solidFill>
                <a:effectLst/>
                <a:ea typeface="ＭＳ Ｐゴシック" pitchFamily="28" charset="-128"/>
                <a:cs typeface="ＭＳ Ｐゴシック" pitchFamily="28" charset="-128"/>
              </a:rPr>
              <a:t> </a:t>
            </a:r>
            <a:r>
              <a:rPr lang="it-IT" altLang="ja-JP" sz="2400" dirty="0">
                <a:solidFill>
                  <a:srgbClr val="000000"/>
                </a:solidFill>
                <a:effectLst/>
                <a:latin typeface="Symbol" charset="2"/>
                <a:ea typeface="ＭＳ Ｐゴシック" pitchFamily="28" charset="-128"/>
                <a:cs typeface="ＭＳ Ｐゴシック" pitchFamily="28" charset="-128"/>
                <a:sym typeface="Symbol" charset="2"/>
              </a:rPr>
              <a:t></a:t>
            </a:r>
            <a:r>
              <a:rPr lang="it-IT" altLang="ja-JP" sz="2400" dirty="0">
                <a:solidFill>
                  <a:srgbClr val="000000"/>
                </a:solidFill>
                <a:effectLst/>
                <a:ea typeface="ＭＳ Ｐゴシック" pitchFamily="28" charset="-128"/>
                <a:cs typeface="ＭＳ Ｐゴシック" pitchFamily="28" charset="-128"/>
              </a:rPr>
              <a:t> </a:t>
            </a:r>
            <a:r>
              <a:rPr lang="it-IT" altLang="ja-JP" sz="2400" dirty="0">
                <a:solidFill>
                  <a:srgbClr val="000000"/>
                </a:solidFill>
                <a:effectLst/>
                <a:latin typeface="Comic Sans MS" charset="0"/>
                <a:ea typeface="ＭＳ Ｐゴシック" pitchFamily="28" charset="-128"/>
                <a:cs typeface="ＭＳ Ｐゴシック" pitchFamily="28" charset="-128"/>
              </a:rPr>
              <a:t>a cui si cominciano ad osservare questi effetti, si ricava la dimensione del nucleo: 10</a:t>
            </a:r>
            <a:r>
              <a:rPr lang="it-IT" altLang="ja-JP" sz="2400" baseline="30000" dirty="0">
                <a:solidFill>
                  <a:srgbClr val="000000"/>
                </a:solidFill>
                <a:effectLst/>
                <a:latin typeface="Comic Sans MS" charset="0"/>
                <a:ea typeface="ＭＳ Ｐゴシック" pitchFamily="28" charset="-128"/>
                <a:cs typeface="ＭＳ Ｐゴシック" pitchFamily="28" charset="-128"/>
              </a:rPr>
              <a:t>-15</a:t>
            </a:r>
            <a:r>
              <a:rPr lang="it-IT" altLang="ja-JP" sz="2400" dirty="0">
                <a:solidFill>
                  <a:srgbClr val="000000"/>
                </a:solidFill>
                <a:effectLst/>
                <a:latin typeface="Comic Sans MS" charset="0"/>
                <a:ea typeface="ＭＳ Ｐゴシック" pitchFamily="28" charset="-128"/>
                <a:cs typeface="ＭＳ Ｐゴシック" pitchFamily="28" charset="-128"/>
              </a:rPr>
              <a:t>m.</a:t>
            </a:r>
          </a:p>
          <a:p>
            <a:pPr algn="just" eaLnBrk="0" hangingPunct="0">
              <a:lnSpc>
                <a:spcPct val="100000"/>
              </a:lnSpc>
              <a:spcBef>
                <a:spcPct val="0"/>
              </a:spcBef>
              <a:buClrTx/>
              <a:buSzTx/>
              <a:buFontTx/>
              <a:buNone/>
            </a:pPr>
            <a:r>
              <a:rPr lang="it-IT" altLang="ja-JP" sz="2400" i="1" dirty="0">
                <a:solidFill>
                  <a:srgbClr val="000000"/>
                </a:solidFill>
                <a:effectLst/>
                <a:latin typeface="Comic Sans MS" charset="0"/>
                <a:ea typeface="ＭＳ Ｐゴシック" pitchFamily="28" charset="-128"/>
                <a:cs typeface="ＭＳ Ｐゴシック" pitchFamily="28" charset="-128"/>
              </a:rPr>
              <a:t>Per </a:t>
            </a:r>
            <a:r>
              <a:rPr lang="it-IT" altLang="ja-JP" sz="2400" i="1" dirty="0" err="1">
                <a:solidFill>
                  <a:srgbClr val="000000"/>
                </a:solidFill>
                <a:effectLst/>
                <a:latin typeface="Comic Sans MS" charset="0"/>
                <a:ea typeface="ＭＳ Ｐゴシック" pitchFamily="28" charset="-128"/>
                <a:cs typeface="ＭＳ Ｐゴシック" pitchFamily="28" charset="-128"/>
              </a:rPr>
              <a:t>paramentri</a:t>
            </a:r>
            <a:r>
              <a:rPr lang="it-IT" altLang="ja-JP" sz="2400" i="1" dirty="0">
                <a:solidFill>
                  <a:srgbClr val="000000"/>
                </a:solidFill>
                <a:effectLst/>
                <a:latin typeface="Comic Sans MS" charset="0"/>
                <a:ea typeface="ＭＳ Ｐゴシック" pitchFamily="28" charset="-128"/>
                <a:cs typeface="ＭＳ Ｐゴシック" pitchFamily="28" charset="-128"/>
              </a:rPr>
              <a:t> d’urto molto grandi</a:t>
            </a:r>
            <a:r>
              <a:rPr lang="it-IT" altLang="ja-JP" sz="2400" dirty="0">
                <a:solidFill>
                  <a:srgbClr val="000000"/>
                </a:solidFill>
                <a:effectLst/>
                <a:latin typeface="Comic Sans MS" charset="0"/>
                <a:ea typeface="ＭＳ Ｐゴシック" pitchFamily="28" charset="-128"/>
                <a:cs typeface="ＭＳ Ｐゴシック" pitchFamily="28" charset="-128"/>
              </a:rPr>
              <a:t> l’effetto di schermo degli elettroni dell’atomo si fa sentire ( </a:t>
            </a:r>
            <a:r>
              <a:rPr lang="it-IT" altLang="ja-JP" sz="2400" dirty="0" smtClean="0">
                <a:solidFill>
                  <a:srgbClr val="000000"/>
                </a:solidFill>
                <a:latin typeface="Comic Sans MS" charset="0"/>
                <a:ea typeface="ＭＳ Ｐゴシック" pitchFamily="28" charset="-128"/>
                <a:cs typeface="ＭＳ Ｐゴシック" pitchFamily="28" charset="-128"/>
              </a:rPr>
              <a:t>b&gt;10</a:t>
            </a:r>
            <a:r>
              <a:rPr lang="it-IT" altLang="ja-JP" sz="2400" baseline="30000" dirty="0" smtClean="0">
                <a:solidFill>
                  <a:srgbClr val="000000"/>
                </a:solidFill>
                <a:latin typeface="Comic Sans MS" charset="0"/>
                <a:ea typeface="ＭＳ Ｐゴシック" pitchFamily="28" charset="-128"/>
                <a:cs typeface="ＭＳ Ｐゴシック" pitchFamily="28" charset="-128"/>
              </a:rPr>
              <a:t>-10</a:t>
            </a:r>
            <a:r>
              <a:rPr lang="it-IT" altLang="ja-JP" sz="2400" dirty="0" smtClean="0">
                <a:solidFill>
                  <a:srgbClr val="000000"/>
                </a:solidFill>
                <a:latin typeface="Comic Sans MS" charset="0"/>
                <a:ea typeface="ＭＳ Ｐゴシック" pitchFamily="28" charset="-128"/>
                <a:cs typeface="ＭＳ Ｐゴシック" pitchFamily="28" charset="-128"/>
              </a:rPr>
              <a:t> cm</a:t>
            </a:r>
            <a:r>
              <a:rPr lang="it-IT" altLang="ja-JP" sz="2400" dirty="0" smtClean="0">
                <a:solidFill>
                  <a:srgbClr val="000000"/>
                </a:solidFill>
                <a:effectLst/>
                <a:latin typeface="Comic Sans MS" charset="0"/>
                <a:ea typeface="ＭＳ Ｐゴシック" pitchFamily="28" charset="-128"/>
                <a:cs typeface="ＭＳ Ｐゴシック" pitchFamily="28" charset="-128"/>
              </a:rPr>
              <a:t>) </a:t>
            </a:r>
            <a:r>
              <a:rPr lang="it-IT" altLang="ja-JP" sz="2400" dirty="0">
                <a:solidFill>
                  <a:srgbClr val="000000"/>
                </a:solidFill>
                <a:effectLst/>
                <a:latin typeface="Comic Sans MS" charset="0"/>
                <a:ea typeface="ＭＳ Ｐゴシック" pitchFamily="28" charset="-128"/>
                <a:cs typeface="ＭＳ Ｐゴシック" pitchFamily="28" charset="-128"/>
              </a:rPr>
              <a:t>e la formula di Rutherford fallisce.</a:t>
            </a:r>
            <a:endParaRPr lang="en-US" sz="2400" dirty="0">
              <a:solidFill>
                <a:srgbClr val="000000"/>
              </a:solidFill>
              <a:effectLst/>
              <a:latin typeface="Comic Sans MS" charset="0"/>
              <a:ea typeface="ＭＳ Ｐゴシック" pitchFamily="28" charset="-128"/>
              <a:cs typeface="ＭＳ Ｐゴシック" pitchFamily="28" charset="-128"/>
            </a:endParaRPr>
          </a:p>
        </p:txBody>
      </p:sp>
      <p:pic>
        <p:nvPicPr>
          <p:cNvPr id="50180" name="Picture 4" descr="atomo_rut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70500" y="4884738"/>
            <a:ext cx="2133600" cy="1935162"/>
          </a:xfrm>
          <a:prstGeom prst="rect">
            <a:avLst/>
          </a:prstGeom>
          <a:noFill/>
          <a:ln w="9525">
            <a:noFill/>
            <a:miter lim="800000"/>
            <a:headEnd/>
            <a:tailEnd/>
          </a:ln>
        </p:spPr>
      </p:pic>
      <p:sp>
        <p:nvSpPr>
          <p:cNvPr id="50181" name="WordArt 7"/>
          <p:cNvSpPr>
            <a:spLocks noChangeArrowheads="1" noChangeShapeType="1" noTextEdit="1"/>
          </p:cNvSpPr>
          <p:nvPr/>
        </p:nvSpPr>
        <p:spPr bwMode="auto">
          <a:xfrm>
            <a:off x="0" y="188913"/>
            <a:ext cx="5543550" cy="647700"/>
          </a:xfrm>
          <a:prstGeom prst="rect">
            <a:avLst/>
          </a:prstGeom>
        </p:spPr>
        <p:txBody>
          <a:bodyPr wrap="none" fromWordArt="1">
            <a:prstTxWarp prst="textPlain">
              <a:avLst>
                <a:gd name="adj" fmla="val 50000"/>
              </a:avLst>
            </a:prstTxWarp>
          </a:bodyPr>
          <a:lstStyle/>
          <a:p>
            <a:pPr algn="ctr">
              <a:buClr>
                <a:srgbClr val="99FF99"/>
              </a:buClr>
            </a:pPr>
            <a:r>
              <a:rPr lang="it-IT" sz="3600" kern="10">
                <a:ln w="12700">
                  <a:solidFill>
                    <a:srgbClr val="008AE8"/>
                  </a:solidFill>
                  <a:round/>
                  <a:headEnd/>
                  <a:tailEnd/>
                </a:ln>
                <a:solidFill>
                  <a:srgbClr val="FFFFFF">
                    <a:alpha val="76077"/>
                  </a:srgbClr>
                </a:solidFill>
                <a:effectLst>
                  <a:outerShdw blurRad="63500" dist="46662" dir="2115817" algn="ctr" rotWithShape="0">
                    <a:srgbClr val="9999FF">
                      <a:alpha val="74997"/>
                    </a:srgbClr>
                  </a:outerShdw>
                </a:effectLst>
                <a:latin typeface="Arial Black"/>
                <a:ea typeface="Arial Black"/>
                <a:cs typeface="Arial Black"/>
              </a:rPr>
              <a:t>Per essere piu’ precisi</a:t>
            </a:r>
          </a:p>
        </p:txBody>
      </p:sp>
    </p:spTree>
    <p:extLst>
      <p:ext uri="{BB962C8B-B14F-4D97-AF65-F5344CB8AC3E}">
        <p14:creationId xmlns:p14="http://schemas.microsoft.com/office/powerpoint/2010/main" val="3676957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idx="4294967295"/>
          </p:nvPr>
        </p:nvSpPr>
        <p:spPr>
          <a:xfrm>
            <a:off x="457200" y="277813"/>
            <a:ext cx="8229600" cy="1139825"/>
          </a:xfrm>
          <a:prstGeom prst="rect">
            <a:avLst/>
          </a:prstGeom>
        </p:spPr>
        <p:txBody>
          <a:bodyPr/>
          <a:lstStyle/>
          <a:p>
            <a:pPr eaLnBrk="1" hangingPunct="1">
              <a:defRPr/>
            </a:pPr>
            <a:r>
              <a:rPr lang="it-IT">
                <a:ea typeface="+mj-ea"/>
                <a:cs typeface="+mj-cs"/>
              </a:rPr>
              <a:t>TEORIA ATOMICA </a:t>
            </a:r>
          </a:p>
        </p:txBody>
      </p:sp>
      <p:sp>
        <p:nvSpPr>
          <p:cNvPr id="187395" name="Rectangle 3"/>
          <p:cNvSpPr>
            <a:spLocks noGrp="1" noChangeArrowheads="1"/>
          </p:cNvSpPr>
          <p:nvPr>
            <p:ph type="body" idx="1"/>
          </p:nvPr>
        </p:nvSpPr>
        <p:spPr>
          <a:xfrm>
            <a:off x="0" y="1196975"/>
            <a:ext cx="9144000" cy="792163"/>
          </a:xfrm>
        </p:spPr>
        <p:txBody>
          <a:bodyPr/>
          <a:lstStyle/>
          <a:p>
            <a:pPr indent="9525" eaLnBrk="1" hangingPunct="1">
              <a:defRPr/>
            </a:pPr>
            <a:r>
              <a:rPr lang="it-IT">
                <a:solidFill>
                  <a:srgbClr val="000000"/>
                </a:solidFill>
                <a:ea typeface="+mn-ea"/>
                <a:cs typeface="+mn-cs"/>
              </a:rPr>
              <a:t>IL MODELLO PLANETARIO:</a:t>
            </a:r>
          </a:p>
          <a:p>
            <a:pPr indent="9525" eaLnBrk="1" hangingPunct="1">
              <a:buFont typeface="Wingdings" charset="2"/>
              <a:buNone/>
              <a:defRPr/>
            </a:pPr>
            <a:endParaRPr lang="it-IT" sz="2800">
              <a:solidFill>
                <a:srgbClr val="000000"/>
              </a:solidFill>
              <a:ea typeface="+mn-ea"/>
              <a:cs typeface="+mn-cs"/>
            </a:endParaRPr>
          </a:p>
        </p:txBody>
      </p:sp>
      <p:pic>
        <p:nvPicPr>
          <p:cNvPr id="52228" name="Picture 5" descr="atomo_ruth"/>
          <p:cNvPicPr>
            <a:picLocks noChangeAspect="1" noChangeArrowheads="1"/>
          </p:cNvPicPr>
          <p:nvPr/>
        </p:nvPicPr>
        <p:blipFill>
          <a:blip r:embed="rId2"/>
          <a:srcRect/>
          <a:stretch>
            <a:fillRect/>
          </a:stretch>
        </p:blipFill>
        <p:spPr bwMode="auto">
          <a:xfrm>
            <a:off x="3851275" y="1916113"/>
            <a:ext cx="5292725" cy="4803775"/>
          </a:xfrm>
          <a:prstGeom prst="rect">
            <a:avLst/>
          </a:prstGeom>
          <a:noFill/>
          <a:ln w="9525">
            <a:noFill/>
            <a:miter lim="800000"/>
            <a:headEnd/>
            <a:tailEnd/>
          </a:ln>
        </p:spPr>
      </p:pic>
      <p:sp>
        <p:nvSpPr>
          <p:cNvPr id="187399" name="Rectangle 7"/>
          <p:cNvSpPr>
            <a:spLocks noChangeArrowheads="1"/>
          </p:cNvSpPr>
          <p:nvPr/>
        </p:nvSpPr>
        <p:spPr bwMode="auto">
          <a:xfrm>
            <a:off x="0" y="2276475"/>
            <a:ext cx="5940425" cy="2862322"/>
          </a:xfrm>
          <a:prstGeom prst="rect">
            <a:avLst/>
          </a:prstGeom>
          <a:noFill/>
          <a:ln w="9525">
            <a:noFill/>
            <a:miter lim="800000"/>
            <a:headEnd/>
            <a:tailEnd/>
          </a:ln>
          <a:effectLst/>
        </p:spPr>
        <p:txBody>
          <a:bodyPr>
            <a:prstTxWarp prst="textNoShape">
              <a:avLst/>
            </a:prstTxWarp>
            <a:spAutoFit/>
          </a:bodyPr>
          <a:lstStyle/>
          <a:p>
            <a:pPr>
              <a:lnSpc>
                <a:spcPct val="100000"/>
              </a:lnSpc>
              <a:spcBef>
                <a:spcPct val="0"/>
              </a:spcBef>
              <a:buClrTx/>
              <a:buSzTx/>
              <a:buFontTx/>
              <a:buNone/>
              <a:defRPr/>
            </a:pPr>
            <a:r>
              <a:rPr lang="it-IT" sz="3600" dirty="0">
                <a:solidFill>
                  <a:srgbClr val="000000"/>
                </a:solidFill>
                <a:effectLst>
                  <a:outerShdw blurRad="38100" dist="38100" dir="2700000" algn="tl">
                    <a:srgbClr val="000000"/>
                  </a:outerShdw>
                </a:effectLst>
              </a:rPr>
              <a:t>Nucleo confinato in una regione di spazio ≈10</a:t>
            </a:r>
            <a:r>
              <a:rPr lang="it-IT" sz="3600" baseline="30000" dirty="0">
                <a:solidFill>
                  <a:srgbClr val="000000"/>
                </a:solidFill>
                <a:effectLst>
                  <a:outerShdw blurRad="38100" dist="38100" dir="2700000" algn="tl">
                    <a:srgbClr val="000000"/>
                  </a:outerShdw>
                </a:effectLst>
              </a:rPr>
              <a:t>-13</a:t>
            </a:r>
            <a:r>
              <a:rPr lang="it-IT" sz="3600" dirty="0">
                <a:solidFill>
                  <a:srgbClr val="000000"/>
                </a:solidFill>
                <a:effectLst>
                  <a:outerShdw blurRad="38100" dist="38100" dir="2700000" algn="tl">
                    <a:srgbClr val="000000"/>
                  </a:outerShdw>
                </a:effectLst>
              </a:rPr>
              <a:t>cm</a:t>
            </a:r>
          </a:p>
          <a:p>
            <a:pPr>
              <a:lnSpc>
                <a:spcPct val="100000"/>
              </a:lnSpc>
              <a:spcBef>
                <a:spcPct val="0"/>
              </a:spcBef>
              <a:buClrTx/>
              <a:buSzTx/>
              <a:buFontTx/>
              <a:buNone/>
              <a:defRPr/>
            </a:pPr>
            <a:r>
              <a:rPr lang="it-IT" sz="3600" dirty="0">
                <a:solidFill>
                  <a:srgbClr val="000000"/>
                </a:solidFill>
                <a:effectLst>
                  <a:outerShdw blurRad="38100" dist="38100" dir="2700000" algn="tl">
                    <a:srgbClr val="000000"/>
                  </a:outerShdw>
                </a:effectLst>
              </a:rPr>
              <a:t>Elettroni che ruotano analogamente a quanto fanno i pianeti intorno al sole</a:t>
            </a:r>
          </a:p>
        </p:txBody>
      </p:sp>
      <p:sp>
        <p:nvSpPr>
          <p:cNvPr id="52230" name="Rectangle 8"/>
          <p:cNvSpPr>
            <a:spLocks noChangeArrowheads="1"/>
          </p:cNvSpPr>
          <p:nvPr/>
        </p:nvSpPr>
        <p:spPr bwMode="auto">
          <a:xfrm>
            <a:off x="0" y="5670550"/>
            <a:ext cx="9144000" cy="1225550"/>
          </a:xfrm>
          <a:prstGeom prst="rect">
            <a:avLst/>
          </a:prstGeom>
          <a:solidFill>
            <a:schemeClr val="bg1"/>
          </a:solidFill>
          <a:ln w="38100" cmpd="dbl">
            <a:solidFill>
              <a:schemeClr val="tx1"/>
            </a:solidFill>
            <a:miter lim="800000"/>
            <a:headEnd/>
            <a:tailEnd/>
          </a:ln>
        </p:spPr>
        <p:txBody>
          <a:bodyPr>
            <a:prstTxWarp prst="textNoShape">
              <a:avLst/>
            </a:prstTxWarp>
            <a:spAutoFit/>
          </a:bodyPr>
          <a:lstStyle/>
          <a:p>
            <a:pPr marL="342900" indent="9525" eaLnBrk="0" hangingPunct="0">
              <a:lnSpc>
                <a:spcPct val="100000"/>
              </a:lnSpc>
              <a:spcBef>
                <a:spcPct val="0"/>
              </a:spcBef>
              <a:buClrTx/>
              <a:buSzTx/>
              <a:buFontTx/>
              <a:buNone/>
            </a:pPr>
            <a:r>
              <a:rPr lang="it-IT" sz="2400">
                <a:solidFill>
                  <a:srgbClr val="000000"/>
                </a:solidFill>
                <a:effectLst/>
                <a:latin typeface="Comic Sans MS" charset="0"/>
              </a:rPr>
              <a:t>Per capire: Se il nucleo fosse una sfera di acqua con diametro pari ad 1m, qui a Tor Vergata, l’elettrone, una sferetta di 8mm di diametro, si troverebbe a L’Aquila.</a:t>
            </a:r>
            <a:endParaRPr lang="en-US" sz="2400">
              <a:solidFill>
                <a:srgbClr val="000000"/>
              </a:solidFill>
              <a:effectLst/>
              <a:latin typeface="Comic Sans MS" charset="0"/>
            </a:endParaRPr>
          </a:p>
        </p:txBody>
      </p:sp>
    </p:spTree>
    <p:extLst>
      <p:ext uri="{BB962C8B-B14F-4D97-AF65-F5344CB8AC3E}">
        <p14:creationId xmlns:p14="http://schemas.microsoft.com/office/powerpoint/2010/main" val="1075991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33" name="Picture 17" descr="ass_emi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38800" y="1700213"/>
            <a:ext cx="3505200" cy="2628900"/>
          </a:xfrm>
          <a:prstGeom prst="rect">
            <a:avLst/>
          </a:prstGeom>
          <a:noFill/>
          <a:ln w="9525">
            <a:noFill/>
            <a:miter lim="800000"/>
            <a:headEnd/>
            <a:tailEnd/>
          </a:ln>
        </p:spPr>
      </p:pic>
      <p:sp>
        <p:nvSpPr>
          <p:cNvPr id="188418" name="Rectangle 2"/>
          <p:cNvSpPr>
            <a:spLocks noGrp="1" noChangeArrowheads="1"/>
          </p:cNvSpPr>
          <p:nvPr>
            <p:ph type="title" idx="4294967295"/>
          </p:nvPr>
        </p:nvSpPr>
        <p:spPr>
          <a:xfrm>
            <a:off x="457200" y="277813"/>
            <a:ext cx="8229600" cy="1139825"/>
          </a:xfrm>
          <a:prstGeom prst="rect">
            <a:avLst/>
          </a:prstGeom>
        </p:spPr>
        <p:txBody>
          <a:bodyPr/>
          <a:lstStyle/>
          <a:p>
            <a:pPr eaLnBrk="1" hangingPunct="1">
              <a:defRPr/>
            </a:pPr>
            <a:r>
              <a:rPr lang="it-IT">
                <a:ea typeface="+mj-ea"/>
                <a:cs typeface="+mj-cs"/>
              </a:rPr>
              <a:t>TEORIA ATOMICA </a:t>
            </a:r>
          </a:p>
        </p:txBody>
      </p:sp>
      <p:sp>
        <p:nvSpPr>
          <p:cNvPr id="188419" name="Rectangle 3"/>
          <p:cNvSpPr>
            <a:spLocks noGrp="1" noChangeArrowheads="1"/>
          </p:cNvSpPr>
          <p:nvPr>
            <p:ph type="body" idx="1"/>
          </p:nvPr>
        </p:nvSpPr>
        <p:spPr>
          <a:xfrm>
            <a:off x="0" y="1196975"/>
            <a:ext cx="9144000" cy="1223963"/>
          </a:xfrm>
        </p:spPr>
        <p:txBody>
          <a:bodyPr/>
          <a:lstStyle/>
          <a:p>
            <a:pPr indent="9525" eaLnBrk="1" hangingPunct="1">
              <a:defRPr/>
            </a:pPr>
            <a:r>
              <a:rPr lang="it-IT">
                <a:ea typeface="+mn-ea"/>
                <a:cs typeface="+mn-cs"/>
              </a:rPr>
              <a:t>OLTRE IL MODELLO PLANETARIO: due risposte mancate</a:t>
            </a:r>
          </a:p>
          <a:p>
            <a:pPr indent="9525" eaLnBrk="1" hangingPunct="1">
              <a:buFont typeface="Wingdings" charset="2"/>
              <a:buNone/>
              <a:defRPr/>
            </a:pPr>
            <a:endParaRPr lang="it-IT" sz="2400">
              <a:ea typeface="+mn-ea"/>
              <a:cs typeface="+mn-cs"/>
            </a:endParaRPr>
          </a:p>
        </p:txBody>
      </p:sp>
      <p:pic>
        <p:nvPicPr>
          <p:cNvPr id="188421" name="Picture 5" descr="caduta_elettrone"/>
          <p:cNvPicPr>
            <a:picLocks noChangeAspect="1" noChangeArrowheads="1"/>
          </p:cNvPicPr>
          <p:nvPr/>
        </p:nvPicPr>
        <p:blipFill>
          <a:blip r:embed="rId4"/>
          <a:srcRect/>
          <a:stretch>
            <a:fillRect/>
          </a:stretch>
        </p:blipFill>
        <p:spPr bwMode="auto">
          <a:xfrm>
            <a:off x="0" y="2276475"/>
            <a:ext cx="4427538" cy="3321050"/>
          </a:xfrm>
          <a:prstGeom prst="rect">
            <a:avLst/>
          </a:prstGeom>
          <a:noFill/>
          <a:ln w="9525">
            <a:noFill/>
            <a:miter lim="800000"/>
            <a:headEnd/>
            <a:tailEnd/>
          </a:ln>
        </p:spPr>
      </p:pic>
      <p:pic>
        <p:nvPicPr>
          <p:cNvPr id="188423" name="Picture 7" descr="spettriatomici"/>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81463" y="4221163"/>
            <a:ext cx="2398712" cy="2636837"/>
          </a:xfrm>
          <a:prstGeom prst="rect">
            <a:avLst/>
          </a:prstGeom>
          <a:noFill/>
          <a:ln w="9525">
            <a:noFill/>
            <a:miter lim="800000"/>
            <a:headEnd/>
            <a:tailEnd/>
          </a:ln>
        </p:spPr>
      </p:pic>
      <p:pic>
        <p:nvPicPr>
          <p:cNvPr id="188425" name="Picture 9" descr="spettro_sole"/>
          <p:cNvPicPr>
            <a:picLocks noChangeAspect="1" noChangeArrowheads="1"/>
          </p:cNvPicPr>
          <p:nvPr/>
        </p:nvPicPr>
        <p:blipFill>
          <a:blip r:embed="rId6"/>
          <a:srcRect/>
          <a:stretch>
            <a:fillRect/>
          </a:stretch>
        </p:blipFill>
        <p:spPr bwMode="auto">
          <a:xfrm>
            <a:off x="6192838" y="5000625"/>
            <a:ext cx="3017837" cy="592138"/>
          </a:xfrm>
          <a:prstGeom prst="rect">
            <a:avLst/>
          </a:prstGeom>
          <a:noFill/>
          <a:ln w="9525">
            <a:noFill/>
            <a:miter lim="800000"/>
            <a:headEnd/>
            <a:tailEnd/>
          </a:ln>
        </p:spPr>
      </p:pic>
      <p:sp>
        <p:nvSpPr>
          <p:cNvPr id="188427" name="Rectangle 11"/>
          <p:cNvSpPr>
            <a:spLocks noChangeArrowheads="1"/>
          </p:cNvSpPr>
          <p:nvPr/>
        </p:nvSpPr>
        <p:spPr bwMode="auto">
          <a:xfrm>
            <a:off x="6048375" y="4941888"/>
            <a:ext cx="3162300" cy="396875"/>
          </a:xfrm>
          <a:prstGeom prst="rect">
            <a:avLst/>
          </a:prstGeom>
          <a:noFill/>
          <a:ln w="9525">
            <a:noFill/>
            <a:miter lim="800000"/>
            <a:headEnd/>
            <a:tailEnd/>
          </a:ln>
          <a:effectLst/>
        </p:spPr>
        <p:txBody>
          <a:bodyPr wrap="none">
            <a:prstTxWarp prst="textNoShape">
              <a:avLst/>
            </a:prstTxWarp>
            <a:spAutoFit/>
          </a:bodyPr>
          <a:lstStyle/>
          <a:p>
            <a:pPr>
              <a:lnSpc>
                <a:spcPct val="100000"/>
              </a:lnSpc>
              <a:spcBef>
                <a:spcPct val="0"/>
              </a:spcBef>
              <a:buClrTx/>
              <a:buSzTx/>
              <a:buFontTx/>
              <a:buNone/>
              <a:defRPr/>
            </a:pPr>
            <a:r>
              <a:rPr lang="it-IT" sz="2000">
                <a:solidFill>
                  <a:srgbClr val="FFFFFF"/>
                </a:solidFill>
                <a:effectLst>
                  <a:outerShdw blurRad="38100" dist="38100" dir="2700000" algn="tl">
                    <a:srgbClr val="000000"/>
                  </a:outerShdw>
                </a:effectLst>
              </a:rPr>
              <a:t>Spettro emissione del sole</a:t>
            </a:r>
          </a:p>
        </p:txBody>
      </p:sp>
      <p:grpSp>
        <p:nvGrpSpPr>
          <p:cNvPr id="2" name="Group 15"/>
          <p:cNvGrpSpPr>
            <a:grpSpLocks/>
          </p:cNvGrpSpPr>
          <p:nvPr/>
        </p:nvGrpSpPr>
        <p:grpSpPr bwMode="auto">
          <a:xfrm>
            <a:off x="6126163" y="5924550"/>
            <a:ext cx="3017837" cy="933450"/>
            <a:chOff x="3288" y="3657"/>
            <a:chExt cx="2264" cy="718"/>
          </a:xfrm>
        </p:grpSpPr>
        <p:pic>
          <p:nvPicPr>
            <p:cNvPr id="53259" name="Picture 8" descr="spettro_H"/>
            <p:cNvPicPr>
              <a:picLocks noChangeAspect="1" noChangeArrowheads="1"/>
            </p:cNvPicPr>
            <p:nvPr/>
          </p:nvPicPr>
          <p:blipFill>
            <a:blip r:embed="rId7"/>
            <a:srcRect/>
            <a:stretch>
              <a:fillRect/>
            </a:stretch>
          </p:blipFill>
          <p:spPr bwMode="auto">
            <a:xfrm>
              <a:off x="3288" y="3657"/>
              <a:ext cx="2264" cy="456"/>
            </a:xfrm>
            <a:prstGeom prst="rect">
              <a:avLst/>
            </a:prstGeom>
            <a:noFill/>
            <a:ln w="9525">
              <a:noFill/>
              <a:miter lim="800000"/>
              <a:headEnd/>
              <a:tailEnd/>
            </a:ln>
          </p:spPr>
        </p:pic>
        <p:sp>
          <p:nvSpPr>
            <p:cNvPr id="188428" name="Rectangle 12"/>
            <p:cNvSpPr>
              <a:spLocks noChangeArrowheads="1"/>
            </p:cNvSpPr>
            <p:nvPr/>
          </p:nvSpPr>
          <p:spPr bwMode="auto">
            <a:xfrm>
              <a:off x="4024" y="4070"/>
              <a:ext cx="942" cy="305"/>
            </a:xfrm>
            <a:prstGeom prst="rect">
              <a:avLst/>
            </a:prstGeom>
            <a:noFill/>
            <a:ln w="9525">
              <a:noFill/>
              <a:miter lim="800000"/>
              <a:headEnd/>
              <a:tailEnd/>
            </a:ln>
            <a:effectLst/>
          </p:spPr>
          <p:txBody>
            <a:bodyPr wrap="none">
              <a:prstTxWarp prst="textNoShape">
                <a:avLst/>
              </a:prstTxWarp>
              <a:spAutoFit/>
            </a:bodyPr>
            <a:lstStyle/>
            <a:p>
              <a:pPr>
                <a:lnSpc>
                  <a:spcPct val="100000"/>
                </a:lnSpc>
                <a:spcBef>
                  <a:spcPct val="0"/>
                </a:spcBef>
                <a:buClrTx/>
                <a:buSzTx/>
                <a:buFontTx/>
                <a:buNone/>
                <a:defRPr/>
              </a:pPr>
              <a:r>
                <a:rPr lang="it-IT" sz="2000">
                  <a:solidFill>
                    <a:srgbClr val="FFFFFF"/>
                  </a:solidFill>
                  <a:effectLst>
                    <a:outerShdw blurRad="38100" dist="38100" dir="2700000" algn="tl">
                      <a:srgbClr val="000000"/>
                    </a:outerShdw>
                  </a:effectLst>
                </a:rPr>
                <a:t>Spettro H</a:t>
              </a:r>
            </a:p>
          </p:txBody>
        </p:sp>
      </p:grpSp>
      <p:graphicFrame>
        <p:nvGraphicFramePr>
          <p:cNvPr id="188435" name="Object 2"/>
          <p:cNvGraphicFramePr>
            <a:graphicFrameLocks noChangeAspect="1"/>
          </p:cNvGraphicFramePr>
          <p:nvPr>
            <p:extLst>
              <p:ext uri="{D42A27DB-BD31-4B8C-83A1-F6EECF244321}">
                <p14:modId xmlns:p14="http://schemas.microsoft.com/office/powerpoint/2010/main" val="3625284743"/>
              </p:ext>
            </p:extLst>
          </p:nvPr>
        </p:nvGraphicFramePr>
        <p:xfrm>
          <a:off x="1417638" y="5594350"/>
          <a:ext cx="2524125" cy="1263650"/>
        </p:xfrm>
        <a:graphic>
          <a:graphicData uri="http://schemas.openxmlformats.org/presentationml/2006/ole">
            <mc:AlternateContent xmlns:mc="http://schemas.openxmlformats.org/markup-compatibility/2006">
              <mc:Choice xmlns:v="urn:schemas-microsoft-com:vml" Requires="v">
                <p:oleObj spid="_x0000_s185480" name="Equation" r:id="rId8" imgW="1015920" imgH="507960" progId="Equation.3">
                  <p:embed/>
                </p:oleObj>
              </mc:Choice>
              <mc:Fallback>
                <p:oleObj name="Equation" r:id="rId8" imgW="1015920" imgH="5079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7638" y="5594350"/>
                        <a:ext cx="2524125" cy="1263650"/>
                      </a:xfrm>
                      <a:prstGeom prst="rect">
                        <a:avLst/>
                      </a:prstGeom>
                      <a:solidFill>
                        <a:srgbClr val="FFFFFF"/>
                      </a:solidFill>
                      <a:ln w="38100" cmpd="dbl">
                        <a:solidFill>
                          <a:schemeClr val="tx1"/>
                        </a:solidFill>
                        <a:miter lim="800000"/>
                        <a:headEnd/>
                        <a:tailEnd/>
                      </a:ln>
                      <a:extLst/>
                    </p:spPr>
                  </p:pic>
                </p:oleObj>
              </mc:Fallback>
            </mc:AlternateContent>
          </a:graphicData>
        </a:graphic>
      </p:graphicFrame>
    </p:spTree>
    <p:extLst>
      <p:ext uri="{BB962C8B-B14F-4D97-AF65-F5344CB8AC3E}">
        <p14:creationId xmlns:p14="http://schemas.microsoft.com/office/powerpoint/2010/main" val="969503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8421"/>
                                        </p:tgtEl>
                                        <p:attrNameLst>
                                          <p:attrName>style.visibility</p:attrName>
                                        </p:attrNameLst>
                                      </p:cBhvr>
                                      <p:to>
                                        <p:strVal val="visible"/>
                                      </p:to>
                                    </p:set>
                                    <p:anim calcmode="lin" valueType="num">
                                      <p:cBhvr>
                                        <p:cTn id="7" dur="500" fill="hold"/>
                                        <p:tgtEl>
                                          <p:spTgt spid="188421"/>
                                        </p:tgtEl>
                                        <p:attrNameLst>
                                          <p:attrName>ppt_w</p:attrName>
                                        </p:attrNameLst>
                                      </p:cBhvr>
                                      <p:tavLst>
                                        <p:tav tm="0">
                                          <p:val>
                                            <p:fltVal val="0"/>
                                          </p:val>
                                        </p:tav>
                                        <p:tav tm="100000">
                                          <p:val>
                                            <p:strVal val="#ppt_w"/>
                                          </p:val>
                                        </p:tav>
                                      </p:tavLst>
                                    </p:anim>
                                    <p:anim calcmode="lin" valueType="num">
                                      <p:cBhvr>
                                        <p:cTn id="8" dur="500" fill="hold"/>
                                        <p:tgtEl>
                                          <p:spTgt spid="188421"/>
                                        </p:tgtEl>
                                        <p:attrNameLst>
                                          <p:attrName>ppt_h</p:attrName>
                                        </p:attrNameLst>
                                      </p:cBhvr>
                                      <p:tavLst>
                                        <p:tav tm="0">
                                          <p:val>
                                            <p:fltVal val="0"/>
                                          </p:val>
                                        </p:tav>
                                        <p:tav tm="100000">
                                          <p:val>
                                            <p:strVal val="#ppt_h"/>
                                          </p:val>
                                        </p:tav>
                                      </p:tavLst>
                                    </p:anim>
                                    <p:animEffect transition="in" filter="fade">
                                      <p:cBhvr>
                                        <p:cTn id="9" dur="500"/>
                                        <p:tgtEl>
                                          <p:spTgt spid="1884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88423"/>
                                        </p:tgtEl>
                                        <p:attrNameLst>
                                          <p:attrName>style.visibility</p:attrName>
                                        </p:attrNameLst>
                                      </p:cBhvr>
                                      <p:to>
                                        <p:strVal val="visible"/>
                                      </p:to>
                                    </p:set>
                                    <p:anim calcmode="lin" valueType="num">
                                      <p:cBhvr>
                                        <p:cTn id="14" dur="500" fill="hold"/>
                                        <p:tgtEl>
                                          <p:spTgt spid="188423"/>
                                        </p:tgtEl>
                                        <p:attrNameLst>
                                          <p:attrName>ppt_w</p:attrName>
                                        </p:attrNameLst>
                                      </p:cBhvr>
                                      <p:tavLst>
                                        <p:tav tm="0">
                                          <p:val>
                                            <p:fltVal val="0"/>
                                          </p:val>
                                        </p:tav>
                                        <p:tav tm="100000">
                                          <p:val>
                                            <p:strVal val="#ppt_w"/>
                                          </p:val>
                                        </p:tav>
                                      </p:tavLst>
                                    </p:anim>
                                    <p:anim calcmode="lin" valueType="num">
                                      <p:cBhvr>
                                        <p:cTn id="15" dur="500" fill="hold"/>
                                        <p:tgtEl>
                                          <p:spTgt spid="188423"/>
                                        </p:tgtEl>
                                        <p:attrNameLst>
                                          <p:attrName>ppt_h</p:attrName>
                                        </p:attrNameLst>
                                      </p:cBhvr>
                                      <p:tavLst>
                                        <p:tav tm="0">
                                          <p:val>
                                            <p:fltVal val="0"/>
                                          </p:val>
                                        </p:tav>
                                        <p:tav tm="100000">
                                          <p:val>
                                            <p:strVal val="#ppt_h"/>
                                          </p:val>
                                        </p:tav>
                                      </p:tavLst>
                                    </p:anim>
                                    <p:animEffect transition="in" filter="fade">
                                      <p:cBhvr>
                                        <p:cTn id="16" dur="500"/>
                                        <p:tgtEl>
                                          <p:spTgt spid="188423"/>
                                        </p:tgtEl>
                                      </p:cBhvr>
                                    </p:animEffect>
                                  </p:childTnLst>
                                </p:cTn>
                              </p:par>
                              <p:par>
                                <p:cTn id="17" presetID="53" presetClass="entr" presetSubtype="0" fill="hold" nodeType="withEffect">
                                  <p:stCondLst>
                                    <p:cond delay="0"/>
                                  </p:stCondLst>
                                  <p:childTnLst>
                                    <p:set>
                                      <p:cBhvr>
                                        <p:cTn id="18" dur="1" fill="hold">
                                          <p:stCondLst>
                                            <p:cond delay="0"/>
                                          </p:stCondLst>
                                        </p:cTn>
                                        <p:tgtEl>
                                          <p:spTgt spid="188435"/>
                                        </p:tgtEl>
                                        <p:attrNameLst>
                                          <p:attrName>style.visibility</p:attrName>
                                        </p:attrNameLst>
                                      </p:cBhvr>
                                      <p:to>
                                        <p:strVal val="visible"/>
                                      </p:to>
                                    </p:set>
                                    <p:anim calcmode="lin" valueType="num">
                                      <p:cBhvr>
                                        <p:cTn id="19" dur="500" fill="hold"/>
                                        <p:tgtEl>
                                          <p:spTgt spid="188435"/>
                                        </p:tgtEl>
                                        <p:attrNameLst>
                                          <p:attrName>ppt_w</p:attrName>
                                        </p:attrNameLst>
                                      </p:cBhvr>
                                      <p:tavLst>
                                        <p:tav tm="0">
                                          <p:val>
                                            <p:fltVal val="0"/>
                                          </p:val>
                                        </p:tav>
                                        <p:tav tm="100000">
                                          <p:val>
                                            <p:strVal val="#ppt_w"/>
                                          </p:val>
                                        </p:tav>
                                      </p:tavLst>
                                    </p:anim>
                                    <p:anim calcmode="lin" valueType="num">
                                      <p:cBhvr>
                                        <p:cTn id="20" dur="500" fill="hold"/>
                                        <p:tgtEl>
                                          <p:spTgt spid="188435"/>
                                        </p:tgtEl>
                                        <p:attrNameLst>
                                          <p:attrName>ppt_h</p:attrName>
                                        </p:attrNameLst>
                                      </p:cBhvr>
                                      <p:tavLst>
                                        <p:tav tm="0">
                                          <p:val>
                                            <p:fltVal val="0"/>
                                          </p:val>
                                        </p:tav>
                                        <p:tav tm="100000">
                                          <p:val>
                                            <p:strVal val="#ppt_h"/>
                                          </p:val>
                                        </p:tav>
                                      </p:tavLst>
                                    </p:anim>
                                    <p:animEffect transition="in" filter="fade">
                                      <p:cBhvr>
                                        <p:cTn id="21" dur="500"/>
                                        <p:tgtEl>
                                          <p:spTgt spid="188435"/>
                                        </p:tgtEl>
                                      </p:cBhvr>
                                    </p:animEffect>
                                  </p:childTnLst>
                                </p:cTn>
                              </p:par>
                              <p:par>
                                <p:cTn id="22" presetID="53"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188427"/>
                                        </p:tgtEl>
                                        <p:attrNameLst>
                                          <p:attrName>style.visibility</p:attrName>
                                        </p:attrNameLst>
                                      </p:cBhvr>
                                      <p:to>
                                        <p:strVal val="visible"/>
                                      </p:to>
                                    </p:set>
                                    <p:anim calcmode="lin" valueType="num">
                                      <p:cBhvr>
                                        <p:cTn id="29" dur="500" fill="hold"/>
                                        <p:tgtEl>
                                          <p:spTgt spid="188427"/>
                                        </p:tgtEl>
                                        <p:attrNameLst>
                                          <p:attrName>ppt_w</p:attrName>
                                        </p:attrNameLst>
                                      </p:cBhvr>
                                      <p:tavLst>
                                        <p:tav tm="0">
                                          <p:val>
                                            <p:fltVal val="0"/>
                                          </p:val>
                                        </p:tav>
                                        <p:tav tm="100000">
                                          <p:val>
                                            <p:strVal val="#ppt_w"/>
                                          </p:val>
                                        </p:tav>
                                      </p:tavLst>
                                    </p:anim>
                                    <p:anim calcmode="lin" valueType="num">
                                      <p:cBhvr>
                                        <p:cTn id="30" dur="500" fill="hold"/>
                                        <p:tgtEl>
                                          <p:spTgt spid="188427"/>
                                        </p:tgtEl>
                                        <p:attrNameLst>
                                          <p:attrName>ppt_h</p:attrName>
                                        </p:attrNameLst>
                                      </p:cBhvr>
                                      <p:tavLst>
                                        <p:tav tm="0">
                                          <p:val>
                                            <p:fltVal val="0"/>
                                          </p:val>
                                        </p:tav>
                                        <p:tav tm="100000">
                                          <p:val>
                                            <p:strVal val="#ppt_h"/>
                                          </p:val>
                                        </p:tav>
                                      </p:tavLst>
                                    </p:anim>
                                    <p:animEffect transition="in" filter="fade">
                                      <p:cBhvr>
                                        <p:cTn id="31" dur="500"/>
                                        <p:tgtEl>
                                          <p:spTgt spid="188427"/>
                                        </p:tgtEl>
                                      </p:cBhvr>
                                    </p:animEffect>
                                  </p:childTnLst>
                                </p:cTn>
                              </p:par>
                              <p:par>
                                <p:cTn id="32" presetID="53" presetClass="entr" presetSubtype="0" fill="hold" nodeType="withEffect">
                                  <p:stCondLst>
                                    <p:cond delay="0"/>
                                  </p:stCondLst>
                                  <p:childTnLst>
                                    <p:set>
                                      <p:cBhvr>
                                        <p:cTn id="33" dur="1" fill="hold">
                                          <p:stCondLst>
                                            <p:cond delay="0"/>
                                          </p:stCondLst>
                                        </p:cTn>
                                        <p:tgtEl>
                                          <p:spTgt spid="188425"/>
                                        </p:tgtEl>
                                        <p:attrNameLst>
                                          <p:attrName>style.visibility</p:attrName>
                                        </p:attrNameLst>
                                      </p:cBhvr>
                                      <p:to>
                                        <p:strVal val="visible"/>
                                      </p:to>
                                    </p:set>
                                    <p:anim calcmode="lin" valueType="num">
                                      <p:cBhvr>
                                        <p:cTn id="34" dur="500" fill="hold"/>
                                        <p:tgtEl>
                                          <p:spTgt spid="188425"/>
                                        </p:tgtEl>
                                        <p:attrNameLst>
                                          <p:attrName>ppt_w</p:attrName>
                                        </p:attrNameLst>
                                      </p:cBhvr>
                                      <p:tavLst>
                                        <p:tav tm="0">
                                          <p:val>
                                            <p:fltVal val="0"/>
                                          </p:val>
                                        </p:tav>
                                        <p:tav tm="100000">
                                          <p:val>
                                            <p:strVal val="#ppt_w"/>
                                          </p:val>
                                        </p:tav>
                                      </p:tavLst>
                                    </p:anim>
                                    <p:anim calcmode="lin" valueType="num">
                                      <p:cBhvr>
                                        <p:cTn id="35" dur="500" fill="hold"/>
                                        <p:tgtEl>
                                          <p:spTgt spid="188425"/>
                                        </p:tgtEl>
                                        <p:attrNameLst>
                                          <p:attrName>ppt_h</p:attrName>
                                        </p:attrNameLst>
                                      </p:cBhvr>
                                      <p:tavLst>
                                        <p:tav tm="0">
                                          <p:val>
                                            <p:fltVal val="0"/>
                                          </p:val>
                                        </p:tav>
                                        <p:tav tm="100000">
                                          <p:val>
                                            <p:strVal val="#ppt_h"/>
                                          </p:val>
                                        </p:tav>
                                      </p:tavLst>
                                    </p:anim>
                                    <p:animEffect transition="in" filter="fade">
                                      <p:cBhvr>
                                        <p:cTn id="36" dur="500"/>
                                        <p:tgtEl>
                                          <p:spTgt spid="188425"/>
                                        </p:tgtEl>
                                      </p:cBhvr>
                                    </p:animEffect>
                                  </p:childTnLst>
                                </p:cTn>
                              </p:par>
                              <p:par>
                                <p:cTn id="37" presetID="53" presetClass="entr" presetSubtype="0" fill="hold" nodeType="withEffect">
                                  <p:stCondLst>
                                    <p:cond delay="0"/>
                                  </p:stCondLst>
                                  <p:childTnLst>
                                    <p:set>
                                      <p:cBhvr>
                                        <p:cTn id="38" dur="1" fill="hold">
                                          <p:stCondLst>
                                            <p:cond delay="0"/>
                                          </p:stCondLst>
                                        </p:cTn>
                                        <p:tgtEl>
                                          <p:spTgt spid="188433"/>
                                        </p:tgtEl>
                                        <p:attrNameLst>
                                          <p:attrName>style.visibility</p:attrName>
                                        </p:attrNameLst>
                                      </p:cBhvr>
                                      <p:to>
                                        <p:strVal val="visible"/>
                                      </p:to>
                                    </p:set>
                                    <p:anim calcmode="lin" valueType="num">
                                      <p:cBhvr>
                                        <p:cTn id="39" dur="500" fill="hold"/>
                                        <p:tgtEl>
                                          <p:spTgt spid="188433"/>
                                        </p:tgtEl>
                                        <p:attrNameLst>
                                          <p:attrName>ppt_w</p:attrName>
                                        </p:attrNameLst>
                                      </p:cBhvr>
                                      <p:tavLst>
                                        <p:tav tm="0">
                                          <p:val>
                                            <p:fltVal val="0"/>
                                          </p:val>
                                        </p:tav>
                                        <p:tav tm="100000">
                                          <p:val>
                                            <p:strVal val="#ppt_w"/>
                                          </p:val>
                                        </p:tav>
                                      </p:tavLst>
                                    </p:anim>
                                    <p:anim calcmode="lin" valueType="num">
                                      <p:cBhvr>
                                        <p:cTn id="40" dur="500" fill="hold"/>
                                        <p:tgtEl>
                                          <p:spTgt spid="188433"/>
                                        </p:tgtEl>
                                        <p:attrNameLst>
                                          <p:attrName>ppt_h</p:attrName>
                                        </p:attrNameLst>
                                      </p:cBhvr>
                                      <p:tavLst>
                                        <p:tav tm="0">
                                          <p:val>
                                            <p:fltVal val="0"/>
                                          </p:val>
                                        </p:tav>
                                        <p:tav tm="100000">
                                          <p:val>
                                            <p:strVal val="#ppt_h"/>
                                          </p:val>
                                        </p:tav>
                                      </p:tavLst>
                                    </p:anim>
                                    <p:animEffect transition="in" filter="fade">
                                      <p:cBhvr>
                                        <p:cTn id="41" dur="500"/>
                                        <p:tgtEl>
                                          <p:spTgt spid="188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idx="4294967295"/>
          </p:nvPr>
        </p:nvSpPr>
        <p:spPr>
          <a:xfrm>
            <a:off x="3275855" y="0"/>
            <a:ext cx="3888433" cy="1052736"/>
          </a:xfrm>
          <a:prstGeom prst="rect">
            <a:avLst/>
          </a:prstGeom>
        </p:spPr>
        <p:txBody>
          <a:bodyPr/>
          <a:lstStyle/>
          <a:p>
            <a:pPr eaLnBrk="1" hangingPunct="1"/>
            <a:r>
              <a:rPr lang="it-IT" sz="2800" dirty="0" smtClean="0"/>
              <a:t>LA NASCITA DELLA FISICA MODERNA</a:t>
            </a:r>
          </a:p>
        </p:txBody>
      </p:sp>
      <p:sp>
        <p:nvSpPr>
          <p:cNvPr id="25603" name="Rectangle 4"/>
          <p:cNvSpPr>
            <a:spLocks noChangeArrowheads="1"/>
          </p:cNvSpPr>
          <p:nvPr/>
        </p:nvSpPr>
        <p:spPr bwMode="auto">
          <a:xfrm>
            <a:off x="3275856" y="5517232"/>
            <a:ext cx="5717343" cy="461665"/>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ClrTx/>
              <a:buSzTx/>
              <a:buFontTx/>
              <a:buNone/>
            </a:pPr>
            <a:r>
              <a:rPr lang="it-IT" sz="2400" i="1" dirty="0">
                <a:solidFill>
                  <a:srgbClr val="0000FF"/>
                </a:solidFill>
                <a:effectLst/>
              </a:rPr>
              <a:t>“I 30 anni che sconvolsero la Fisica”, </a:t>
            </a:r>
            <a:r>
              <a:rPr lang="it-IT" sz="2400" i="1" dirty="0" err="1">
                <a:solidFill>
                  <a:srgbClr val="0000FF"/>
                </a:solidFill>
                <a:effectLst/>
              </a:rPr>
              <a:t>Gamov</a:t>
            </a:r>
            <a:endParaRPr lang="it-IT" sz="2400" i="1" dirty="0">
              <a:solidFill>
                <a:srgbClr val="0000FF"/>
              </a:solidFill>
              <a:effectLst/>
            </a:endParaRPr>
          </a:p>
        </p:txBody>
      </p:sp>
      <p:sp>
        <p:nvSpPr>
          <p:cNvPr id="185349" name="Rectangle 5"/>
          <p:cNvSpPr>
            <a:spLocks noChangeArrowheads="1"/>
          </p:cNvSpPr>
          <p:nvPr/>
        </p:nvSpPr>
        <p:spPr bwMode="auto">
          <a:xfrm>
            <a:off x="0" y="1981200"/>
            <a:ext cx="9144000" cy="3139321"/>
          </a:xfrm>
          <a:prstGeom prst="rect">
            <a:avLst/>
          </a:prstGeom>
          <a:noFill/>
          <a:ln w="9525">
            <a:noFill/>
            <a:miter lim="800000"/>
            <a:headEnd/>
            <a:tailEnd/>
          </a:ln>
          <a:effectLst/>
        </p:spPr>
        <p:txBody>
          <a:bodyPr>
            <a:prstTxWarp prst="textNoShape">
              <a:avLst/>
            </a:prstTxWarp>
            <a:spAutoFit/>
          </a:bodyPr>
          <a:lstStyle/>
          <a:p>
            <a:pPr indent="9525" algn="just">
              <a:defRPr/>
            </a:pPr>
            <a:r>
              <a:rPr lang="it-IT" sz="2800" dirty="0" err="1" smtClean="0">
                <a:solidFill>
                  <a:srgbClr val="000000"/>
                </a:solidFill>
              </a:rPr>
              <a:t>…</a:t>
            </a:r>
            <a:r>
              <a:rPr lang="it-IT" sz="2800" dirty="0" smtClean="0">
                <a:solidFill>
                  <a:srgbClr val="000000"/>
                </a:solidFill>
              </a:rPr>
              <a:t> da una rivoluzione: quella che ha portato alla </a:t>
            </a:r>
          </a:p>
          <a:p>
            <a:pPr indent="9525" algn="ctr">
              <a:buNone/>
              <a:defRPr/>
            </a:pPr>
            <a:r>
              <a:rPr lang="it-IT" sz="2800" i="1" dirty="0" smtClean="0">
                <a:solidFill>
                  <a:srgbClr val="0000FF"/>
                </a:solidFill>
              </a:rPr>
              <a:t>crisi della Fisica Classica e alla nascita della Moderna Teoria Quantistica</a:t>
            </a:r>
            <a:endParaRPr lang="it-IT" sz="2800" dirty="0" smtClean="0">
              <a:solidFill>
                <a:srgbClr val="0000FF"/>
              </a:solidFill>
            </a:endParaRPr>
          </a:p>
          <a:p>
            <a:pPr algn="ctr">
              <a:lnSpc>
                <a:spcPct val="100000"/>
              </a:lnSpc>
              <a:spcBef>
                <a:spcPct val="0"/>
              </a:spcBef>
              <a:buClrTx/>
              <a:buSzTx/>
              <a:buFontTx/>
              <a:buNone/>
              <a:defRPr/>
            </a:pPr>
            <a:endParaRPr lang="it-IT" dirty="0" smtClean="0">
              <a:solidFill>
                <a:srgbClr val="000000"/>
              </a:solidFill>
              <a:effectLst>
                <a:outerShdw blurRad="38100" dist="38100" dir="2700000" algn="tl">
                  <a:srgbClr val="000000"/>
                </a:outerShdw>
              </a:effectLst>
            </a:endParaRPr>
          </a:p>
          <a:p>
            <a:pPr algn="ctr">
              <a:lnSpc>
                <a:spcPct val="100000"/>
              </a:lnSpc>
              <a:spcBef>
                <a:spcPct val="0"/>
              </a:spcBef>
              <a:buClrTx/>
              <a:buSzTx/>
              <a:buFontTx/>
              <a:buNone/>
              <a:defRPr/>
            </a:pPr>
            <a:r>
              <a:rPr lang="it-IT" sz="3200" dirty="0" smtClean="0">
                <a:solidFill>
                  <a:srgbClr val="FF0000"/>
                </a:solidFill>
                <a:effectLst>
                  <a:outerShdw blurRad="38100" dist="38100" dir="2700000" algn="tl">
                    <a:srgbClr val="000000"/>
                  </a:outerShdw>
                </a:effectLst>
              </a:rPr>
              <a:t>La </a:t>
            </a:r>
            <a:r>
              <a:rPr lang="it-IT" sz="3200" dirty="0">
                <a:solidFill>
                  <a:srgbClr val="FF0000"/>
                </a:solidFill>
                <a:effectLst>
                  <a:outerShdw blurRad="38100" dist="38100" dir="2700000" algn="tl">
                    <a:srgbClr val="000000"/>
                  </a:outerShdw>
                </a:effectLst>
              </a:rPr>
              <a:t>quantizzazione</a:t>
            </a:r>
          </a:p>
          <a:p>
            <a:pPr algn="ctr">
              <a:lnSpc>
                <a:spcPct val="100000"/>
              </a:lnSpc>
              <a:spcBef>
                <a:spcPct val="0"/>
              </a:spcBef>
              <a:buClrTx/>
              <a:buSzTx/>
              <a:buFontTx/>
              <a:buNone/>
              <a:defRPr/>
            </a:pPr>
            <a:r>
              <a:rPr lang="it-IT" sz="3200" dirty="0">
                <a:solidFill>
                  <a:srgbClr val="FF0000"/>
                </a:solidFill>
                <a:effectLst>
                  <a:outerShdw blurRad="38100" dist="38100" dir="2700000" algn="tl">
                    <a:srgbClr val="000000"/>
                  </a:outerShdw>
                </a:effectLst>
              </a:rPr>
              <a:t>e la fine del</a:t>
            </a:r>
          </a:p>
          <a:p>
            <a:pPr algn="ctr">
              <a:lnSpc>
                <a:spcPct val="100000"/>
              </a:lnSpc>
              <a:spcBef>
                <a:spcPct val="0"/>
              </a:spcBef>
              <a:buClrTx/>
              <a:buSzTx/>
              <a:buFontTx/>
              <a:buNone/>
              <a:defRPr/>
            </a:pPr>
            <a:r>
              <a:rPr lang="it-IT" sz="3200" dirty="0">
                <a:solidFill>
                  <a:srgbClr val="FF0000"/>
                </a:solidFill>
                <a:effectLst>
                  <a:outerShdw blurRad="38100" dist="38100" dir="2700000" algn="tl">
                    <a:srgbClr val="000000"/>
                  </a:outerShdw>
                </a:effectLst>
              </a:rPr>
              <a:t>dualismo onda-particella</a:t>
            </a:r>
          </a:p>
        </p:txBody>
      </p:sp>
    </p:spTree>
    <p:extLst>
      <p:ext uri="{BB962C8B-B14F-4D97-AF65-F5344CB8AC3E}">
        <p14:creationId xmlns:p14="http://schemas.microsoft.com/office/powerpoint/2010/main" val="49687110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idx="4294967295"/>
          </p:nvPr>
        </p:nvSpPr>
        <p:spPr>
          <a:xfrm>
            <a:off x="539552" y="719906"/>
            <a:ext cx="8229600" cy="2205038"/>
          </a:xfrm>
          <a:prstGeom prst="rect">
            <a:avLst/>
          </a:prstGeom>
        </p:spPr>
        <p:txBody>
          <a:bodyPr/>
          <a:lstStyle/>
          <a:p>
            <a:pPr eaLnBrk="1" hangingPunct="1">
              <a:defRPr/>
            </a:pPr>
            <a:r>
              <a:rPr lang="it-IT" sz="4000" dirty="0">
                <a:ea typeface="+mj-ea"/>
                <a:cs typeface="+mj-cs"/>
              </a:rPr>
              <a:t>OLTRE IL MODELLO PLANETARIO :</a:t>
            </a:r>
            <a:br>
              <a:rPr lang="it-IT" sz="4000" dirty="0">
                <a:ea typeface="+mj-ea"/>
                <a:cs typeface="+mj-cs"/>
              </a:rPr>
            </a:br>
            <a:r>
              <a:rPr lang="it-IT" sz="4000" dirty="0">
                <a:ea typeface="+mj-ea"/>
                <a:cs typeface="+mj-cs"/>
              </a:rPr>
              <a:t>LA MODERNA TEORIA ATOMICA </a:t>
            </a:r>
          </a:p>
        </p:txBody>
      </p:sp>
      <p:sp>
        <p:nvSpPr>
          <p:cNvPr id="60419" name="Rectangle 4"/>
          <p:cNvSpPr>
            <a:spLocks noChangeArrowheads="1"/>
          </p:cNvSpPr>
          <p:nvPr/>
        </p:nvSpPr>
        <p:spPr bwMode="auto">
          <a:xfrm>
            <a:off x="4451350" y="6308725"/>
            <a:ext cx="4692650" cy="366713"/>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ClrTx/>
              <a:buSzTx/>
              <a:buFontTx/>
              <a:buNone/>
            </a:pPr>
            <a:r>
              <a:rPr lang="it-IT" sz="1800" i="1">
                <a:solidFill>
                  <a:srgbClr val="00FF00"/>
                </a:solidFill>
                <a:effectLst/>
              </a:rPr>
              <a:t>“I 30 anni che sconvolsero la Fisica”, Gamov</a:t>
            </a:r>
          </a:p>
        </p:txBody>
      </p:sp>
      <p:sp>
        <p:nvSpPr>
          <p:cNvPr id="185349" name="Rectangle 5"/>
          <p:cNvSpPr>
            <a:spLocks noChangeArrowheads="1"/>
          </p:cNvSpPr>
          <p:nvPr/>
        </p:nvSpPr>
        <p:spPr bwMode="auto">
          <a:xfrm>
            <a:off x="0" y="2852936"/>
            <a:ext cx="9144000" cy="2585323"/>
          </a:xfrm>
          <a:prstGeom prst="rect">
            <a:avLst/>
          </a:prstGeom>
          <a:noFill/>
          <a:ln w="9525">
            <a:noFill/>
            <a:miter lim="800000"/>
            <a:headEnd/>
            <a:tailEnd/>
          </a:ln>
          <a:effectLst/>
        </p:spPr>
        <p:txBody>
          <a:bodyPr>
            <a:prstTxWarp prst="textNoShape">
              <a:avLst/>
            </a:prstTxWarp>
            <a:spAutoFit/>
          </a:bodyPr>
          <a:lstStyle/>
          <a:p>
            <a:pPr algn="ctr">
              <a:lnSpc>
                <a:spcPct val="100000"/>
              </a:lnSpc>
              <a:spcBef>
                <a:spcPct val="0"/>
              </a:spcBef>
              <a:buClrTx/>
              <a:buSzTx/>
              <a:buFontTx/>
              <a:buNone/>
              <a:defRPr/>
            </a:pPr>
            <a:r>
              <a:rPr lang="it-IT" sz="5400" dirty="0">
                <a:solidFill>
                  <a:srgbClr val="000000"/>
                </a:solidFill>
                <a:effectLst>
                  <a:outerShdw blurRad="38100" dist="38100" dir="2700000" algn="tl">
                    <a:srgbClr val="000000"/>
                  </a:outerShdw>
                </a:effectLst>
              </a:rPr>
              <a:t>La quantizzazione</a:t>
            </a:r>
          </a:p>
          <a:p>
            <a:pPr algn="ctr">
              <a:lnSpc>
                <a:spcPct val="100000"/>
              </a:lnSpc>
              <a:spcBef>
                <a:spcPct val="0"/>
              </a:spcBef>
              <a:buClrTx/>
              <a:buSzTx/>
              <a:buFontTx/>
              <a:buNone/>
              <a:defRPr/>
            </a:pPr>
            <a:r>
              <a:rPr lang="it-IT" sz="5400" dirty="0">
                <a:solidFill>
                  <a:srgbClr val="000000"/>
                </a:solidFill>
                <a:effectLst>
                  <a:outerShdw blurRad="38100" dist="38100" dir="2700000" algn="tl">
                    <a:srgbClr val="000000"/>
                  </a:outerShdw>
                </a:effectLst>
              </a:rPr>
              <a:t>e la fine del</a:t>
            </a:r>
          </a:p>
          <a:p>
            <a:pPr algn="ctr">
              <a:lnSpc>
                <a:spcPct val="100000"/>
              </a:lnSpc>
              <a:spcBef>
                <a:spcPct val="0"/>
              </a:spcBef>
              <a:buClrTx/>
              <a:buSzTx/>
              <a:buFontTx/>
              <a:buNone/>
              <a:defRPr/>
            </a:pPr>
            <a:r>
              <a:rPr lang="it-IT" sz="5400" dirty="0">
                <a:solidFill>
                  <a:srgbClr val="000000"/>
                </a:solidFill>
                <a:effectLst>
                  <a:outerShdw blurRad="38100" dist="38100" dir="2700000" algn="tl">
                    <a:srgbClr val="000000"/>
                  </a:outerShdw>
                </a:effectLst>
              </a:rPr>
              <a:t>dualismo onda-particella</a:t>
            </a:r>
          </a:p>
        </p:txBody>
      </p:sp>
    </p:spTree>
    <p:extLst>
      <p:ext uri="{BB962C8B-B14F-4D97-AF65-F5344CB8AC3E}">
        <p14:creationId xmlns:p14="http://schemas.microsoft.com/office/powerpoint/2010/main" val="192028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2"/>
          <a:srcRect/>
          <a:stretch>
            <a:fillRect/>
          </a:stretch>
        </p:blipFill>
        <p:spPr bwMode="auto">
          <a:xfrm>
            <a:off x="0" y="0"/>
            <a:ext cx="2938463" cy="6858000"/>
          </a:xfrm>
          <a:prstGeom prst="rect">
            <a:avLst/>
          </a:prstGeom>
          <a:noFill/>
          <a:ln w="9525">
            <a:noFill/>
            <a:miter lim="800000"/>
            <a:headEnd/>
            <a:tailEnd/>
          </a:ln>
        </p:spPr>
      </p:pic>
      <p:sp>
        <p:nvSpPr>
          <p:cNvPr id="192514" name="Rectangle 2"/>
          <p:cNvSpPr>
            <a:spLocks noGrp="1" noChangeArrowheads="1"/>
          </p:cNvSpPr>
          <p:nvPr>
            <p:ph type="title" idx="4294967295"/>
          </p:nvPr>
        </p:nvSpPr>
        <p:spPr>
          <a:xfrm>
            <a:off x="457200" y="277813"/>
            <a:ext cx="8229600" cy="1139825"/>
          </a:xfrm>
          <a:prstGeom prst="rect">
            <a:avLst/>
          </a:prstGeom>
        </p:spPr>
        <p:txBody>
          <a:bodyPr/>
          <a:lstStyle/>
          <a:p>
            <a:pPr eaLnBrk="1" hangingPunct="1">
              <a:defRPr/>
            </a:pPr>
            <a:r>
              <a:rPr lang="it-IT" sz="2800" dirty="0">
                <a:solidFill>
                  <a:srgbClr val="0000FF"/>
                </a:solidFill>
                <a:latin typeface="+mn-lt"/>
                <a:ea typeface="+mj-ea"/>
                <a:cs typeface="+mj-cs"/>
              </a:rPr>
              <a:t>I TRENTA ANNI CHE SCONVOSERO LA FISICA</a:t>
            </a:r>
          </a:p>
        </p:txBody>
      </p:sp>
      <p:sp>
        <p:nvSpPr>
          <p:cNvPr id="192515" name="Rectangle 3"/>
          <p:cNvSpPr>
            <a:spLocks noGrp="1" noChangeArrowheads="1"/>
          </p:cNvSpPr>
          <p:nvPr>
            <p:ph type="body" idx="1"/>
          </p:nvPr>
        </p:nvSpPr>
        <p:spPr>
          <a:xfrm>
            <a:off x="2555875" y="1557338"/>
            <a:ext cx="6588125" cy="1584325"/>
          </a:xfrm>
        </p:spPr>
        <p:txBody>
          <a:bodyPr/>
          <a:lstStyle/>
          <a:p>
            <a:pPr indent="9525" algn="ctr" eaLnBrk="1" hangingPunct="1">
              <a:buFont typeface="Wingdings" charset="2"/>
              <a:buNone/>
              <a:defRPr/>
            </a:pPr>
            <a:r>
              <a:rPr lang="it-IT" sz="2800">
                <a:solidFill>
                  <a:srgbClr val="0000FF"/>
                </a:solidFill>
                <a:ea typeface="+mn-ea"/>
                <a:cs typeface="+mn-cs"/>
              </a:rPr>
              <a:t>Nel 1905 un fisico Einstein manda alla rivista </a:t>
            </a:r>
            <a:r>
              <a:rPr lang="it-IT" sz="2800" i="1">
                <a:solidFill>
                  <a:srgbClr val="0000FF"/>
                </a:solidFill>
                <a:ea typeface="+mn-ea"/>
                <a:cs typeface="+mn-cs"/>
              </a:rPr>
              <a:t>Annalen der Physik</a:t>
            </a:r>
            <a:r>
              <a:rPr lang="it-IT" sz="2800">
                <a:solidFill>
                  <a:srgbClr val="0000FF"/>
                </a:solidFill>
                <a:ea typeface="+mn-ea"/>
                <a:cs typeface="+mn-cs"/>
              </a:rPr>
              <a:t> una serie di articoli</a:t>
            </a:r>
          </a:p>
        </p:txBody>
      </p:sp>
      <p:pic>
        <p:nvPicPr>
          <p:cNvPr id="192520" name="Picture 8" descr="mini_brownian">
            <a:hlinkClick r:id="rId3"/>
          </p:cNvPr>
          <p:cNvPicPr>
            <a:picLocks noChangeAspect="1" noChangeArrowheads="1"/>
          </p:cNvPicPr>
          <p:nvPr/>
        </p:nvPicPr>
        <p:blipFill>
          <a:blip r:embed="rId4">
            <a:lum bright="-20000" contrast="42000"/>
          </a:blip>
          <a:srcRect/>
          <a:stretch>
            <a:fillRect/>
          </a:stretch>
        </p:blipFill>
        <p:spPr bwMode="auto">
          <a:xfrm>
            <a:off x="5580063" y="4221163"/>
            <a:ext cx="3563937" cy="1749425"/>
          </a:xfrm>
          <a:prstGeom prst="rect">
            <a:avLst/>
          </a:prstGeom>
          <a:noFill/>
          <a:ln w="9525">
            <a:noFill/>
            <a:miter lim="800000"/>
            <a:headEnd/>
            <a:tailEnd/>
          </a:ln>
        </p:spPr>
      </p:pic>
      <p:pic>
        <p:nvPicPr>
          <p:cNvPr id="192522" name="Picture 10" descr="twinparadox"/>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916113"/>
            <a:ext cx="4248150" cy="2360612"/>
          </a:xfrm>
          <a:prstGeom prst="rect">
            <a:avLst/>
          </a:prstGeom>
          <a:noFill/>
          <a:ln w="9525">
            <a:noFill/>
            <a:miter lim="800000"/>
            <a:headEnd/>
            <a:tailEnd/>
          </a:ln>
        </p:spPr>
      </p:pic>
      <p:pic>
        <p:nvPicPr>
          <p:cNvPr id="192524" name="Picture 12" descr=" "/>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92950" y="5403850"/>
            <a:ext cx="2051050" cy="1322388"/>
          </a:xfrm>
          <a:prstGeom prst="rect">
            <a:avLst/>
          </a:prstGeom>
          <a:noFill/>
          <a:ln w="9525">
            <a:noFill/>
            <a:miter lim="800000"/>
            <a:headEnd/>
            <a:tailEnd/>
          </a:ln>
        </p:spPr>
      </p:pic>
      <p:sp>
        <p:nvSpPr>
          <p:cNvPr id="192525" name="Rectangle 13"/>
          <p:cNvSpPr>
            <a:spLocks noChangeArrowheads="1"/>
          </p:cNvSpPr>
          <p:nvPr/>
        </p:nvSpPr>
        <p:spPr bwMode="auto">
          <a:xfrm>
            <a:off x="2555875" y="5926138"/>
            <a:ext cx="6588125" cy="744537"/>
          </a:xfrm>
          <a:prstGeom prst="rect">
            <a:avLst/>
          </a:prstGeom>
          <a:noFill/>
          <a:ln w="9525">
            <a:noFill/>
            <a:miter lim="800000"/>
            <a:headEnd/>
            <a:tailEnd/>
          </a:ln>
          <a:effectLst/>
        </p:spPr>
        <p:txBody>
          <a:bodyPr>
            <a:prstTxWarp prst="textNoShape">
              <a:avLst/>
            </a:prstTxWarp>
          </a:bodyPr>
          <a:lstStyle/>
          <a:p>
            <a:pPr marL="342900" indent="9525">
              <a:buClr>
                <a:srgbClr val="99FF99"/>
              </a:buClr>
              <a:defRPr/>
            </a:pPr>
            <a:r>
              <a:rPr lang="it-IT" sz="2800">
                <a:solidFill>
                  <a:srgbClr val="0000FF"/>
                </a:solidFill>
                <a:effectLst>
                  <a:outerShdw blurRad="38100" dist="38100" dir="2700000" algn="tl">
                    <a:srgbClr val="000000"/>
                  </a:outerShdw>
                </a:effectLst>
              </a:rPr>
              <a:t>Settembre 	 “E=mc</a:t>
            </a:r>
            <a:r>
              <a:rPr lang="it-IT" sz="2800" baseline="30000">
                <a:solidFill>
                  <a:srgbClr val="0000FF"/>
                </a:solidFill>
                <a:effectLst>
                  <a:outerShdw blurRad="38100" dist="38100" dir="2700000" algn="tl">
                    <a:srgbClr val="000000"/>
                  </a:outerShdw>
                </a:effectLst>
              </a:rPr>
              <a:t>2 </a:t>
            </a:r>
            <a:r>
              <a:rPr lang="it-IT" sz="2800">
                <a:solidFill>
                  <a:srgbClr val="0000FF"/>
                </a:solidFill>
                <a:effectLst>
                  <a:outerShdw blurRad="38100" dist="38100" dir="2700000" algn="tl">
                    <a:srgbClr val="000000"/>
                  </a:outerShdw>
                </a:effectLst>
              </a:rPr>
              <a:t>“</a:t>
            </a:r>
          </a:p>
        </p:txBody>
      </p:sp>
      <p:sp>
        <p:nvSpPr>
          <p:cNvPr id="192526" name="Rectangle 14"/>
          <p:cNvSpPr>
            <a:spLocks noChangeArrowheads="1"/>
          </p:cNvSpPr>
          <p:nvPr/>
        </p:nvSpPr>
        <p:spPr bwMode="auto">
          <a:xfrm>
            <a:off x="647700" y="3068638"/>
            <a:ext cx="8496300" cy="865187"/>
          </a:xfrm>
          <a:prstGeom prst="rect">
            <a:avLst/>
          </a:prstGeom>
          <a:noFill/>
          <a:ln w="9525">
            <a:noFill/>
            <a:miter lim="800000"/>
            <a:headEnd/>
            <a:tailEnd/>
          </a:ln>
          <a:effectLst/>
        </p:spPr>
        <p:txBody>
          <a:bodyPr>
            <a:prstTxWarp prst="textNoShape">
              <a:avLst/>
            </a:prstTxWarp>
          </a:bodyPr>
          <a:lstStyle/>
          <a:p>
            <a:pPr marL="342900" indent="9525" algn="r">
              <a:buClr>
                <a:srgbClr val="99FF99"/>
              </a:buClr>
              <a:defRPr/>
            </a:pPr>
            <a:r>
              <a:rPr lang="it-IT" sz="2800" dirty="0">
                <a:solidFill>
                  <a:srgbClr val="0000FF"/>
                </a:solidFill>
                <a:effectLst>
                  <a:outerShdw blurRad="38100" dist="38100" dir="2700000" algn="tl">
                    <a:srgbClr val="000000"/>
                  </a:outerShdw>
                </a:effectLst>
              </a:rPr>
              <a:t>Marzo “E=</a:t>
            </a:r>
            <a:r>
              <a:rPr lang="it-IT" sz="2800" dirty="0" err="1">
                <a:solidFill>
                  <a:srgbClr val="0000FF"/>
                </a:solidFill>
                <a:effectLst>
                  <a:outerShdw blurRad="38100" dist="38100" dir="2700000" algn="tl">
                    <a:srgbClr val="000000"/>
                  </a:outerShdw>
                </a:effectLst>
              </a:rPr>
              <a:t>hn</a:t>
            </a:r>
            <a:r>
              <a:rPr lang="it-IT" sz="2800" dirty="0">
                <a:solidFill>
                  <a:srgbClr val="0000FF"/>
                </a:solidFill>
                <a:effectLst>
                  <a:outerShdw blurRad="38100" dist="38100" dir="2700000" algn="tl">
                    <a:srgbClr val="000000"/>
                  </a:outerShdw>
                </a:effectLst>
              </a:rPr>
              <a:t> “: la quantizzazione dell’energia</a:t>
            </a:r>
          </a:p>
        </p:txBody>
      </p:sp>
      <p:sp>
        <p:nvSpPr>
          <p:cNvPr id="192527" name="Rectangle 15"/>
          <p:cNvSpPr>
            <a:spLocks noChangeArrowheads="1"/>
          </p:cNvSpPr>
          <p:nvPr/>
        </p:nvSpPr>
        <p:spPr bwMode="auto">
          <a:xfrm>
            <a:off x="2771775" y="4076700"/>
            <a:ext cx="6156325" cy="692150"/>
          </a:xfrm>
          <a:prstGeom prst="rect">
            <a:avLst/>
          </a:prstGeom>
          <a:noFill/>
          <a:ln w="9525">
            <a:noFill/>
            <a:miter lim="800000"/>
            <a:headEnd/>
            <a:tailEnd/>
          </a:ln>
          <a:effectLst/>
        </p:spPr>
        <p:txBody>
          <a:bodyPr>
            <a:prstTxWarp prst="textNoShape">
              <a:avLst/>
            </a:prstTxWarp>
          </a:bodyPr>
          <a:lstStyle/>
          <a:p>
            <a:pPr marL="342900" indent="9525">
              <a:buClr>
                <a:srgbClr val="99FF99"/>
              </a:buClr>
              <a:defRPr/>
            </a:pPr>
            <a:r>
              <a:rPr lang="it-IT" sz="2800">
                <a:solidFill>
                  <a:srgbClr val="0000FF"/>
                </a:solidFill>
                <a:effectLst>
                  <a:outerShdw blurRad="38100" dist="38100" dir="2700000" algn="tl">
                    <a:srgbClr val="000000"/>
                  </a:outerShdw>
                </a:effectLst>
              </a:rPr>
              <a:t>Maggio “ Il moto browniano “</a:t>
            </a:r>
          </a:p>
        </p:txBody>
      </p:sp>
      <p:sp>
        <p:nvSpPr>
          <p:cNvPr id="192528" name="Rectangle 16"/>
          <p:cNvSpPr>
            <a:spLocks noChangeArrowheads="1"/>
          </p:cNvSpPr>
          <p:nvPr/>
        </p:nvSpPr>
        <p:spPr bwMode="auto">
          <a:xfrm>
            <a:off x="1979613" y="4868863"/>
            <a:ext cx="7164387" cy="935037"/>
          </a:xfrm>
          <a:prstGeom prst="rect">
            <a:avLst/>
          </a:prstGeom>
          <a:noFill/>
          <a:ln w="9525">
            <a:noFill/>
            <a:miter lim="800000"/>
            <a:headEnd/>
            <a:tailEnd/>
          </a:ln>
          <a:effectLst/>
        </p:spPr>
        <p:txBody>
          <a:bodyPr>
            <a:prstTxWarp prst="textNoShape">
              <a:avLst/>
            </a:prstTxWarp>
          </a:bodyPr>
          <a:lstStyle/>
          <a:p>
            <a:pPr marL="342900" indent="9525" algn="r">
              <a:buClr>
                <a:srgbClr val="99FF99"/>
              </a:buClr>
              <a:defRPr/>
            </a:pPr>
            <a:r>
              <a:rPr lang="it-IT" sz="2800">
                <a:solidFill>
                  <a:srgbClr val="0000FF"/>
                </a:solidFill>
                <a:effectLst>
                  <a:outerShdw blurRad="38100" dist="38100" dir="2700000" algn="tl">
                    <a:srgbClr val="000000"/>
                  </a:outerShdw>
                </a:effectLst>
              </a:rPr>
              <a:t>Giugno  “La Teoria della Relatività”</a:t>
            </a:r>
          </a:p>
        </p:txBody>
      </p:sp>
    </p:spTree>
    <p:extLst>
      <p:ext uri="{BB962C8B-B14F-4D97-AF65-F5344CB8AC3E}">
        <p14:creationId xmlns:p14="http://schemas.microsoft.com/office/powerpoint/2010/main" val="2218733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92527"/>
                                        </p:tgtEl>
                                        <p:attrNameLst>
                                          <p:attrName>style.visibility</p:attrName>
                                        </p:attrNameLst>
                                      </p:cBhvr>
                                      <p:to>
                                        <p:strVal val="visible"/>
                                      </p:to>
                                    </p:set>
                                    <p:anim calcmode="lin" valueType="num">
                                      <p:cBhvr>
                                        <p:cTn id="7" dur="500" fill="hold"/>
                                        <p:tgtEl>
                                          <p:spTgt spid="192527"/>
                                        </p:tgtEl>
                                        <p:attrNameLst>
                                          <p:attrName>ppt_w</p:attrName>
                                        </p:attrNameLst>
                                      </p:cBhvr>
                                      <p:tavLst>
                                        <p:tav tm="0">
                                          <p:val>
                                            <p:fltVal val="0"/>
                                          </p:val>
                                        </p:tav>
                                        <p:tav tm="100000">
                                          <p:val>
                                            <p:strVal val="#ppt_w"/>
                                          </p:val>
                                        </p:tav>
                                      </p:tavLst>
                                    </p:anim>
                                    <p:anim calcmode="lin" valueType="num">
                                      <p:cBhvr>
                                        <p:cTn id="8" dur="500" fill="hold"/>
                                        <p:tgtEl>
                                          <p:spTgt spid="192527"/>
                                        </p:tgtEl>
                                        <p:attrNameLst>
                                          <p:attrName>ppt_h</p:attrName>
                                        </p:attrNameLst>
                                      </p:cBhvr>
                                      <p:tavLst>
                                        <p:tav tm="0">
                                          <p:val>
                                            <p:fltVal val="0"/>
                                          </p:val>
                                        </p:tav>
                                        <p:tav tm="100000">
                                          <p:val>
                                            <p:strVal val="#ppt_h"/>
                                          </p:val>
                                        </p:tav>
                                      </p:tavLst>
                                    </p:anim>
                                    <p:animEffect transition="in" filter="fade">
                                      <p:cBhvr>
                                        <p:cTn id="9" dur="500"/>
                                        <p:tgtEl>
                                          <p:spTgt spid="192527"/>
                                        </p:tgtEl>
                                      </p:cBhvr>
                                    </p:animEffect>
                                  </p:childTnLst>
                                </p:cTn>
                              </p:par>
                              <p:par>
                                <p:cTn id="10" presetID="53" presetClass="entr" presetSubtype="0" fill="hold" nodeType="withEffect">
                                  <p:stCondLst>
                                    <p:cond delay="0"/>
                                  </p:stCondLst>
                                  <p:childTnLst>
                                    <p:set>
                                      <p:cBhvr>
                                        <p:cTn id="11" dur="1" fill="hold">
                                          <p:stCondLst>
                                            <p:cond delay="0"/>
                                          </p:stCondLst>
                                        </p:cTn>
                                        <p:tgtEl>
                                          <p:spTgt spid="192520"/>
                                        </p:tgtEl>
                                        <p:attrNameLst>
                                          <p:attrName>style.visibility</p:attrName>
                                        </p:attrNameLst>
                                      </p:cBhvr>
                                      <p:to>
                                        <p:strVal val="visible"/>
                                      </p:to>
                                    </p:set>
                                    <p:anim calcmode="lin" valueType="num">
                                      <p:cBhvr>
                                        <p:cTn id="12" dur="500" fill="hold"/>
                                        <p:tgtEl>
                                          <p:spTgt spid="192520"/>
                                        </p:tgtEl>
                                        <p:attrNameLst>
                                          <p:attrName>ppt_w</p:attrName>
                                        </p:attrNameLst>
                                      </p:cBhvr>
                                      <p:tavLst>
                                        <p:tav tm="0">
                                          <p:val>
                                            <p:fltVal val="0"/>
                                          </p:val>
                                        </p:tav>
                                        <p:tav tm="100000">
                                          <p:val>
                                            <p:strVal val="#ppt_w"/>
                                          </p:val>
                                        </p:tav>
                                      </p:tavLst>
                                    </p:anim>
                                    <p:anim calcmode="lin" valueType="num">
                                      <p:cBhvr>
                                        <p:cTn id="13" dur="500" fill="hold"/>
                                        <p:tgtEl>
                                          <p:spTgt spid="192520"/>
                                        </p:tgtEl>
                                        <p:attrNameLst>
                                          <p:attrName>ppt_h</p:attrName>
                                        </p:attrNameLst>
                                      </p:cBhvr>
                                      <p:tavLst>
                                        <p:tav tm="0">
                                          <p:val>
                                            <p:fltVal val="0"/>
                                          </p:val>
                                        </p:tav>
                                        <p:tav tm="100000">
                                          <p:val>
                                            <p:strVal val="#ppt_h"/>
                                          </p:val>
                                        </p:tav>
                                      </p:tavLst>
                                    </p:anim>
                                    <p:animEffect transition="in" filter="fade">
                                      <p:cBhvr>
                                        <p:cTn id="14" dur="500"/>
                                        <p:tgtEl>
                                          <p:spTgt spid="19252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92522"/>
                                        </p:tgtEl>
                                        <p:attrNameLst>
                                          <p:attrName>style.visibility</p:attrName>
                                        </p:attrNameLst>
                                      </p:cBhvr>
                                      <p:to>
                                        <p:strVal val="visible"/>
                                      </p:to>
                                    </p:set>
                                    <p:anim calcmode="lin" valueType="num">
                                      <p:cBhvr>
                                        <p:cTn id="19" dur="500" fill="hold"/>
                                        <p:tgtEl>
                                          <p:spTgt spid="192522"/>
                                        </p:tgtEl>
                                        <p:attrNameLst>
                                          <p:attrName>ppt_w</p:attrName>
                                        </p:attrNameLst>
                                      </p:cBhvr>
                                      <p:tavLst>
                                        <p:tav tm="0">
                                          <p:val>
                                            <p:fltVal val="0"/>
                                          </p:val>
                                        </p:tav>
                                        <p:tav tm="100000">
                                          <p:val>
                                            <p:strVal val="#ppt_w"/>
                                          </p:val>
                                        </p:tav>
                                      </p:tavLst>
                                    </p:anim>
                                    <p:anim calcmode="lin" valueType="num">
                                      <p:cBhvr>
                                        <p:cTn id="20" dur="500" fill="hold"/>
                                        <p:tgtEl>
                                          <p:spTgt spid="192522"/>
                                        </p:tgtEl>
                                        <p:attrNameLst>
                                          <p:attrName>ppt_h</p:attrName>
                                        </p:attrNameLst>
                                      </p:cBhvr>
                                      <p:tavLst>
                                        <p:tav tm="0">
                                          <p:val>
                                            <p:fltVal val="0"/>
                                          </p:val>
                                        </p:tav>
                                        <p:tav tm="100000">
                                          <p:val>
                                            <p:strVal val="#ppt_h"/>
                                          </p:val>
                                        </p:tav>
                                      </p:tavLst>
                                    </p:anim>
                                    <p:animEffect transition="in" filter="fade">
                                      <p:cBhvr>
                                        <p:cTn id="21" dur="500"/>
                                        <p:tgtEl>
                                          <p:spTgt spid="192522"/>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92528"/>
                                        </p:tgtEl>
                                        <p:attrNameLst>
                                          <p:attrName>style.visibility</p:attrName>
                                        </p:attrNameLst>
                                      </p:cBhvr>
                                      <p:to>
                                        <p:strVal val="visible"/>
                                      </p:to>
                                    </p:set>
                                    <p:anim calcmode="lin" valueType="num">
                                      <p:cBhvr>
                                        <p:cTn id="24" dur="500" fill="hold"/>
                                        <p:tgtEl>
                                          <p:spTgt spid="192528"/>
                                        </p:tgtEl>
                                        <p:attrNameLst>
                                          <p:attrName>ppt_w</p:attrName>
                                        </p:attrNameLst>
                                      </p:cBhvr>
                                      <p:tavLst>
                                        <p:tav tm="0">
                                          <p:val>
                                            <p:fltVal val="0"/>
                                          </p:val>
                                        </p:tav>
                                        <p:tav tm="100000">
                                          <p:val>
                                            <p:strVal val="#ppt_w"/>
                                          </p:val>
                                        </p:tav>
                                      </p:tavLst>
                                    </p:anim>
                                    <p:anim calcmode="lin" valueType="num">
                                      <p:cBhvr>
                                        <p:cTn id="25" dur="500" fill="hold"/>
                                        <p:tgtEl>
                                          <p:spTgt spid="192528"/>
                                        </p:tgtEl>
                                        <p:attrNameLst>
                                          <p:attrName>ppt_h</p:attrName>
                                        </p:attrNameLst>
                                      </p:cBhvr>
                                      <p:tavLst>
                                        <p:tav tm="0">
                                          <p:val>
                                            <p:fltVal val="0"/>
                                          </p:val>
                                        </p:tav>
                                        <p:tav tm="100000">
                                          <p:val>
                                            <p:strVal val="#ppt_h"/>
                                          </p:val>
                                        </p:tav>
                                      </p:tavLst>
                                    </p:anim>
                                    <p:animEffect transition="in" filter="fade">
                                      <p:cBhvr>
                                        <p:cTn id="26" dur="500"/>
                                        <p:tgtEl>
                                          <p:spTgt spid="192528"/>
                                        </p:tgtEl>
                                      </p:cBhvr>
                                    </p:animEffect>
                                  </p:childTnLst>
                                </p:cTn>
                              </p:par>
                              <p:par>
                                <p:cTn id="27" presetID="1" presetClass="exit" presetSubtype="0" fill="hold" nodeType="withEffect">
                                  <p:stCondLst>
                                    <p:cond delay="0"/>
                                  </p:stCondLst>
                                  <p:childTnLst>
                                    <p:set>
                                      <p:cBhvr>
                                        <p:cTn id="28" dur="1" fill="hold">
                                          <p:stCondLst>
                                            <p:cond delay="0"/>
                                          </p:stCondLst>
                                        </p:cTn>
                                        <p:tgtEl>
                                          <p:spTgt spid="19252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192524"/>
                                        </p:tgtEl>
                                        <p:attrNameLst>
                                          <p:attrName>style.visibility</p:attrName>
                                        </p:attrNameLst>
                                      </p:cBhvr>
                                      <p:to>
                                        <p:strVal val="visible"/>
                                      </p:to>
                                    </p:set>
                                    <p:anim calcmode="lin" valueType="num">
                                      <p:cBhvr>
                                        <p:cTn id="33" dur="500" fill="hold"/>
                                        <p:tgtEl>
                                          <p:spTgt spid="192524"/>
                                        </p:tgtEl>
                                        <p:attrNameLst>
                                          <p:attrName>ppt_w</p:attrName>
                                        </p:attrNameLst>
                                      </p:cBhvr>
                                      <p:tavLst>
                                        <p:tav tm="0">
                                          <p:val>
                                            <p:fltVal val="0"/>
                                          </p:val>
                                        </p:tav>
                                        <p:tav tm="100000">
                                          <p:val>
                                            <p:strVal val="#ppt_w"/>
                                          </p:val>
                                        </p:tav>
                                      </p:tavLst>
                                    </p:anim>
                                    <p:anim calcmode="lin" valueType="num">
                                      <p:cBhvr>
                                        <p:cTn id="34" dur="500" fill="hold"/>
                                        <p:tgtEl>
                                          <p:spTgt spid="192524"/>
                                        </p:tgtEl>
                                        <p:attrNameLst>
                                          <p:attrName>ppt_h</p:attrName>
                                        </p:attrNameLst>
                                      </p:cBhvr>
                                      <p:tavLst>
                                        <p:tav tm="0">
                                          <p:val>
                                            <p:fltVal val="0"/>
                                          </p:val>
                                        </p:tav>
                                        <p:tav tm="100000">
                                          <p:val>
                                            <p:strVal val="#ppt_h"/>
                                          </p:val>
                                        </p:tav>
                                      </p:tavLst>
                                    </p:anim>
                                    <p:animEffect transition="in" filter="fade">
                                      <p:cBhvr>
                                        <p:cTn id="35" dur="500"/>
                                        <p:tgtEl>
                                          <p:spTgt spid="192524"/>
                                        </p:tgtEl>
                                      </p:cBhvr>
                                    </p:animEffect>
                                  </p:childTnLst>
                                </p:cTn>
                              </p:par>
                              <p:par>
                                <p:cTn id="36" presetID="1" presetClass="exit" presetSubtype="0" fill="hold" nodeType="withEffect">
                                  <p:stCondLst>
                                    <p:cond delay="0"/>
                                  </p:stCondLst>
                                  <p:childTnLst>
                                    <p:set>
                                      <p:cBhvr>
                                        <p:cTn id="37" dur="1" fill="hold">
                                          <p:stCondLst>
                                            <p:cond delay="0"/>
                                          </p:stCondLst>
                                        </p:cTn>
                                        <p:tgtEl>
                                          <p:spTgt spid="192522"/>
                                        </p:tgtEl>
                                        <p:attrNameLst>
                                          <p:attrName>style.visibility</p:attrName>
                                        </p:attrNameLst>
                                      </p:cBhvr>
                                      <p:to>
                                        <p:strVal val="hidden"/>
                                      </p:to>
                                    </p:set>
                                  </p:childTnLst>
                                </p:cTn>
                              </p:par>
                              <p:par>
                                <p:cTn id="38" presetID="53" presetClass="entr" presetSubtype="0" fill="hold" grpId="0" nodeType="withEffect">
                                  <p:stCondLst>
                                    <p:cond delay="0"/>
                                  </p:stCondLst>
                                  <p:childTnLst>
                                    <p:set>
                                      <p:cBhvr>
                                        <p:cTn id="39" dur="1" fill="hold">
                                          <p:stCondLst>
                                            <p:cond delay="0"/>
                                          </p:stCondLst>
                                        </p:cTn>
                                        <p:tgtEl>
                                          <p:spTgt spid="192525"/>
                                        </p:tgtEl>
                                        <p:attrNameLst>
                                          <p:attrName>style.visibility</p:attrName>
                                        </p:attrNameLst>
                                      </p:cBhvr>
                                      <p:to>
                                        <p:strVal val="visible"/>
                                      </p:to>
                                    </p:set>
                                    <p:anim calcmode="lin" valueType="num">
                                      <p:cBhvr>
                                        <p:cTn id="40" dur="500" fill="hold"/>
                                        <p:tgtEl>
                                          <p:spTgt spid="192525"/>
                                        </p:tgtEl>
                                        <p:attrNameLst>
                                          <p:attrName>ppt_w</p:attrName>
                                        </p:attrNameLst>
                                      </p:cBhvr>
                                      <p:tavLst>
                                        <p:tav tm="0">
                                          <p:val>
                                            <p:fltVal val="0"/>
                                          </p:val>
                                        </p:tav>
                                        <p:tav tm="100000">
                                          <p:val>
                                            <p:strVal val="#ppt_w"/>
                                          </p:val>
                                        </p:tav>
                                      </p:tavLst>
                                    </p:anim>
                                    <p:anim calcmode="lin" valueType="num">
                                      <p:cBhvr>
                                        <p:cTn id="41" dur="500" fill="hold"/>
                                        <p:tgtEl>
                                          <p:spTgt spid="192525"/>
                                        </p:tgtEl>
                                        <p:attrNameLst>
                                          <p:attrName>ppt_h</p:attrName>
                                        </p:attrNameLst>
                                      </p:cBhvr>
                                      <p:tavLst>
                                        <p:tav tm="0">
                                          <p:val>
                                            <p:fltVal val="0"/>
                                          </p:val>
                                        </p:tav>
                                        <p:tav tm="100000">
                                          <p:val>
                                            <p:strVal val="#ppt_h"/>
                                          </p:val>
                                        </p:tav>
                                      </p:tavLst>
                                    </p:anim>
                                    <p:animEffect transition="in" filter="fade">
                                      <p:cBhvr>
                                        <p:cTn id="42" dur="500"/>
                                        <p:tgtEl>
                                          <p:spTgt spid="192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25" grpId="0"/>
      <p:bldP spid="192527" grpId="0"/>
      <p:bldP spid="192528"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3"/>
          <p:cNvSpPr>
            <a:spLocks noGrp="1" noChangeArrowheads="1"/>
          </p:cNvSpPr>
          <p:nvPr>
            <p:ph type="body" idx="1"/>
          </p:nvPr>
        </p:nvSpPr>
        <p:spPr>
          <a:xfrm>
            <a:off x="0" y="908720"/>
            <a:ext cx="9144000" cy="2232025"/>
          </a:xfrm>
        </p:spPr>
        <p:txBody>
          <a:bodyPr/>
          <a:lstStyle/>
          <a:p>
            <a:pPr indent="9525" algn="ctr" eaLnBrk="1" hangingPunct="1">
              <a:buFont typeface="Wingdings" charset="2"/>
              <a:buNone/>
              <a:defRPr/>
            </a:pPr>
            <a:r>
              <a:rPr lang="it-IT" sz="4400" dirty="0">
                <a:solidFill>
                  <a:srgbClr val="000000"/>
                </a:solidFill>
                <a:ea typeface="+mn-ea"/>
                <a:cs typeface="+mn-cs"/>
              </a:rPr>
              <a:t>1914 l’Atomo di </a:t>
            </a:r>
            <a:r>
              <a:rPr lang="it-IT" sz="4400" dirty="0" err="1">
                <a:solidFill>
                  <a:srgbClr val="000000"/>
                </a:solidFill>
                <a:ea typeface="+mn-ea"/>
                <a:cs typeface="+mn-cs"/>
              </a:rPr>
              <a:t>Bohr</a:t>
            </a:r>
            <a:r>
              <a:rPr lang="it-IT" sz="4400" dirty="0">
                <a:solidFill>
                  <a:srgbClr val="000000"/>
                </a:solidFill>
                <a:ea typeface="+mn-ea"/>
                <a:cs typeface="+mn-cs"/>
              </a:rPr>
              <a:t>:</a:t>
            </a:r>
          </a:p>
          <a:p>
            <a:pPr indent="9525" algn="ctr" eaLnBrk="1" hangingPunct="1">
              <a:buFont typeface="Wingdings" charset="2"/>
              <a:buNone/>
              <a:defRPr/>
            </a:pPr>
            <a:r>
              <a:rPr lang="it-IT" sz="2800" dirty="0">
                <a:solidFill>
                  <a:srgbClr val="000000"/>
                </a:solidFill>
                <a:ea typeface="+mn-ea"/>
                <a:cs typeface="+mn-cs"/>
              </a:rPr>
              <a:t>Sono permesse solo le orbite il cui momento angolare è quantizzato e multiplo della costante di </a:t>
            </a:r>
            <a:r>
              <a:rPr lang="it-IT" sz="2800" dirty="0" err="1">
                <a:solidFill>
                  <a:srgbClr val="000000"/>
                </a:solidFill>
                <a:ea typeface="+mn-ea"/>
                <a:cs typeface="+mn-cs"/>
              </a:rPr>
              <a:t>Plank</a:t>
            </a:r>
            <a:endParaRPr lang="it-IT" sz="2800" dirty="0">
              <a:solidFill>
                <a:srgbClr val="000000"/>
              </a:solidFill>
              <a:ea typeface="+mn-ea"/>
              <a:cs typeface="+mn-cs"/>
            </a:endParaRPr>
          </a:p>
        </p:txBody>
      </p:sp>
      <p:pic>
        <p:nvPicPr>
          <p:cNvPr id="66565" name="Picture 5" descr="de_broglie"/>
          <p:cNvPicPr>
            <a:picLocks noChangeAspect="1" noChangeArrowheads="1"/>
          </p:cNvPicPr>
          <p:nvPr/>
        </p:nvPicPr>
        <p:blipFill>
          <a:blip r:embed="rId3"/>
          <a:srcRect/>
          <a:stretch>
            <a:fillRect/>
          </a:stretch>
        </p:blipFill>
        <p:spPr bwMode="auto">
          <a:xfrm>
            <a:off x="2124075" y="3068638"/>
            <a:ext cx="5400675" cy="3600450"/>
          </a:xfrm>
          <a:prstGeom prst="rect">
            <a:avLst/>
          </a:prstGeom>
          <a:noFill/>
          <a:ln w="9525">
            <a:noFill/>
            <a:miter lim="800000"/>
            <a:headEnd/>
            <a:tailEnd/>
          </a:ln>
        </p:spPr>
      </p:pic>
      <p:graphicFrame>
        <p:nvGraphicFramePr>
          <p:cNvPr id="66562" name="Object 2"/>
          <p:cNvGraphicFramePr>
            <a:graphicFrameLocks noChangeAspect="1"/>
          </p:cNvGraphicFramePr>
          <p:nvPr/>
        </p:nvGraphicFramePr>
        <p:xfrm>
          <a:off x="3300413" y="3197225"/>
          <a:ext cx="3221037" cy="536575"/>
        </p:xfrm>
        <a:graphic>
          <a:graphicData uri="http://schemas.openxmlformats.org/presentationml/2006/ole">
            <mc:AlternateContent xmlns:mc="http://schemas.openxmlformats.org/markup-compatibility/2006">
              <mc:Choice xmlns:v="urn:schemas-microsoft-com:vml" Requires="v">
                <p:oleObj spid="_x0000_s194696" name="Equation" r:id="rId4" imgW="838200" imgH="139700" progId="Equation.3">
                  <p:embed/>
                </p:oleObj>
              </mc:Choice>
              <mc:Fallback>
                <p:oleObj name="Equation" r:id="rId4" imgW="838200" imgH="139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0413" y="3197225"/>
                        <a:ext cx="3221037" cy="5365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7939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9" name="Picture 4" descr="de_broglie"/>
          <p:cNvPicPr>
            <a:picLocks noChangeAspect="1" noChangeArrowheads="1"/>
          </p:cNvPicPr>
          <p:nvPr/>
        </p:nvPicPr>
        <p:blipFill>
          <a:blip r:embed="rId3">
            <a:lum bright="20000"/>
          </a:blip>
          <a:srcRect/>
          <a:stretch>
            <a:fillRect/>
          </a:stretch>
        </p:blipFill>
        <p:spPr bwMode="auto">
          <a:xfrm>
            <a:off x="0" y="763588"/>
            <a:ext cx="9144000" cy="6094412"/>
          </a:xfrm>
          <a:prstGeom prst="rect">
            <a:avLst/>
          </a:prstGeom>
          <a:noFill/>
          <a:ln w="9525">
            <a:noFill/>
            <a:miter lim="800000"/>
            <a:headEnd/>
            <a:tailEnd/>
          </a:ln>
        </p:spPr>
      </p:pic>
      <p:sp>
        <p:nvSpPr>
          <p:cNvPr id="210946" name="Rectangle 2"/>
          <p:cNvSpPr>
            <a:spLocks noGrp="1" noChangeArrowheads="1"/>
          </p:cNvSpPr>
          <p:nvPr>
            <p:ph type="title" idx="4294967295"/>
          </p:nvPr>
        </p:nvSpPr>
        <p:spPr>
          <a:xfrm>
            <a:off x="3203848" y="277813"/>
            <a:ext cx="3744416" cy="1139825"/>
          </a:xfrm>
          <a:prstGeom prst="rect">
            <a:avLst/>
          </a:prstGeom>
        </p:spPr>
        <p:txBody>
          <a:bodyPr/>
          <a:lstStyle/>
          <a:p>
            <a:pPr eaLnBrk="1" hangingPunct="1">
              <a:defRPr/>
            </a:pPr>
            <a:r>
              <a:rPr lang="it-IT" sz="2800" dirty="0">
                <a:ea typeface="+mj-ea"/>
                <a:cs typeface="+mj-cs"/>
              </a:rPr>
              <a:t>L’ATOMO DI BOHR (1914)</a:t>
            </a:r>
          </a:p>
        </p:txBody>
      </p:sp>
      <p:graphicFrame>
        <p:nvGraphicFramePr>
          <p:cNvPr id="67586" name="Object 2"/>
          <p:cNvGraphicFramePr>
            <a:graphicFrameLocks noChangeAspect="1"/>
          </p:cNvGraphicFramePr>
          <p:nvPr/>
        </p:nvGraphicFramePr>
        <p:xfrm>
          <a:off x="196850" y="1352550"/>
          <a:ext cx="3544888" cy="2238375"/>
        </p:xfrm>
        <a:graphic>
          <a:graphicData uri="http://schemas.openxmlformats.org/presentationml/2006/ole">
            <mc:AlternateContent xmlns:mc="http://schemas.openxmlformats.org/markup-compatibility/2006">
              <mc:Choice xmlns:v="urn:schemas-microsoft-com:vml" Requires="v">
                <p:oleObj spid="_x0000_s195966" name="Equation" r:id="rId4" imgW="1104900" imgH="698500" progId="Equation.3">
                  <p:embed/>
                </p:oleObj>
              </mc:Choice>
              <mc:Fallback>
                <p:oleObj name="Equation" r:id="rId4" imgW="1104900" imgH="698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50" y="1352550"/>
                        <a:ext cx="3544888" cy="2238375"/>
                      </a:xfrm>
                      <a:prstGeom prst="rect">
                        <a:avLst/>
                      </a:prstGeom>
                      <a:noFill/>
                      <a:ln w="38100" cmpd="dbl">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67587" name="Object 3"/>
          <p:cNvGraphicFramePr>
            <a:graphicFrameLocks noChangeAspect="1"/>
          </p:cNvGraphicFramePr>
          <p:nvPr/>
        </p:nvGraphicFramePr>
        <p:xfrm>
          <a:off x="-4763" y="4003675"/>
          <a:ext cx="3970338" cy="1336675"/>
        </p:xfrm>
        <a:graphic>
          <a:graphicData uri="http://schemas.openxmlformats.org/presentationml/2006/ole">
            <mc:AlternateContent xmlns:mc="http://schemas.openxmlformats.org/markup-compatibility/2006">
              <mc:Choice xmlns:v="urn:schemas-microsoft-com:vml" Requires="v">
                <p:oleObj spid="_x0000_s195967" name="Equation" r:id="rId6" imgW="1320800" imgH="444500" progId="Equation.3">
                  <p:embed/>
                </p:oleObj>
              </mc:Choice>
              <mc:Fallback>
                <p:oleObj name="Equation" r:id="rId6" imgW="1320800" imgH="4445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 y="4003675"/>
                        <a:ext cx="3970338" cy="1336675"/>
                      </a:xfrm>
                      <a:prstGeom prst="rect">
                        <a:avLst/>
                      </a:prstGeom>
                      <a:noFill/>
                      <a:ln w="38100" cmpd="dbl">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7588" name="Object 4"/>
          <p:cNvGraphicFramePr>
            <a:graphicFrameLocks noGrp="1" noChangeAspect="1"/>
          </p:cNvGraphicFramePr>
          <p:nvPr>
            <p:ph idx="1"/>
          </p:nvPr>
        </p:nvGraphicFramePr>
        <p:xfrm>
          <a:off x="4211638" y="2374900"/>
          <a:ext cx="4860925" cy="2609850"/>
        </p:xfrm>
        <a:graphic>
          <a:graphicData uri="http://schemas.openxmlformats.org/presentationml/2006/ole">
            <mc:AlternateContent xmlns:mc="http://schemas.openxmlformats.org/markup-compatibility/2006">
              <mc:Choice xmlns:v="urn:schemas-microsoft-com:vml" Requires="v">
                <p:oleObj spid="_x0000_s195968" name="Equation" r:id="rId8" imgW="1727200" imgH="927100" progId="Equation.3">
                  <p:embed/>
                </p:oleObj>
              </mc:Choice>
              <mc:Fallback>
                <p:oleObj name="Equation" r:id="rId8" imgW="1727200" imgH="9271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1638" y="2374900"/>
                        <a:ext cx="4860925" cy="2609850"/>
                      </a:xfrm>
                      <a:prstGeom prst="rect">
                        <a:avLst/>
                      </a:prstGeom>
                      <a:noFill/>
                      <a:ln w="38100" cmpd="dbl">
                        <a:solidFill>
                          <a:srgbClr val="FF9933"/>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61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1" descr="exp51"/>
          <p:cNvPicPr>
            <a:picLocks noChangeAspect="1" noChangeArrowheads="1"/>
          </p:cNvPicPr>
          <p:nvPr/>
        </p:nvPicPr>
        <p:blipFill>
          <a:blip r:embed="rId2"/>
          <a:srcRect/>
          <a:stretch>
            <a:fillRect/>
          </a:stretch>
        </p:blipFill>
        <p:spPr bwMode="auto">
          <a:xfrm>
            <a:off x="3181350" y="3476625"/>
            <a:ext cx="5962650" cy="3381375"/>
          </a:xfrm>
          <a:prstGeom prst="rect">
            <a:avLst/>
          </a:prstGeom>
          <a:noFill/>
          <a:ln w="9525">
            <a:noFill/>
            <a:miter lim="800000"/>
            <a:headEnd/>
            <a:tailEnd/>
          </a:ln>
        </p:spPr>
      </p:pic>
      <p:pic>
        <p:nvPicPr>
          <p:cNvPr id="68611" name="Picture 5" descr="bohr2"/>
          <p:cNvPicPr>
            <a:picLocks noChangeAspect="1" noChangeArrowheads="1"/>
          </p:cNvPicPr>
          <p:nvPr/>
        </p:nvPicPr>
        <p:blipFill>
          <a:blip r:embed="rId3"/>
          <a:srcRect/>
          <a:stretch>
            <a:fillRect/>
          </a:stretch>
        </p:blipFill>
        <p:spPr bwMode="auto">
          <a:xfrm>
            <a:off x="4857750" y="500063"/>
            <a:ext cx="4286250" cy="2857500"/>
          </a:xfrm>
          <a:prstGeom prst="rect">
            <a:avLst/>
          </a:prstGeom>
          <a:noFill/>
          <a:ln w="9525">
            <a:noFill/>
            <a:miter lim="800000"/>
            <a:headEnd/>
            <a:tailEnd/>
          </a:ln>
        </p:spPr>
      </p:pic>
      <p:sp>
        <p:nvSpPr>
          <p:cNvPr id="190467" name="Rectangle 3"/>
          <p:cNvSpPr>
            <a:spLocks noGrp="1" noChangeArrowheads="1"/>
          </p:cNvSpPr>
          <p:nvPr>
            <p:ph type="body" idx="1"/>
          </p:nvPr>
        </p:nvSpPr>
        <p:spPr>
          <a:xfrm>
            <a:off x="0" y="1773238"/>
            <a:ext cx="9144000" cy="2232025"/>
          </a:xfrm>
        </p:spPr>
        <p:txBody>
          <a:bodyPr/>
          <a:lstStyle/>
          <a:p>
            <a:pPr indent="9525" eaLnBrk="1" hangingPunct="1">
              <a:defRPr/>
            </a:pPr>
            <a:r>
              <a:rPr lang="it-IT" sz="2800" dirty="0">
                <a:solidFill>
                  <a:srgbClr val="000000"/>
                </a:solidFill>
                <a:ea typeface="+mn-ea"/>
                <a:cs typeface="+mn-cs"/>
              </a:rPr>
              <a:t>STATI STAZIONARI</a:t>
            </a:r>
          </a:p>
        </p:txBody>
      </p:sp>
      <p:pic>
        <p:nvPicPr>
          <p:cNvPr id="68614" name="Picture 6" descr="bohr3"/>
          <p:cNvPicPr>
            <a:picLocks noChangeAspect="1" noChangeArrowheads="1"/>
          </p:cNvPicPr>
          <p:nvPr/>
        </p:nvPicPr>
        <p:blipFill>
          <a:blip r:embed="rId4" cstate="email">
            <a:lum bright="-34000" contrast="46000"/>
            <a:extLst>
              <a:ext uri="{28A0092B-C50C-407E-A947-70E740481C1C}">
                <a14:useLocalDpi xmlns:a14="http://schemas.microsoft.com/office/drawing/2010/main"/>
              </a:ext>
            </a:extLst>
          </a:blip>
          <a:srcRect/>
          <a:stretch>
            <a:fillRect/>
          </a:stretch>
        </p:blipFill>
        <p:spPr bwMode="auto">
          <a:xfrm>
            <a:off x="0" y="2781300"/>
            <a:ext cx="2970213" cy="3313113"/>
          </a:xfrm>
          <a:prstGeom prst="rect">
            <a:avLst/>
          </a:prstGeom>
          <a:noFill/>
          <a:ln w="9525">
            <a:noFill/>
            <a:miter lim="800000"/>
            <a:headEnd/>
            <a:tailEnd/>
          </a:ln>
        </p:spPr>
      </p:pic>
      <p:sp>
        <p:nvSpPr>
          <p:cNvPr id="190472" name="Rectangle 8"/>
          <p:cNvSpPr>
            <a:spLocks noChangeArrowheads="1"/>
          </p:cNvSpPr>
          <p:nvPr/>
        </p:nvSpPr>
        <p:spPr bwMode="auto">
          <a:xfrm>
            <a:off x="0" y="6165850"/>
            <a:ext cx="3779838" cy="519113"/>
          </a:xfrm>
          <a:prstGeom prst="rect">
            <a:avLst/>
          </a:prstGeom>
          <a:noFill/>
          <a:ln w="9525">
            <a:noFill/>
            <a:miter lim="800000"/>
            <a:headEnd/>
            <a:tailEnd/>
          </a:ln>
          <a:effectLst/>
        </p:spPr>
        <p:txBody>
          <a:bodyPr>
            <a:prstTxWarp prst="textNoShape">
              <a:avLst/>
            </a:prstTxWarp>
            <a:spAutoFit/>
          </a:bodyPr>
          <a:lstStyle/>
          <a:p>
            <a:pPr algn="ctr">
              <a:lnSpc>
                <a:spcPct val="100000"/>
              </a:lnSpc>
              <a:buClr>
                <a:srgbClr val="99FF99"/>
              </a:buClr>
              <a:defRPr/>
            </a:pPr>
            <a:r>
              <a:rPr lang="it-IT" sz="2800" dirty="0">
                <a:solidFill>
                  <a:srgbClr val="000000"/>
                </a:solidFill>
                <a:effectLst>
                  <a:outerShdw blurRad="38100" dist="38100" dir="2700000" algn="tl">
                    <a:srgbClr val="000000"/>
                  </a:outerShdw>
                </a:effectLst>
              </a:rPr>
              <a:t> SPETTRI ATOMICI</a:t>
            </a:r>
          </a:p>
        </p:txBody>
      </p:sp>
      <p:sp>
        <p:nvSpPr>
          <p:cNvPr id="9" name="Rectangle 2"/>
          <p:cNvSpPr txBox="1">
            <a:spLocks noChangeArrowheads="1"/>
          </p:cNvSpPr>
          <p:nvPr/>
        </p:nvSpPr>
        <p:spPr>
          <a:xfrm>
            <a:off x="3203848" y="44624"/>
            <a:ext cx="374441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pPr>
              <a:defRPr/>
            </a:pPr>
            <a:r>
              <a:rPr lang="it-IT" sz="2800" dirty="0" smtClean="0"/>
              <a:t>L’ATOMO DI BOHR (1914)</a:t>
            </a:r>
            <a:endParaRPr lang="it-IT" sz="2800" dirty="0"/>
          </a:p>
        </p:txBody>
      </p:sp>
    </p:spTree>
    <p:extLst>
      <p:ext uri="{BB962C8B-B14F-4D97-AF65-F5344CB8AC3E}">
        <p14:creationId xmlns:p14="http://schemas.microsoft.com/office/powerpoint/2010/main" val="1901206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2843807" y="333375"/>
            <a:ext cx="5854105" cy="1139825"/>
          </a:xfrm>
          <a:prstGeom prst="rect">
            <a:avLst/>
          </a:prstGeom>
        </p:spPr>
        <p:txBody>
          <a:bodyPr/>
          <a:lstStyle/>
          <a:p>
            <a:pPr eaLnBrk="1" hangingPunct="1">
              <a:defRPr/>
            </a:pPr>
            <a:r>
              <a:rPr lang="it-IT" sz="3200" dirty="0" smtClean="0">
                <a:ea typeface="+mj-ea"/>
                <a:cs typeface="+mj-cs"/>
              </a:rPr>
              <a:t>Per chiudere il cerchio</a:t>
            </a:r>
            <a:r>
              <a:rPr lang="mr-IN" sz="3200" dirty="0" smtClean="0">
                <a:ea typeface="+mj-ea"/>
                <a:cs typeface="+mj-cs"/>
              </a:rPr>
              <a:t>…</a:t>
            </a:r>
            <a:r>
              <a:rPr lang="it-IT" sz="3200" dirty="0" smtClean="0">
                <a:ea typeface="+mj-ea"/>
                <a:cs typeface="+mj-cs"/>
              </a:rPr>
              <a:t>.</a:t>
            </a:r>
            <a:r>
              <a:rPr lang="it-IT" sz="3200" dirty="0">
                <a:ea typeface="+mj-ea"/>
                <a:cs typeface="+mj-cs"/>
              </a:rPr>
              <a:t/>
            </a:r>
            <a:br>
              <a:rPr lang="it-IT" sz="3200" dirty="0">
                <a:ea typeface="+mj-ea"/>
                <a:cs typeface="+mj-cs"/>
              </a:rPr>
            </a:br>
            <a:endParaRPr lang="it-IT" sz="3200" dirty="0">
              <a:ea typeface="+mj-ea"/>
              <a:cs typeface="+mj-cs"/>
            </a:endParaRPr>
          </a:p>
        </p:txBody>
      </p:sp>
      <p:sp>
        <p:nvSpPr>
          <p:cNvPr id="179203" name="Rectangle 3"/>
          <p:cNvSpPr>
            <a:spLocks noGrp="1" noChangeArrowheads="1"/>
          </p:cNvSpPr>
          <p:nvPr>
            <p:ph type="body" idx="1"/>
          </p:nvPr>
        </p:nvSpPr>
        <p:spPr>
          <a:xfrm>
            <a:off x="0" y="1628775"/>
            <a:ext cx="9144000" cy="5229225"/>
          </a:xfrm>
        </p:spPr>
        <p:txBody>
          <a:bodyPr>
            <a:normAutofit fontScale="92500" lnSpcReduction="20000"/>
          </a:bodyPr>
          <a:lstStyle/>
          <a:p>
            <a:pPr indent="9525" algn="ctr" eaLnBrk="1" hangingPunct="1">
              <a:buFont typeface="Wingdings" charset="2"/>
              <a:buNone/>
              <a:defRPr/>
            </a:pPr>
            <a:r>
              <a:rPr lang="it-IT" dirty="0" smtClean="0"/>
              <a:t>Per finire dobbiamo rispondere ad una domanda:</a:t>
            </a:r>
          </a:p>
          <a:p>
            <a:pPr indent="9525" algn="ctr" eaLnBrk="1" hangingPunct="1">
              <a:buFont typeface="Wingdings" charset="2"/>
              <a:buNone/>
              <a:defRPr/>
            </a:pPr>
            <a:r>
              <a:rPr lang="it-IT" dirty="0" smtClean="0">
                <a:solidFill>
                  <a:srgbClr val="FF0000"/>
                </a:solidFill>
              </a:rPr>
              <a:t>come è legata la scoperta dei quanti di luce ai fenomeni di interferenza e all’assorbimento della luce da parte della materia ? </a:t>
            </a:r>
          </a:p>
          <a:p>
            <a:pPr indent="9525" algn="ctr" eaLnBrk="1" hangingPunct="1">
              <a:buFont typeface="Wingdings" charset="2"/>
              <a:buNone/>
              <a:defRPr/>
            </a:pPr>
            <a:r>
              <a:rPr lang="it-IT" dirty="0" smtClean="0">
                <a:solidFill>
                  <a:srgbClr val="000000"/>
                </a:solidFill>
                <a:ea typeface="+mn-ea"/>
                <a:cs typeface="+mn-cs"/>
              </a:rPr>
              <a:t>O meglio come è possibile combinare il successo della teoria dei quanti di luce (natura corpuscolare della luce) che ben spiegava alcuni degli esperimenti (Corpo Nero, Effetto fotoelettrico</a:t>
            </a:r>
            <a:r>
              <a:rPr lang="mr-IN" dirty="0" smtClean="0">
                <a:solidFill>
                  <a:srgbClr val="000000"/>
                </a:solidFill>
                <a:ea typeface="+mn-ea"/>
                <a:cs typeface="+mn-cs"/>
              </a:rPr>
              <a:t>…</a:t>
            </a:r>
            <a:r>
              <a:rPr lang="it-IT" dirty="0" smtClean="0">
                <a:solidFill>
                  <a:srgbClr val="000000"/>
                </a:solidFill>
                <a:ea typeface="+mn-ea"/>
                <a:cs typeface="+mn-cs"/>
              </a:rPr>
              <a:t>.) con le equazioni di Maxwell ovvero con la teoria ondulatoria della luce ? </a:t>
            </a:r>
          </a:p>
          <a:p>
            <a:pPr indent="9525" algn="ctr" eaLnBrk="1" hangingPunct="1">
              <a:buFont typeface="Wingdings" charset="2"/>
              <a:buNone/>
              <a:defRPr/>
            </a:pPr>
            <a:r>
              <a:rPr lang="it-IT" dirty="0" smtClean="0">
                <a:solidFill>
                  <a:srgbClr val="000000"/>
                </a:solidFill>
              </a:rPr>
              <a:t>La risposta finale fu data nel 1927 da </a:t>
            </a:r>
            <a:r>
              <a:rPr lang="it-IT" dirty="0" err="1" smtClean="0">
                <a:solidFill>
                  <a:srgbClr val="000000"/>
                </a:solidFill>
              </a:rPr>
              <a:t>Dirac</a:t>
            </a:r>
            <a:r>
              <a:rPr lang="it-IT" dirty="0" smtClean="0">
                <a:solidFill>
                  <a:srgbClr val="000000"/>
                </a:solidFill>
              </a:rPr>
              <a:t> con la teoria quantistica relativistica, ma nel frattempo è Enrico Fermi a dare una spiegazione semplice</a:t>
            </a:r>
            <a:r>
              <a:rPr lang="mr-IN" dirty="0" smtClean="0">
                <a:solidFill>
                  <a:srgbClr val="000000"/>
                </a:solidFill>
              </a:rPr>
              <a:t>…</a:t>
            </a:r>
            <a:r>
              <a:rPr lang="it-IT" dirty="0" smtClean="0">
                <a:solidFill>
                  <a:srgbClr val="000000"/>
                </a:solidFill>
              </a:rPr>
              <a:t>.</a:t>
            </a:r>
            <a:endParaRPr lang="it-IT" dirty="0">
              <a:solidFill>
                <a:srgbClr val="000000"/>
              </a:solidFill>
              <a:ea typeface="+mn-ea"/>
              <a:cs typeface="+mn-cs"/>
            </a:endParaRPr>
          </a:p>
        </p:txBody>
      </p:sp>
    </p:spTree>
    <p:extLst>
      <p:ext uri="{BB962C8B-B14F-4D97-AF65-F5344CB8AC3E}">
        <p14:creationId xmlns:p14="http://schemas.microsoft.com/office/powerpoint/2010/main" val="486960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9203">
                                            <p:txEl>
                                              <p:pRg st="0" end="0"/>
                                            </p:txEl>
                                          </p:spTgt>
                                        </p:tgtEl>
                                        <p:attrNameLst>
                                          <p:attrName>style.visibility</p:attrName>
                                        </p:attrNameLst>
                                      </p:cBhvr>
                                      <p:to>
                                        <p:strVal val="visible"/>
                                      </p:to>
                                    </p:set>
                                    <p:anim calcmode="lin" valueType="num">
                                      <p:cBhvr>
                                        <p:cTn id="7" dur="500" fill="hold"/>
                                        <p:tgtEl>
                                          <p:spTgt spid="1792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920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920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79203">
                                            <p:txEl>
                                              <p:pRg st="1" end="1"/>
                                            </p:txEl>
                                          </p:spTgt>
                                        </p:tgtEl>
                                        <p:attrNameLst>
                                          <p:attrName>style.visibility</p:attrName>
                                        </p:attrNameLst>
                                      </p:cBhvr>
                                      <p:to>
                                        <p:strVal val="visible"/>
                                      </p:to>
                                    </p:set>
                                    <p:anim calcmode="lin" valueType="num">
                                      <p:cBhvr>
                                        <p:cTn id="14" dur="500" fill="hold"/>
                                        <p:tgtEl>
                                          <p:spTgt spid="17920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7920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7920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79203">
                                            <p:txEl>
                                              <p:pRg st="2" end="2"/>
                                            </p:txEl>
                                          </p:spTgt>
                                        </p:tgtEl>
                                        <p:attrNameLst>
                                          <p:attrName>style.visibility</p:attrName>
                                        </p:attrNameLst>
                                      </p:cBhvr>
                                      <p:to>
                                        <p:strVal val="visible"/>
                                      </p:to>
                                    </p:set>
                                    <p:anim calcmode="lin" valueType="num">
                                      <p:cBhvr>
                                        <p:cTn id="21" dur="500" fill="hold"/>
                                        <p:tgtEl>
                                          <p:spTgt spid="17920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7920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7920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79203">
                                            <p:txEl>
                                              <p:pRg st="3" end="3"/>
                                            </p:txEl>
                                          </p:spTgt>
                                        </p:tgtEl>
                                        <p:attrNameLst>
                                          <p:attrName>style.visibility</p:attrName>
                                        </p:attrNameLst>
                                      </p:cBhvr>
                                      <p:to>
                                        <p:strVal val="visible"/>
                                      </p:to>
                                    </p:set>
                                    <p:anim calcmode="lin" valueType="num">
                                      <p:cBhvr>
                                        <p:cTn id="28" dur="500" fill="hold"/>
                                        <p:tgtEl>
                                          <p:spTgt spid="17920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7920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792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fermi"/>
          <p:cNvPicPr>
            <a:picLocks noChangeAspect="1" noChangeArrowheads="1"/>
          </p:cNvPicPr>
          <p:nvPr/>
        </p:nvPicPr>
        <p:blipFill>
          <a:blip r:embed="rId2">
            <a:lum bright="20000" contrast="20000"/>
            <a:alphaModFix amt="38000"/>
            <a:extLst>
              <a:ext uri="{28A0092B-C50C-407E-A947-70E740481C1C}">
                <a14:useLocalDpi xmlns:a14="http://schemas.microsoft.com/office/drawing/2010/main"/>
              </a:ext>
            </a:extLst>
          </a:blip>
          <a:srcRect/>
          <a:stretch>
            <a:fillRect/>
          </a:stretch>
        </p:blipFill>
        <p:spPr bwMode="auto">
          <a:xfrm>
            <a:off x="5746750" y="-1588"/>
            <a:ext cx="4397375" cy="6858001"/>
          </a:xfrm>
          <a:prstGeom prst="rect">
            <a:avLst/>
          </a:prstGeom>
          <a:solidFill>
            <a:schemeClr val="bg1">
              <a:alpha val="38000"/>
            </a:schemeClr>
          </a:solidFill>
        </p:spPr>
      </p:pic>
      <p:sp>
        <p:nvSpPr>
          <p:cNvPr id="246787" name="Rectangle 3"/>
          <p:cNvSpPr>
            <a:spLocks noChangeArrowheads="1"/>
          </p:cNvSpPr>
          <p:nvPr/>
        </p:nvSpPr>
        <p:spPr bwMode="auto">
          <a:xfrm>
            <a:off x="668338" y="777875"/>
            <a:ext cx="5048250" cy="52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r>
              <a:rPr lang="it-IT" altLang="it-IT" sz="2800" b="1" smtClean="0">
                <a:solidFill>
                  <a:srgbClr val="000000"/>
                </a:solidFill>
                <a:latin typeface="Garamond" charset="0"/>
              </a:rPr>
              <a:t>“Fino a pochi anni fa era impossibile costruire una teoria della radiazione che tenesse conto soddisfacentemente sia dei fenomeni d’interferenza che dei fenomeni di emissione e di assorbimento della luce da parte della materia. Il primo insieme di fenomeni era interpretato con la teoria ondulatoria, il secondo con la teoria dei quanti di luce.</a:t>
            </a:r>
          </a:p>
          <a:p>
            <a:pPr algn="just" fontAlgn="base">
              <a:spcBef>
                <a:spcPct val="0"/>
              </a:spcBef>
              <a:spcAft>
                <a:spcPct val="0"/>
              </a:spcAft>
            </a:pPr>
            <a:r>
              <a:rPr lang="it-IT" altLang="it-IT" sz="2800" smtClean="0">
                <a:solidFill>
                  <a:srgbClr val="000000"/>
                </a:solidFill>
                <a:latin typeface="Garamond" charset="0"/>
              </a:rPr>
              <a:t>      Rev. Mod. Phys. 4, 87 (1932)</a:t>
            </a:r>
          </a:p>
        </p:txBody>
      </p:sp>
      <p:sp>
        <p:nvSpPr>
          <p:cNvPr id="246788" name="Rectangle 4"/>
          <p:cNvSpPr>
            <a:spLocks noChangeArrowheads="1"/>
          </p:cNvSpPr>
          <p:nvPr/>
        </p:nvSpPr>
        <p:spPr bwMode="auto">
          <a:xfrm>
            <a:off x="5789613" y="5602288"/>
            <a:ext cx="2055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pPr>
            <a:r>
              <a:rPr lang="it-IT" altLang="it-IT" sz="2400" b="1" smtClean="0">
                <a:solidFill>
                  <a:srgbClr val="000000"/>
                </a:solidFill>
                <a:latin typeface="Garamond" charset="0"/>
              </a:rPr>
              <a:t>Enrico Fermi </a:t>
            </a:r>
          </a:p>
        </p:txBody>
      </p:sp>
    </p:spTree>
    <p:extLst>
      <p:ext uri="{BB962C8B-B14F-4D97-AF65-F5344CB8AC3E}">
        <p14:creationId xmlns:p14="http://schemas.microsoft.com/office/powerpoint/2010/main" val="181532335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ChangeArrowheads="1"/>
          </p:cNvSpPr>
          <p:nvPr/>
        </p:nvSpPr>
        <p:spPr bwMode="auto">
          <a:xfrm>
            <a:off x="1647825" y="354013"/>
            <a:ext cx="5849938" cy="585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r>
              <a:rPr lang="it-IT" altLang="it-IT" sz="2800" b="1" smtClean="0">
                <a:solidFill>
                  <a:srgbClr val="000000"/>
                </a:solidFill>
                <a:latin typeface="Garamond" charset="0"/>
              </a:rPr>
              <a:t>Continua Fermi:</a:t>
            </a:r>
          </a:p>
          <a:p>
            <a:pPr algn="just" fontAlgn="base">
              <a:spcBef>
                <a:spcPct val="0"/>
              </a:spcBef>
              <a:spcAft>
                <a:spcPct val="0"/>
              </a:spcAft>
            </a:pPr>
            <a:r>
              <a:rPr lang="it-IT" altLang="it-IT" sz="2800" b="1" smtClean="0">
                <a:solidFill>
                  <a:srgbClr val="000000"/>
                </a:solidFill>
                <a:latin typeface="Garamond" charset="0"/>
              </a:rPr>
              <a:t>“… Consideriamo un pendolo che corrisponde all’atomo, e una corda vibrante nelle sue vicinanze che corrisponde al campo di radiazione. Se non c’è connessione tra il pendolo e la corda,  i due sistemi vibrano in modo indipendente”.</a:t>
            </a:r>
          </a:p>
          <a:p>
            <a:pPr algn="just" fontAlgn="base">
              <a:spcBef>
                <a:spcPct val="0"/>
              </a:spcBef>
              <a:spcAft>
                <a:spcPct val="0"/>
              </a:spcAft>
            </a:pPr>
            <a:endParaRPr lang="it-IT" altLang="it-IT" sz="2800" b="1" smtClean="0">
              <a:solidFill>
                <a:srgbClr val="000000"/>
              </a:solidFill>
              <a:latin typeface="Garamond" charset="0"/>
            </a:endParaRPr>
          </a:p>
          <a:p>
            <a:pPr algn="just" fontAlgn="base">
              <a:spcBef>
                <a:spcPct val="0"/>
              </a:spcBef>
              <a:spcAft>
                <a:spcPct val="0"/>
              </a:spcAft>
            </a:pPr>
            <a:r>
              <a:rPr lang="it-IT" altLang="it-IT" sz="2800" b="1" smtClean="0">
                <a:solidFill>
                  <a:srgbClr val="0000FF"/>
                </a:solidFill>
                <a:latin typeface="Garamond" charset="0"/>
              </a:rPr>
              <a:t>Se invece colleghiamo il pendolo alla corda con un sottile elastico i due sistemi diventano accoppiati e l’ energia si trasferisce dal pendolo alla corda e viceversa.</a:t>
            </a:r>
          </a:p>
        </p:txBody>
      </p:sp>
    </p:spTree>
    <p:extLst>
      <p:ext uri="{BB962C8B-B14F-4D97-AF65-F5344CB8AC3E}">
        <p14:creationId xmlns:p14="http://schemas.microsoft.com/office/powerpoint/2010/main" val="83952178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Freeform 2"/>
          <p:cNvSpPr>
            <a:spLocks/>
          </p:cNvSpPr>
          <p:nvPr/>
        </p:nvSpPr>
        <p:spPr bwMode="auto">
          <a:xfrm>
            <a:off x="4478338" y="1270000"/>
            <a:ext cx="176212" cy="1263650"/>
          </a:xfrm>
          <a:custGeom>
            <a:avLst/>
            <a:gdLst>
              <a:gd name="T0" fmla="*/ 54 w 111"/>
              <a:gd name="T1" fmla="*/ 0 h 429"/>
              <a:gd name="T2" fmla="*/ 111 w 111"/>
              <a:gd name="T3" fmla="*/ 31 h 429"/>
              <a:gd name="T4" fmla="*/ 0 w 111"/>
              <a:gd name="T5" fmla="*/ 75 h 429"/>
              <a:gd name="T6" fmla="*/ 107 w 111"/>
              <a:gd name="T7" fmla="*/ 123 h 429"/>
              <a:gd name="T8" fmla="*/ 3 w 111"/>
              <a:gd name="T9" fmla="*/ 171 h 429"/>
              <a:gd name="T10" fmla="*/ 108 w 111"/>
              <a:gd name="T11" fmla="*/ 217 h 429"/>
              <a:gd name="T12" fmla="*/ 2 w 111"/>
              <a:gd name="T13" fmla="*/ 263 h 429"/>
              <a:gd name="T14" fmla="*/ 108 w 111"/>
              <a:gd name="T15" fmla="*/ 313 h 429"/>
              <a:gd name="T16" fmla="*/ 5 w 111"/>
              <a:gd name="T17" fmla="*/ 357 h 429"/>
              <a:gd name="T18" fmla="*/ 111 w 111"/>
              <a:gd name="T19" fmla="*/ 409 h 429"/>
              <a:gd name="T20" fmla="*/ 54 w 111"/>
              <a:gd name="T21" fmla="*/ 429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429">
                <a:moveTo>
                  <a:pt x="54" y="0"/>
                </a:moveTo>
                <a:lnTo>
                  <a:pt x="111" y="31"/>
                </a:lnTo>
                <a:lnTo>
                  <a:pt x="0" y="75"/>
                </a:lnTo>
                <a:lnTo>
                  <a:pt x="107" y="123"/>
                </a:lnTo>
                <a:lnTo>
                  <a:pt x="3" y="171"/>
                </a:lnTo>
                <a:lnTo>
                  <a:pt x="108" y="217"/>
                </a:lnTo>
                <a:lnTo>
                  <a:pt x="2" y="263"/>
                </a:lnTo>
                <a:lnTo>
                  <a:pt x="108" y="313"/>
                </a:lnTo>
                <a:lnTo>
                  <a:pt x="5" y="357"/>
                </a:lnTo>
                <a:lnTo>
                  <a:pt x="111" y="409"/>
                </a:lnTo>
                <a:lnTo>
                  <a:pt x="54" y="429"/>
                </a:lnTo>
              </a:path>
            </a:pathLst>
          </a:custGeom>
          <a:noFill/>
          <a:ln w="3810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grpSp>
        <p:nvGrpSpPr>
          <p:cNvPr id="240643" name="Group 3"/>
          <p:cNvGrpSpPr>
            <a:grpSpLocks/>
          </p:cNvGrpSpPr>
          <p:nvPr/>
        </p:nvGrpSpPr>
        <p:grpSpPr bwMode="auto">
          <a:xfrm>
            <a:off x="3757613" y="984250"/>
            <a:ext cx="1619250" cy="298450"/>
            <a:chOff x="1262" y="239"/>
            <a:chExt cx="1020" cy="188"/>
          </a:xfrm>
        </p:grpSpPr>
        <p:sp>
          <p:nvSpPr>
            <p:cNvPr id="240644" name="Rectangle 4"/>
            <p:cNvSpPr>
              <a:spLocks noChangeArrowheads="1"/>
            </p:cNvSpPr>
            <p:nvPr/>
          </p:nvSpPr>
          <p:spPr bwMode="auto">
            <a:xfrm>
              <a:off x="1262" y="239"/>
              <a:ext cx="1020" cy="154"/>
            </a:xfrm>
            <a:prstGeom prst="rect">
              <a:avLst/>
            </a:prstGeom>
            <a:gradFill rotWithShape="1">
              <a:gsLst>
                <a:gs pos="0">
                  <a:srgbClr val="4D4D4D"/>
                </a:gs>
                <a:gs pos="100000">
                  <a:srgbClr val="29292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just" fontAlgn="base">
                <a:spcBef>
                  <a:spcPct val="0"/>
                </a:spcBef>
                <a:spcAft>
                  <a:spcPct val="0"/>
                </a:spcAft>
              </a:pPr>
              <a:endParaRPr lang="it-IT" sz="2800" smtClean="0">
                <a:solidFill>
                  <a:srgbClr val="000000"/>
                </a:solidFill>
              </a:endParaRPr>
            </a:p>
          </p:txBody>
        </p:sp>
        <p:sp>
          <p:nvSpPr>
            <p:cNvPr id="240645" name="Line 5"/>
            <p:cNvSpPr>
              <a:spLocks noChangeShapeType="1"/>
            </p:cNvSpPr>
            <p:nvPr/>
          </p:nvSpPr>
          <p:spPr bwMode="auto">
            <a:xfrm>
              <a:off x="1772" y="370"/>
              <a:ext cx="0" cy="5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grpSp>
      <p:sp>
        <p:nvSpPr>
          <p:cNvPr id="240646" name="Freeform 6"/>
          <p:cNvSpPr>
            <a:spLocks/>
          </p:cNvSpPr>
          <p:nvPr/>
        </p:nvSpPr>
        <p:spPr bwMode="auto">
          <a:xfrm>
            <a:off x="968375" y="4152900"/>
            <a:ext cx="7197725" cy="719138"/>
          </a:xfrm>
          <a:custGeom>
            <a:avLst/>
            <a:gdLst>
              <a:gd name="T0" fmla="*/ 0 w 4529"/>
              <a:gd name="T1" fmla="*/ 398 h 398"/>
              <a:gd name="T2" fmla="*/ 155 w 4529"/>
              <a:gd name="T3" fmla="*/ 356 h 398"/>
              <a:gd name="T4" fmla="*/ 438 w 4529"/>
              <a:gd name="T5" fmla="*/ 280 h 398"/>
              <a:gd name="T6" fmla="*/ 827 w 4529"/>
              <a:gd name="T7" fmla="*/ 184 h 398"/>
              <a:gd name="T8" fmla="*/ 1108 w 4529"/>
              <a:gd name="T9" fmla="*/ 123 h 398"/>
              <a:gd name="T10" fmla="*/ 1355 w 4529"/>
              <a:gd name="T11" fmla="*/ 80 h 398"/>
              <a:gd name="T12" fmla="*/ 1699 w 4529"/>
              <a:gd name="T13" fmla="*/ 32 h 398"/>
              <a:gd name="T14" fmla="*/ 2139 w 4529"/>
              <a:gd name="T15" fmla="*/ 4 h 398"/>
              <a:gd name="T16" fmla="*/ 2520 w 4529"/>
              <a:gd name="T17" fmla="*/ 8 h 398"/>
              <a:gd name="T18" fmla="*/ 2960 w 4529"/>
              <a:gd name="T19" fmla="*/ 46 h 398"/>
              <a:gd name="T20" fmla="*/ 3331 w 4529"/>
              <a:gd name="T21" fmla="*/ 102 h 398"/>
              <a:gd name="T22" fmla="*/ 3875 w 4529"/>
              <a:gd name="T23" fmla="*/ 224 h 398"/>
              <a:gd name="T24" fmla="*/ 4060 w 4529"/>
              <a:gd name="T25" fmla="*/ 270 h 398"/>
              <a:gd name="T26" fmla="*/ 4296 w 4529"/>
              <a:gd name="T27" fmla="*/ 332 h 398"/>
              <a:gd name="T28" fmla="*/ 4529 w 4529"/>
              <a:gd name="T29" fmla="*/ 396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29" h="398">
                <a:moveTo>
                  <a:pt x="0" y="398"/>
                </a:moveTo>
                <a:cubicBezTo>
                  <a:pt x="40" y="387"/>
                  <a:pt x="82" y="376"/>
                  <a:pt x="155" y="356"/>
                </a:cubicBezTo>
                <a:cubicBezTo>
                  <a:pt x="228" y="336"/>
                  <a:pt x="326" y="309"/>
                  <a:pt x="438" y="280"/>
                </a:cubicBezTo>
                <a:cubicBezTo>
                  <a:pt x="550" y="251"/>
                  <a:pt x="715" y="210"/>
                  <a:pt x="827" y="184"/>
                </a:cubicBezTo>
                <a:cubicBezTo>
                  <a:pt x="939" y="158"/>
                  <a:pt x="1020" y="140"/>
                  <a:pt x="1108" y="123"/>
                </a:cubicBezTo>
                <a:cubicBezTo>
                  <a:pt x="1196" y="106"/>
                  <a:pt x="1257" y="95"/>
                  <a:pt x="1355" y="80"/>
                </a:cubicBezTo>
                <a:cubicBezTo>
                  <a:pt x="1453" y="65"/>
                  <a:pt x="1568" y="45"/>
                  <a:pt x="1699" y="32"/>
                </a:cubicBezTo>
                <a:cubicBezTo>
                  <a:pt x="1830" y="19"/>
                  <a:pt x="2002" y="8"/>
                  <a:pt x="2139" y="4"/>
                </a:cubicBezTo>
                <a:cubicBezTo>
                  <a:pt x="2276" y="0"/>
                  <a:pt x="2383" y="1"/>
                  <a:pt x="2520" y="8"/>
                </a:cubicBezTo>
                <a:cubicBezTo>
                  <a:pt x="2657" y="15"/>
                  <a:pt x="2825" y="30"/>
                  <a:pt x="2960" y="46"/>
                </a:cubicBezTo>
                <a:cubicBezTo>
                  <a:pt x="3095" y="62"/>
                  <a:pt x="3179" y="72"/>
                  <a:pt x="3331" y="102"/>
                </a:cubicBezTo>
                <a:cubicBezTo>
                  <a:pt x="3483" y="132"/>
                  <a:pt x="3754" y="196"/>
                  <a:pt x="3875" y="224"/>
                </a:cubicBezTo>
                <a:cubicBezTo>
                  <a:pt x="3996" y="252"/>
                  <a:pt x="3990" y="252"/>
                  <a:pt x="4060" y="270"/>
                </a:cubicBezTo>
                <a:cubicBezTo>
                  <a:pt x="4130" y="288"/>
                  <a:pt x="4218" y="311"/>
                  <a:pt x="4296" y="332"/>
                </a:cubicBezTo>
                <a:cubicBezTo>
                  <a:pt x="4374" y="353"/>
                  <a:pt x="4481" y="383"/>
                  <a:pt x="4529" y="396"/>
                </a:cubicBezTo>
              </a:path>
            </a:pathLst>
          </a:custGeom>
          <a:noFill/>
          <a:ln w="63500">
            <a:pattFill prst="weave">
              <a:fgClr>
                <a:srgbClr val="FF0000"/>
              </a:fgClr>
              <a:bgClr>
                <a:srgbClr val="0000FF"/>
              </a:bgClr>
            </a:patt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grpSp>
        <p:nvGrpSpPr>
          <p:cNvPr id="240647" name="Group 7"/>
          <p:cNvGrpSpPr>
            <a:grpSpLocks/>
          </p:cNvGrpSpPr>
          <p:nvPr/>
        </p:nvGrpSpPr>
        <p:grpSpPr bwMode="auto">
          <a:xfrm>
            <a:off x="4565650" y="2628900"/>
            <a:ext cx="3175" cy="1582738"/>
            <a:chOff x="2876" y="1656"/>
            <a:chExt cx="2" cy="997"/>
          </a:xfrm>
        </p:grpSpPr>
        <p:sp>
          <p:nvSpPr>
            <p:cNvPr id="240648" name="Freeform 8"/>
            <p:cNvSpPr>
              <a:spLocks/>
            </p:cNvSpPr>
            <p:nvPr/>
          </p:nvSpPr>
          <p:spPr bwMode="auto">
            <a:xfrm>
              <a:off x="2876" y="1656"/>
              <a:ext cx="1" cy="984"/>
            </a:xfrm>
            <a:custGeom>
              <a:avLst/>
              <a:gdLst>
                <a:gd name="T0" fmla="*/ 0 w 1"/>
                <a:gd name="T1" fmla="*/ 0 h 984"/>
                <a:gd name="T2" fmla="*/ 1 w 1"/>
                <a:gd name="T3" fmla="*/ 984 h 984"/>
              </a:gdLst>
              <a:ahLst/>
              <a:cxnLst>
                <a:cxn ang="0">
                  <a:pos x="T0" y="T1"/>
                </a:cxn>
                <a:cxn ang="0">
                  <a:pos x="T2" y="T3"/>
                </a:cxn>
              </a:cxnLst>
              <a:rect l="0" t="0" r="r" b="b"/>
              <a:pathLst>
                <a:path w="1" h="984">
                  <a:moveTo>
                    <a:pt x="0" y="0"/>
                  </a:moveTo>
                  <a:lnTo>
                    <a:pt x="1" y="984"/>
                  </a:lnTo>
                </a:path>
              </a:pathLst>
            </a:custGeom>
            <a:noFill/>
            <a:ln w="9525">
              <a:solidFill>
                <a:srgbClr val="00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sp>
          <p:nvSpPr>
            <p:cNvPr id="240649" name="Line 9"/>
            <p:cNvSpPr>
              <a:spLocks noChangeShapeType="1"/>
            </p:cNvSpPr>
            <p:nvPr/>
          </p:nvSpPr>
          <p:spPr bwMode="auto">
            <a:xfrm>
              <a:off x="2878" y="2585"/>
              <a:ext cx="0" cy="68"/>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grpSp>
      <p:sp>
        <p:nvSpPr>
          <p:cNvPr id="240650" name="Oval 10"/>
          <p:cNvSpPr>
            <a:spLocks noChangeArrowheads="1"/>
          </p:cNvSpPr>
          <p:nvPr/>
        </p:nvSpPr>
        <p:spPr bwMode="auto">
          <a:xfrm>
            <a:off x="915988" y="4813300"/>
            <a:ext cx="107950" cy="107950"/>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just" fontAlgn="base">
              <a:spcBef>
                <a:spcPct val="0"/>
              </a:spcBef>
              <a:spcAft>
                <a:spcPct val="0"/>
              </a:spcAft>
            </a:pPr>
            <a:endParaRPr lang="it-IT" sz="2800" smtClean="0">
              <a:solidFill>
                <a:srgbClr val="000000"/>
              </a:solidFill>
            </a:endParaRPr>
          </a:p>
        </p:txBody>
      </p:sp>
      <p:sp>
        <p:nvSpPr>
          <p:cNvPr id="240651" name="Oval 11"/>
          <p:cNvSpPr>
            <a:spLocks noChangeArrowheads="1"/>
          </p:cNvSpPr>
          <p:nvPr/>
        </p:nvSpPr>
        <p:spPr bwMode="auto">
          <a:xfrm>
            <a:off x="8116888" y="4813300"/>
            <a:ext cx="107950" cy="107950"/>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just" fontAlgn="base">
              <a:spcBef>
                <a:spcPct val="0"/>
              </a:spcBef>
              <a:spcAft>
                <a:spcPct val="0"/>
              </a:spcAft>
            </a:pPr>
            <a:endParaRPr lang="it-IT" sz="2800" smtClean="0">
              <a:solidFill>
                <a:srgbClr val="000000"/>
              </a:solidFill>
            </a:endParaRPr>
          </a:p>
        </p:txBody>
      </p:sp>
      <p:grpSp>
        <p:nvGrpSpPr>
          <p:cNvPr id="240652" name="Group 12"/>
          <p:cNvGrpSpPr>
            <a:grpSpLocks/>
          </p:cNvGrpSpPr>
          <p:nvPr/>
        </p:nvGrpSpPr>
        <p:grpSpPr bwMode="auto">
          <a:xfrm>
            <a:off x="4206875" y="2517775"/>
            <a:ext cx="719138" cy="792163"/>
            <a:chOff x="1545" y="1205"/>
            <a:chExt cx="453" cy="499"/>
          </a:xfrm>
        </p:grpSpPr>
        <p:sp>
          <p:nvSpPr>
            <p:cNvPr id="240653" name="Line 13"/>
            <p:cNvSpPr>
              <a:spLocks noChangeShapeType="1"/>
            </p:cNvSpPr>
            <p:nvPr/>
          </p:nvSpPr>
          <p:spPr bwMode="auto">
            <a:xfrm>
              <a:off x="1772" y="1205"/>
              <a:ext cx="0" cy="1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sp>
          <p:nvSpPr>
            <p:cNvPr id="240654" name="Oval 14"/>
            <p:cNvSpPr>
              <a:spLocks noChangeArrowheads="1"/>
            </p:cNvSpPr>
            <p:nvPr/>
          </p:nvSpPr>
          <p:spPr bwMode="auto">
            <a:xfrm>
              <a:off x="1545" y="1251"/>
              <a:ext cx="453" cy="453"/>
            </a:xfrm>
            <a:prstGeom prst="ellipse">
              <a:avLst/>
            </a:prstGeom>
            <a:gradFill rotWithShape="1">
              <a:gsLst>
                <a:gs pos="0">
                  <a:schemeClr val="tx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just" fontAlgn="base">
                <a:spcBef>
                  <a:spcPct val="0"/>
                </a:spcBef>
                <a:spcAft>
                  <a:spcPct val="0"/>
                </a:spcAft>
              </a:pPr>
              <a:endParaRPr lang="it-IT" sz="2800" smtClean="0">
                <a:solidFill>
                  <a:srgbClr val="000000"/>
                </a:solidFill>
              </a:endParaRPr>
            </a:p>
          </p:txBody>
        </p:sp>
      </p:grpSp>
      <p:grpSp>
        <p:nvGrpSpPr>
          <p:cNvPr id="240655" name="Group 15"/>
          <p:cNvGrpSpPr>
            <a:grpSpLocks/>
          </p:cNvGrpSpPr>
          <p:nvPr/>
        </p:nvGrpSpPr>
        <p:grpSpPr bwMode="auto">
          <a:xfrm>
            <a:off x="4406900" y="3338513"/>
            <a:ext cx="1885950" cy="1677987"/>
            <a:chOff x="2536" y="2103"/>
            <a:chExt cx="1188" cy="1057"/>
          </a:xfrm>
        </p:grpSpPr>
        <p:sp>
          <p:nvSpPr>
            <p:cNvPr id="240656" name="AutoShape 16"/>
            <p:cNvSpPr>
              <a:spLocks noChangeArrowheads="1"/>
            </p:cNvSpPr>
            <p:nvPr/>
          </p:nvSpPr>
          <p:spPr bwMode="auto">
            <a:xfrm rot="15902617">
              <a:off x="2831" y="2484"/>
              <a:ext cx="334" cy="923"/>
            </a:xfrm>
            <a:prstGeom prst="can">
              <a:avLst>
                <a:gd name="adj" fmla="val 53811"/>
              </a:avLst>
            </a:prstGeom>
            <a:pattFill prst="weave">
              <a:fgClr>
                <a:srgbClr val="FF0000"/>
              </a:fgClr>
              <a:bgClr>
                <a:srgbClr val="0000FF"/>
              </a:bgClr>
            </a:pattFill>
            <a:ln w="9525">
              <a:pattFill prst="weave">
                <a:fgClr>
                  <a:srgbClr val="FF0000"/>
                </a:fgClr>
                <a:bgClr>
                  <a:srgbClr val="0000FF"/>
                </a:bgClr>
              </a:patt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just" fontAlgn="base">
                <a:spcBef>
                  <a:spcPct val="0"/>
                </a:spcBef>
                <a:spcAft>
                  <a:spcPct val="0"/>
                </a:spcAft>
              </a:pPr>
              <a:endParaRPr lang="it-IT" sz="2800" smtClean="0">
                <a:solidFill>
                  <a:srgbClr val="000000"/>
                </a:solidFill>
              </a:endParaRPr>
            </a:p>
          </p:txBody>
        </p:sp>
        <p:grpSp>
          <p:nvGrpSpPr>
            <p:cNvPr id="240657" name="Group 17"/>
            <p:cNvGrpSpPr>
              <a:grpSpLocks/>
            </p:cNvGrpSpPr>
            <p:nvPr/>
          </p:nvGrpSpPr>
          <p:grpSpPr bwMode="auto">
            <a:xfrm>
              <a:off x="2538" y="2103"/>
              <a:ext cx="1186" cy="1057"/>
              <a:chOff x="2482" y="2103"/>
              <a:chExt cx="1186" cy="1057"/>
            </a:xfrm>
          </p:grpSpPr>
          <p:sp>
            <p:nvSpPr>
              <p:cNvPr id="240658" name="Rectangle 18"/>
              <p:cNvSpPr>
                <a:spLocks noChangeArrowheads="1"/>
              </p:cNvSpPr>
              <p:nvPr/>
            </p:nvSpPr>
            <p:spPr bwMode="auto">
              <a:xfrm>
                <a:off x="2955" y="2363"/>
                <a:ext cx="713"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r>
                  <a:rPr lang="it-IT" altLang="it-IT" b="1" smtClean="0">
                    <a:solidFill>
                      <a:srgbClr val="000000"/>
                    </a:solidFill>
                    <a:latin typeface="Garamond" charset="0"/>
                  </a:rPr>
                  <a:t>elastico</a:t>
                </a:r>
              </a:p>
            </p:txBody>
          </p:sp>
          <p:sp>
            <p:nvSpPr>
              <p:cNvPr id="240659" name="Oval 19"/>
              <p:cNvSpPr>
                <a:spLocks noChangeArrowheads="1"/>
              </p:cNvSpPr>
              <p:nvPr/>
            </p:nvSpPr>
            <p:spPr bwMode="auto">
              <a:xfrm rot="-143156">
                <a:off x="2482" y="2811"/>
                <a:ext cx="178" cy="337"/>
              </a:xfrm>
              <a:prstGeom prst="ellipse">
                <a:avLst/>
              </a:prstGeom>
              <a:pattFill prst="lgConfetti">
                <a:fgClr>
                  <a:srgbClr val="FF0000"/>
                </a:fgClr>
                <a:bgClr>
                  <a:srgbClr val="0000FF"/>
                </a:bgClr>
              </a:pattFill>
              <a:ln w="9525">
                <a:round/>
                <a:headEnd/>
                <a:tailEnd/>
              </a:ln>
              <a:effectLst/>
              <a:scene3d>
                <a:camera prst="legacyPerspectiveFront">
                  <a:rot lat="300000" lon="0" rev="0"/>
                </a:camera>
                <a:lightRig rig="legacyFlat3" dir="t"/>
              </a:scene3d>
              <a:sp3d extrusionH="125400" contourW="12700" prstMaterial="legacyMatte">
                <a:bevelT w="13500" h="13500" prst="angle"/>
                <a:bevelB w="13500" h="13500" prst="angle"/>
                <a:extrusionClr>
                  <a:srgbClr val="FF00FF"/>
                </a:extrusionClr>
                <a:contourClr>
                  <a:srgbClr val="FF0000"/>
                </a:contourClr>
              </a:sp3d>
              <a:extLst>
                <a:ext uri="{AF507438-7753-43E0-B8FC-AC1667EBCBE1}">
                  <a14:hiddenEffects xmlns:a14="http://schemas.microsoft.com/office/drawing/2010/main">
                    <a:effectLst>
                      <a:outerShdw blurRad="63500" dist="107763" dir="18900000" algn="ctr" rotWithShape="0">
                        <a:schemeClr val="bg2">
                          <a:alpha val="50000"/>
                        </a:schemeClr>
                      </a:outerShdw>
                    </a:effectLst>
                  </a14:hiddenEffects>
                </a:ext>
              </a:extLst>
            </p:spPr>
            <p:txBody>
              <a:bodyPr wrap="none" anchor="ctr">
                <a:flatTx/>
              </a:bodyPr>
              <a:lstStyle/>
              <a:p>
                <a:pPr algn="just" fontAlgn="base">
                  <a:spcBef>
                    <a:spcPct val="0"/>
                  </a:spcBef>
                  <a:spcAft>
                    <a:spcPct val="0"/>
                  </a:spcAft>
                </a:pPr>
                <a:endParaRPr lang="it-IT" sz="2800" smtClean="0">
                  <a:solidFill>
                    <a:srgbClr val="000000"/>
                  </a:solidFill>
                </a:endParaRPr>
              </a:p>
            </p:txBody>
          </p:sp>
          <p:sp>
            <p:nvSpPr>
              <p:cNvPr id="240660" name="Oval 20"/>
              <p:cNvSpPr>
                <a:spLocks noChangeArrowheads="1"/>
              </p:cNvSpPr>
              <p:nvPr/>
            </p:nvSpPr>
            <p:spPr bwMode="auto">
              <a:xfrm>
                <a:off x="2811" y="2741"/>
                <a:ext cx="215" cy="419"/>
              </a:xfrm>
              <a:prstGeom prst="ellipse">
                <a:avLst/>
              </a:prstGeom>
              <a:noFill/>
              <a:ln w="762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just" fontAlgn="base">
                  <a:spcBef>
                    <a:spcPct val="0"/>
                  </a:spcBef>
                  <a:spcAft>
                    <a:spcPct val="0"/>
                  </a:spcAft>
                </a:pPr>
                <a:endParaRPr lang="it-IT" sz="2800" smtClean="0">
                  <a:solidFill>
                    <a:srgbClr val="000000"/>
                  </a:solidFill>
                </a:endParaRPr>
              </a:p>
            </p:txBody>
          </p:sp>
          <p:sp>
            <p:nvSpPr>
              <p:cNvPr id="240661" name="AutoShape 21"/>
              <p:cNvSpPr>
                <a:spLocks noChangeArrowheads="1"/>
              </p:cNvSpPr>
              <p:nvPr/>
            </p:nvSpPr>
            <p:spPr bwMode="auto">
              <a:xfrm rot="15902617">
                <a:off x="2639" y="2830"/>
                <a:ext cx="333" cy="259"/>
              </a:xfrm>
              <a:prstGeom prst="can">
                <a:avLst>
                  <a:gd name="adj" fmla="val 338"/>
                </a:avLst>
              </a:prstGeom>
              <a:pattFill prst="weave">
                <a:fgClr>
                  <a:srgbClr val="FF0000"/>
                </a:fgClr>
                <a:bgClr>
                  <a:srgbClr val="0000FF"/>
                </a:bgClr>
              </a:pattFill>
              <a:ln w="9525">
                <a:pattFill prst="weave">
                  <a:fgClr>
                    <a:srgbClr val="FF0000"/>
                  </a:fgClr>
                  <a:bgClr>
                    <a:srgbClr val="0000FF"/>
                  </a:bgClr>
                </a:patt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just" fontAlgn="base">
                  <a:spcBef>
                    <a:spcPct val="0"/>
                  </a:spcBef>
                  <a:spcAft>
                    <a:spcPct val="0"/>
                  </a:spcAft>
                </a:pPr>
                <a:endParaRPr lang="it-IT" sz="2800" smtClean="0">
                  <a:solidFill>
                    <a:srgbClr val="000000"/>
                  </a:solidFill>
                </a:endParaRPr>
              </a:p>
            </p:txBody>
          </p:sp>
          <p:sp>
            <p:nvSpPr>
              <p:cNvPr id="240662" name="Freeform 22"/>
              <p:cNvSpPr>
                <a:spLocks/>
              </p:cNvSpPr>
              <p:nvPr/>
            </p:nvSpPr>
            <p:spPr bwMode="auto">
              <a:xfrm>
                <a:off x="2916" y="2103"/>
                <a:ext cx="1" cy="615"/>
              </a:xfrm>
              <a:custGeom>
                <a:avLst/>
                <a:gdLst>
                  <a:gd name="T0" fmla="*/ 0 w 1"/>
                  <a:gd name="T1" fmla="*/ 0 h 615"/>
                  <a:gd name="T2" fmla="*/ 0 w 1"/>
                  <a:gd name="T3" fmla="*/ 615 h 615"/>
                </a:gdLst>
                <a:ahLst/>
                <a:cxnLst>
                  <a:cxn ang="0">
                    <a:pos x="T0" y="T1"/>
                  </a:cxn>
                  <a:cxn ang="0">
                    <a:pos x="T2" y="T3"/>
                  </a:cxn>
                </a:cxnLst>
                <a:rect l="0" t="0" r="r" b="b"/>
                <a:pathLst>
                  <a:path w="1" h="615">
                    <a:moveTo>
                      <a:pt x="0" y="0"/>
                    </a:moveTo>
                    <a:lnTo>
                      <a:pt x="0" y="615"/>
                    </a:lnTo>
                  </a:path>
                </a:pathLst>
              </a:custGeom>
              <a:noFill/>
              <a:ln w="38100">
                <a:solidFill>
                  <a:srgbClr val="00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grpSp>
      </p:grpSp>
    </p:spTree>
    <p:extLst>
      <p:ext uri="{BB962C8B-B14F-4D97-AF65-F5344CB8AC3E}">
        <p14:creationId xmlns:p14="http://schemas.microsoft.com/office/powerpoint/2010/main" val="8750628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0655"/>
                                        </p:tgtEl>
                                        <p:attrNameLst>
                                          <p:attrName>style.visibility</p:attrName>
                                        </p:attrNameLst>
                                      </p:cBhvr>
                                      <p:to>
                                        <p:strVal val="visible"/>
                                      </p:to>
                                    </p:set>
                                    <p:animEffect transition="in" filter="fade">
                                      <p:cBhvr>
                                        <p:cTn id="7" dur="2000"/>
                                        <p:tgtEl>
                                          <p:spTgt spid="240655"/>
                                        </p:tgtEl>
                                      </p:cBhvr>
                                    </p:animEffect>
                                  </p:childTnLst>
                                </p:cTn>
                              </p:par>
                              <p:par>
                                <p:cTn id="8" presetID="6" presetClass="emph" presetSubtype="0" fill="hold" nodeType="withEffect">
                                  <p:stCondLst>
                                    <p:cond delay="500"/>
                                  </p:stCondLst>
                                  <p:childTnLst>
                                    <p:animScale>
                                      <p:cBhvr>
                                        <p:cTn id="9" dur="2000" fill="hold"/>
                                        <p:tgtEl>
                                          <p:spTgt spid="240655"/>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2847975" y="4652963"/>
            <a:ext cx="3446463"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fontAlgn="base">
              <a:spcBef>
                <a:spcPct val="0"/>
              </a:spcBef>
              <a:spcAft>
                <a:spcPct val="0"/>
              </a:spcAft>
            </a:pPr>
            <a:r>
              <a:rPr lang="it-IT" altLang="it-IT" sz="3000" b="1" smtClean="0">
                <a:solidFill>
                  <a:srgbClr val="000000"/>
                </a:solidFill>
                <a:latin typeface="Garamond" charset="0"/>
              </a:rPr>
              <a:t>supponiamo che al tempo t = 0 la corda sia in vibrazione e l’oscillatore a riposo</a:t>
            </a:r>
          </a:p>
        </p:txBody>
      </p:sp>
      <p:grpSp>
        <p:nvGrpSpPr>
          <p:cNvPr id="241667" name="Group 3"/>
          <p:cNvGrpSpPr>
            <a:grpSpLocks/>
          </p:cNvGrpSpPr>
          <p:nvPr/>
        </p:nvGrpSpPr>
        <p:grpSpPr bwMode="auto">
          <a:xfrm>
            <a:off x="915988" y="984250"/>
            <a:ext cx="7308850" cy="3937000"/>
            <a:chOff x="577" y="620"/>
            <a:chExt cx="4604" cy="2480"/>
          </a:xfrm>
        </p:grpSpPr>
        <p:sp>
          <p:nvSpPr>
            <p:cNvPr id="241668" name="Freeform 4"/>
            <p:cNvSpPr>
              <a:spLocks/>
            </p:cNvSpPr>
            <p:nvPr/>
          </p:nvSpPr>
          <p:spPr bwMode="auto">
            <a:xfrm>
              <a:off x="2876" y="1656"/>
              <a:ext cx="1" cy="984"/>
            </a:xfrm>
            <a:custGeom>
              <a:avLst/>
              <a:gdLst>
                <a:gd name="T0" fmla="*/ 0 w 1"/>
                <a:gd name="T1" fmla="*/ 0 h 984"/>
                <a:gd name="T2" fmla="*/ 1 w 1"/>
                <a:gd name="T3" fmla="*/ 984 h 984"/>
              </a:gdLst>
              <a:ahLst/>
              <a:cxnLst>
                <a:cxn ang="0">
                  <a:pos x="T0" y="T1"/>
                </a:cxn>
                <a:cxn ang="0">
                  <a:pos x="T2" y="T3"/>
                </a:cxn>
              </a:cxnLst>
              <a:rect l="0" t="0" r="r" b="b"/>
              <a:pathLst>
                <a:path w="1" h="984">
                  <a:moveTo>
                    <a:pt x="0" y="0"/>
                  </a:moveTo>
                  <a:lnTo>
                    <a:pt x="1" y="984"/>
                  </a:lnTo>
                </a:path>
              </a:pathLst>
            </a:custGeom>
            <a:noFill/>
            <a:ln w="9525">
              <a:solidFill>
                <a:srgbClr val="00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grpSp>
          <p:nvGrpSpPr>
            <p:cNvPr id="241669" name="Group 5"/>
            <p:cNvGrpSpPr>
              <a:grpSpLocks/>
            </p:cNvGrpSpPr>
            <p:nvPr/>
          </p:nvGrpSpPr>
          <p:grpSpPr bwMode="auto">
            <a:xfrm>
              <a:off x="2650" y="1586"/>
              <a:ext cx="453" cy="499"/>
              <a:chOff x="1545" y="1205"/>
              <a:chExt cx="453" cy="499"/>
            </a:xfrm>
          </p:grpSpPr>
          <p:sp>
            <p:nvSpPr>
              <p:cNvPr id="241670" name="Line 6"/>
              <p:cNvSpPr>
                <a:spLocks noChangeShapeType="1"/>
              </p:cNvSpPr>
              <p:nvPr/>
            </p:nvSpPr>
            <p:spPr bwMode="auto">
              <a:xfrm>
                <a:off x="1772" y="1205"/>
                <a:ext cx="0" cy="1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sp>
            <p:nvSpPr>
              <p:cNvPr id="241671" name="Oval 7"/>
              <p:cNvSpPr>
                <a:spLocks noChangeArrowheads="1"/>
              </p:cNvSpPr>
              <p:nvPr/>
            </p:nvSpPr>
            <p:spPr bwMode="auto">
              <a:xfrm>
                <a:off x="1545" y="1251"/>
                <a:ext cx="453" cy="453"/>
              </a:xfrm>
              <a:prstGeom prst="ellipse">
                <a:avLst/>
              </a:prstGeom>
              <a:gradFill rotWithShape="1">
                <a:gsLst>
                  <a:gs pos="0">
                    <a:schemeClr val="tx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just" fontAlgn="base">
                  <a:spcBef>
                    <a:spcPct val="0"/>
                  </a:spcBef>
                  <a:spcAft>
                    <a:spcPct val="0"/>
                  </a:spcAft>
                </a:pPr>
                <a:endParaRPr lang="it-IT" sz="2800" smtClean="0">
                  <a:solidFill>
                    <a:srgbClr val="000000"/>
                  </a:solidFill>
                </a:endParaRPr>
              </a:p>
            </p:txBody>
          </p:sp>
        </p:grpSp>
        <p:sp>
          <p:nvSpPr>
            <p:cNvPr id="241672" name="Freeform 8"/>
            <p:cNvSpPr>
              <a:spLocks/>
            </p:cNvSpPr>
            <p:nvPr/>
          </p:nvSpPr>
          <p:spPr bwMode="auto">
            <a:xfrm>
              <a:off x="2821" y="800"/>
              <a:ext cx="111" cy="796"/>
            </a:xfrm>
            <a:custGeom>
              <a:avLst/>
              <a:gdLst>
                <a:gd name="T0" fmla="*/ 54 w 111"/>
                <a:gd name="T1" fmla="*/ 0 h 429"/>
                <a:gd name="T2" fmla="*/ 111 w 111"/>
                <a:gd name="T3" fmla="*/ 31 h 429"/>
                <a:gd name="T4" fmla="*/ 0 w 111"/>
                <a:gd name="T5" fmla="*/ 75 h 429"/>
                <a:gd name="T6" fmla="*/ 107 w 111"/>
                <a:gd name="T7" fmla="*/ 123 h 429"/>
                <a:gd name="T8" fmla="*/ 3 w 111"/>
                <a:gd name="T9" fmla="*/ 171 h 429"/>
                <a:gd name="T10" fmla="*/ 108 w 111"/>
                <a:gd name="T11" fmla="*/ 217 h 429"/>
                <a:gd name="T12" fmla="*/ 2 w 111"/>
                <a:gd name="T13" fmla="*/ 263 h 429"/>
                <a:gd name="T14" fmla="*/ 108 w 111"/>
                <a:gd name="T15" fmla="*/ 313 h 429"/>
                <a:gd name="T16" fmla="*/ 5 w 111"/>
                <a:gd name="T17" fmla="*/ 357 h 429"/>
                <a:gd name="T18" fmla="*/ 111 w 111"/>
                <a:gd name="T19" fmla="*/ 409 h 429"/>
                <a:gd name="T20" fmla="*/ 54 w 111"/>
                <a:gd name="T21" fmla="*/ 429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429">
                  <a:moveTo>
                    <a:pt x="54" y="0"/>
                  </a:moveTo>
                  <a:lnTo>
                    <a:pt x="111" y="31"/>
                  </a:lnTo>
                  <a:lnTo>
                    <a:pt x="0" y="75"/>
                  </a:lnTo>
                  <a:lnTo>
                    <a:pt x="107" y="123"/>
                  </a:lnTo>
                  <a:lnTo>
                    <a:pt x="3" y="171"/>
                  </a:lnTo>
                  <a:lnTo>
                    <a:pt x="108" y="217"/>
                  </a:lnTo>
                  <a:lnTo>
                    <a:pt x="2" y="263"/>
                  </a:lnTo>
                  <a:lnTo>
                    <a:pt x="108" y="313"/>
                  </a:lnTo>
                  <a:lnTo>
                    <a:pt x="5" y="357"/>
                  </a:lnTo>
                  <a:lnTo>
                    <a:pt x="111" y="409"/>
                  </a:lnTo>
                  <a:lnTo>
                    <a:pt x="54" y="429"/>
                  </a:lnTo>
                </a:path>
              </a:pathLst>
            </a:custGeom>
            <a:noFill/>
            <a:ln w="3810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grpSp>
          <p:nvGrpSpPr>
            <p:cNvPr id="241673" name="Group 9"/>
            <p:cNvGrpSpPr>
              <a:grpSpLocks/>
            </p:cNvGrpSpPr>
            <p:nvPr/>
          </p:nvGrpSpPr>
          <p:grpSpPr bwMode="auto">
            <a:xfrm>
              <a:off x="2367" y="620"/>
              <a:ext cx="1020" cy="188"/>
              <a:chOff x="1262" y="239"/>
              <a:chExt cx="1020" cy="188"/>
            </a:xfrm>
          </p:grpSpPr>
          <p:sp>
            <p:nvSpPr>
              <p:cNvPr id="241674" name="Rectangle 10"/>
              <p:cNvSpPr>
                <a:spLocks noChangeArrowheads="1"/>
              </p:cNvSpPr>
              <p:nvPr/>
            </p:nvSpPr>
            <p:spPr bwMode="auto">
              <a:xfrm>
                <a:off x="1262" y="239"/>
                <a:ext cx="1020" cy="154"/>
              </a:xfrm>
              <a:prstGeom prst="rect">
                <a:avLst/>
              </a:prstGeom>
              <a:gradFill rotWithShape="1">
                <a:gsLst>
                  <a:gs pos="0">
                    <a:srgbClr val="4D4D4D"/>
                  </a:gs>
                  <a:gs pos="100000">
                    <a:srgbClr val="29292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just" fontAlgn="base">
                  <a:spcBef>
                    <a:spcPct val="0"/>
                  </a:spcBef>
                  <a:spcAft>
                    <a:spcPct val="0"/>
                  </a:spcAft>
                </a:pPr>
                <a:endParaRPr lang="it-IT" sz="2800" smtClean="0">
                  <a:solidFill>
                    <a:srgbClr val="000000"/>
                  </a:solidFill>
                </a:endParaRPr>
              </a:p>
            </p:txBody>
          </p:sp>
          <p:sp>
            <p:nvSpPr>
              <p:cNvPr id="241675" name="Line 11"/>
              <p:cNvSpPr>
                <a:spLocks noChangeShapeType="1"/>
              </p:cNvSpPr>
              <p:nvPr/>
            </p:nvSpPr>
            <p:spPr bwMode="auto">
              <a:xfrm>
                <a:off x="1772" y="370"/>
                <a:ext cx="0" cy="5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grpSp>
        <p:sp>
          <p:nvSpPr>
            <p:cNvPr id="241676" name="Freeform 12"/>
            <p:cNvSpPr>
              <a:spLocks/>
            </p:cNvSpPr>
            <p:nvPr/>
          </p:nvSpPr>
          <p:spPr bwMode="auto">
            <a:xfrm>
              <a:off x="610" y="2616"/>
              <a:ext cx="4534" cy="453"/>
            </a:xfrm>
            <a:custGeom>
              <a:avLst/>
              <a:gdLst>
                <a:gd name="T0" fmla="*/ 0 w 4529"/>
                <a:gd name="T1" fmla="*/ 398 h 398"/>
                <a:gd name="T2" fmla="*/ 155 w 4529"/>
                <a:gd name="T3" fmla="*/ 356 h 398"/>
                <a:gd name="T4" fmla="*/ 438 w 4529"/>
                <a:gd name="T5" fmla="*/ 280 h 398"/>
                <a:gd name="T6" fmla="*/ 827 w 4529"/>
                <a:gd name="T7" fmla="*/ 184 h 398"/>
                <a:gd name="T8" fmla="*/ 1108 w 4529"/>
                <a:gd name="T9" fmla="*/ 123 h 398"/>
                <a:gd name="T10" fmla="*/ 1355 w 4529"/>
                <a:gd name="T11" fmla="*/ 80 h 398"/>
                <a:gd name="T12" fmla="*/ 1699 w 4529"/>
                <a:gd name="T13" fmla="*/ 32 h 398"/>
                <a:gd name="T14" fmla="*/ 2139 w 4529"/>
                <a:gd name="T15" fmla="*/ 4 h 398"/>
                <a:gd name="T16" fmla="*/ 2520 w 4529"/>
                <a:gd name="T17" fmla="*/ 8 h 398"/>
                <a:gd name="T18" fmla="*/ 2960 w 4529"/>
                <a:gd name="T19" fmla="*/ 46 h 398"/>
                <a:gd name="T20" fmla="*/ 3331 w 4529"/>
                <a:gd name="T21" fmla="*/ 102 h 398"/>
                <a:gd name="T22" fmla="*/ 3875 w 4529"/>
                <a:gd name="T23" fmla="*/ 224 h 398"/>
                <a:gd name="T24" fmla="*/ 4060 w 4529"/>
                <a:gd name="T25" fmla="*/ 270 h 398"/>
                <a:gd name="T26" fmla="*/ 4296 w 4529"/>
                <a:gd name="T27" fmla="*/ 332 h 398"/>
                <a:gd name="T28" fmla="*/ 4529 w 4529"/>
                <a:gd name="T29" fmla="*/ 396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29" h="398">
                  <a:moveTo>
                    <a:pt x="0" y="398"/>
                  </a:moveTo>
                  <a:cubicBezTo>
                    <a:pt x="40" y="387"/>
                    <a:pt x="82" y="376"/>
                    <a:pt x="155" y="356"/>
                  </a:cubicBezTo>
                  <a:cubicBezTo>
                    <a:pt x="228" y="336"/>
                    <a:pt x="326" y="309"/>
                    <a:pt x="438" y="280"/>
                  </a:cubicBezTo>
                  <a:cubicBezTo>
                    <a:pt x="550" y="251"/>
                    <a:pt x="715" y="210"/>
                    <a:pt x="827" y="184"/>
                  </a:cubicBezTo>
                  <a:cubicBezTo>
                    <a:pt x="939" y="158"/>
                    <a:pt x="1020" y="140"/>
                    <a:pt x="1108" y="123"/>
                  </a:cubicBezTo>
                  <a:cubicBezTo>
                    <a:pt x="1196" y="106"/>
                    <a:pt x="1257" y="95"/>
                    <a:pt x="1355" y="80"/>
                  </a:cubicBezTo>
                  <a:cubicBezTo>
                    <a:pt x="1453" y="65"/>
                    <a:pt x="1568" y="45"/>
                    <a:pt x="1699" y="32"/>
                  </a:cubicBezTo>
                  <a:cubicBezTo>
                    <a:pt x="1830" y="19"/>
                    <a:pt x="2002" y="8"/>
                    <a:pt x="2139" y="4"/>
                  </a:cubicBezTo>
                  <a:cubicBezTo>
                    <a:pt x="2276" y="0"/>
                    <a:pt x="2383" y="1"/>
                    <a:pt x="2520" y="8"/>
                  </a:cubicBezTo>
                  <a:cubicBezTo>
                    <a:pt x="2657" y="15"/>
                    <a:pt x="2825" y="30"/>
                    <a:pt x="2960" y="46"/>
                  </a:cubicBezTo>
                  <a:cubicBezTo>
                    <a:pt x="3095" y="62"/>
                    <a:pt x="3179" y="72"/>
                    <a:pt x="3331" y="102"/>
                  </a:cubicBezTo>
                  <a:cubicBezTo>
                    <a:pt x="3483" y="132"/>
                    <a:pt x="3754" y="196"/>
                    <a:pt x="3875" y="224"/>
                  </a:cubicBezTo>
                  <a:cubicBezTo>
                    <a:pt x="3996" y="252"/>
                    <a:pt x="3990" y="252"/>
                    <a:pt x="4060" y="270"/>
                  </a:cubicBezTo>
                  <a:cubicBezTo>
                    <a:pt x="4130" y="288"/>
                    <a:pt x="4218" y="311"/>
                    <a:pt x="4296" y="332"/>
                  </a:cubicBezTo>
                  <a:cubicBezTo>
                    <a:pt x="4374" y="353"/>
                    <a:pt x="4481" y="383"/>
                    <a:pt x="4529" y="396"/>
                  </a:cubicBezTo>
                </a:path>
              </a:pathLst>
            </a:custGeom>
            <a:noFill/>
            <a:ln w="63500">
              <a:pattFill prst="weave">
                <a:fgClr>
                  <a:srgbClr val="FF0000"/>
                </a:fgClr>
                <a:bgClr>
                  <a:srgbClr val="0000FF"/>
                </a:bgClr>
              </a:patt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sp>
          <p:nvSpPr>
            <p:cNvPr id="241677" name="Line 13"/>
            <p:cNvSpPr>
              <a:spLocks noChangeShapeType="1"/>
            </p:cNvSpPr>
            <p:nvPr/>
          </p:nvSpPr>
          <p:spPr bwMode="auto">
            <a:xfrm>
              <a:off x="2878" y="2585"/>
              <a:ext cx="0" cy="68"/>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sp>
          <p:nvSpPr>
            <p:cNvPr id="241678" name="Oval 14"/>
            <p:cNvSpPr>
              <a:spLocks noChangeArrowheads="1"/>
            </p:cNvSpPr>
            <p:nvPr/>
          </p:nvSpPr>
          <p:spPr bwMode="auto">
            <a:xfrm>
              <a:off x="577" y="3032"/>
              <a:ext cx="68" cy="6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just" fontAlgn="base">
                <a:spcBef>
                  <a:spcPct val="0"/>
                </a:spcBef>
                <a:spcAft>
                  <a:spcPct val="0"/>
                </a:spcAft>
              </a:pPr>
              <a:endParaRPr lang="it-IT" sz="2800" smtClean="0">
                <a:solidFill>
                  <a:srgbClr val="000000"/>
                </a:solidFill>
              </a:endParaRPr>
            </a:p>
          </p:txBody>
        </p:sp>
        <p:sp>
          <p:nvSpPr>
            <p:cNvPr id="241679" name="Oval 15"/>
            <p:cNvSpPr>
              <a:spLocks noChangeArrowheads="1"/>
            </p:cNvSpPr>
            <p:nvPr/>
          </p:nvSpPr>
          <p:spPr bwMode="auto">
            <a:xfrm>
              <a:off x="5113" y="3032"/>
              <a:ext cx="68" cy="6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just" fontAlgn="base">
                <a:spcBef>
                  <a:spcPct val="0"/>
                </a:spcBef>
                <a:spcAft>
                  <a:spcPct val="0"/>
                </a:spcAft>
              </a:pPr>
              <a:endParaRPr lang="it-IT" sz="2800" smtClean="0">
                <a:solidFill>
                  <a:srgbClr val="000000"/>
                </a:solidFill>
              </a:endParaRPr>
            </a:p>
          </p:txBody>
        </p:sp>
      </p:grpSp>
      <p:sp>
        <p:nvSpPr>
          <p:cNvPr id="241680" name="Line 16"/>
          <p:cNvSpPr>
            <a:spLocks noChangeShapeType="1"/>
          </p:cNvSpPr>
          <p:nvPr/>
        </p:nvSpPr>
        <p:spPr bwMode="auto">
          <a:xfrm>
            <a:off x="3481388" y="2973388"/>
            <a:ext cx="731837" cy="0"/>
          </a:xfrm>
          <a:prstGeom prst="line">
            <a:avLst/>
          </a:prstGeom>
          <a:noFill/>
          <a:ln w="222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sp>
        <p:nvSpPr>
          <p:cNvPr id="241681" name="AutoShape 17">
            <a:hlinkClick r:id="rId2" highlightClick="1"/>
          </p:cNvPr>
          <p:cNvSpPr>
            <a:spLocks noChangeArrowheads="1"/>
          </p:cNvSpPr>
          <p:nvPr/>
        </p:nvSpPr>
        <p:spPr bwMode="auto">
          <a:xfrm>
            <a:off x="6808788" y="5430838"/>
            <a:ext cx="1343025" cy="914400"/>
          </a:xfrm>
          <a:prstGeom prst="actionButtonMovie">
            <a:avLst/>
          </a:prstGeom>
          <a:solidFill>
            <a:srgbClr val="EAEAEA"/>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just" fontAlgn="base">
              <a:spcBef>
                <a:spcPct val="0"/>
              </a:spcBef>
              <a:spcAft>
                <a:spcPct val="0"/>
              </a:spcAft>
            </a:pPr>
            <a:endParaRPr lang="it-IT" sz="2800" smtClean="0">
              <a:solidFill>
                <a:srgbClr val="000000"/>
              </a:solidFill>
            </a:endParaRPr>
          </a:p>
        </p:txBody>
      </p:sp>
    </p:spTree>
    <p:extLst>
      <p:ext uri="{BB962C8B-B14F-4D97-AF65-F5344CB8AC3E}">
        <p14:creationId xmlns:p14="http://schemas.microsoft.com/office/powerpoint/2010/main" val="12141120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idx="4294967295"/>
          </p:nvPr>
        </p:nvSpPr>
        <p:spPr>
          <a:xfrm>
            <a:off x="3059832" y="0"/>
            <a:ext cx="4104456" cy="1139825"/>
          </a:xfrm>
          <a:prstGeom prst="rect">
            <a:avLst/>
          </a:prstGeom>
        </p:spPr>
        <p:txBody>
          <a:bodyPr/>
          <a:lstStyle/>
          <a:p>
            <a:pPr eaLnBrk="1" hangingPunct="1">
              <a:defRPr/>
            </a:pPr>
            <a:r>
              <a:rPr lang="it-IT" sz="3200" b="1" dirty="0" smtClean="0">
                <a:ea typeface="+mj-ea"/>
                <a:cs typeface="+mj-cs"/>
              </a:rPr>
              <a:t>Alla FINE DELL’800</a:t>
            </a:r>
            <a:r>
              <a:rPr lang="it-IT" sz="4000" dirty="0" smtClean="0">
                <a:ea typeface="+mj-ea"/>
                <a:cs typeface="+mj-cs"/>
              </a:rPr>
              <a:t>…</a:t>
            </a:r>
            <a:endParaRPr lang="it-IT" sz="4000" dirty="0">
              <a:ea typeface="+mj-ea"/>
              <a:cs typeface="+mj-cs"/>
            </a:endParaRPr>
          </a:p>
        </p:txBody>
      </p:sp>
      <p:sp>
        <p:nvSpPr>
          <p:cNvPr id="191491" name="Rectangle 3"/>
          <p:cNvSpPr>
            <a:spLocks noGrp="1" noChangeArrowheads="1"/>
          </p:cNvSpPr>
          <p:nvPr>
            <p:ph type="body" idx="1"/>
          </p:nvPr>
        </p:nvSpPr>
        <p:spPr>
          <a:xfrm>
            <a:off x="0" y="957395"/>
            <a:ext cx="8915400" cy="2917825"/>
          </a:xfrm>
        </p:spPr>
        <p:txBody>
          <a:bodyPr>
            <a:noAutofit/>
          </a:bodyPr>
          <a:lstStyle/>
          <a:p>
            <a:pPr indent="9525" algn="just" eaLnBrk="1" hangingPunct="1">
              <a:lnSpc>
                <a:spcPct val="90000"/>
              </a:lnSpc>
              <a:buFont typeface="Wingdings" charset="2"/>
              <a:buNone/>
              <a:defRPr/>
            </a:pPr>
            <a:r>
              <a:rPr lang="it-IT" sz="3200" dirty="0" smtClean="0">
                <a:solidFill>
                  <a:srgbClr val="FF0000"/>
                </a:solidFill>
                <a:cs typeface="Comic Sans MS"/>
              </a:rPr>
              <a:t>La Fisica Classica. Il determinismo: </a:t>
            </a:r>
          </a:p>
          <a:p>
            <a:pPr indent="9525" algn="just" eaLnBrk="1" hangingPunct="1">
              <a:lnSpc>
                <a:spcPct val="90000"/>
              </a:lnSpc>
              <a:buFont typeface="Wingdings" charset="2"/>
              <a:buNone/>
              <a:defRPr/>
            </a:pPr>
            <a:r>
              <a:rPr lang="it-IT" sz="3200" dirty="0" smtClean="0">
                <a:solidFill>
                  <a:srgbClr val="292934"/>
                </a:solidFill>
                <a:cs typeface="Comic Sans MS"/>
              </a:rPr>
              <a:t>Alla fine dell’800…La Fisica Classica deterministica era </a:t>
            </a:r>
            <a:r>
              <a:rPr lang="it-IT" sz="3200" i="1" dirty="0" smtClean="0">
                <a:solidFill>
                  <a:srgbClr val="292934"/>
                </a:solidFill>
                <a:cs typeface="Comic Sans MS"/>
              </a:rPr>
              <a:t>all’apice del suo successo </a:t>
            </a:r>
            <a:r>
              <a:rPr lang="it-IT" sz="3200" dirty="0" smtClean="0">
                <a:solidFill>
                  <a:srgbClr val="292934"/>
                </a:solidFill>
                <a:cs typeface="Comic Sans MS"/>
              </a:rPr>
              <a:t>per esempio in meccanica note le leggi del moto era possibile conoscere in ogni momento posizione e </a:t>
            </a:r>
            <a:r>
              <a:rPr lang="it-IT" sz="3200" dirty="0" err="1" smtClean="0">
                <a:solidFill>
                  <a:srgbClr val="292934"/>
                </a:solidFill>
                <a:cs typeface="Comic Sans MS"/>
              </a:rPr>
              <a:t>velocita’</a:t>
            </a:r>
            <a:r>
              <a:rPr lang="it-IT" sz="3200" dirty="0" smtClean="0">
                <a:solidFill>
                  <a:srgbClr val="292934"/>
                </a:solidFill>
                <a:cs typeface="Comic Sans MS"/>
              </a:rPr>
              <a:t> di ogni punto materiale … </a:t>
            </a:r>
          </a:p>
          <a:p>
            <a:pPr indent="9525" algn="ctr" eaLnBrk="1" hangingPunct="1">
              <a:lnSpc>
                <a:spcPct val="90000"/>
              </a:lnSpc>
              <a:buFont typeface="Wingdings" charset="2"/>
              <a:buNone/>
              <a:defRPr/>
            </a:pPr>
            <a:r>
              <a:rPr lang="it-IT" sz="3200" dirty="0" smtClean="0">
                <a:solidFill>
                  <a:srgbClr val="D2533C"/>
                </a:solidFill>
                <a:cs typeface="Comic Sans MS"/>
              </a:rPr>
              <a:t>Le leggi di Newton e le trasformazioni di Galileo permettevano di descrivere qualsiasi moto di una particella anche in sistemi in moto relativo</a:t>
            </a:r>
          </a:p>
        </p:txBody>
      </p:sp>
    </p:spTree>
    <p:extLst>
      <p:ext uri="{BB962C8B-B14F-4D97-AF65-F5344CB8AC3E}">
        <p14:creationId xmlns:p14="http://schemas.microsoft.com/office/powerpoint/2010/main" val="35286767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497013" y="5172075"/>
            <a:ext cx="5795962"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fontAlgn="base">
              <a:spcBef>
                <a:spcPct val="0"/>
              </a:spcBef>
              <a:spcAft>
                <a:spcPct val="0"/>
              </a:spcAft>
            </a:pPr>
            <a:r>
              <a:rPr lang="it-IT" altLang="it-IT" sz="3000" b="1" smtClean="0">
                <a:solidFill>
                  <a:srgbClr val="000000"/>
                </a:solidFill>
                <a:latin typeface="Garamond" charset="0"/>
              </a:rPr>
              <a:t>supponiamo, al contrario, che al tempo t = 0 la corda sia ferma e che l’oscillatore sia in vibrazione.</a:t>
            </a:r>
          </a:p>
        </p:txBody>
      </p:sp>
      <p:grpSp>
        <p:nvGrpSpPr>
          <p:cNvPr id="243715" name="Group 3"/>
          <p:cNvGrpSpPr>
            <a:grpSpLocks/>
          </p:cNvGrpSpPr>
          <p:nvPr/>
        </p:nvGrpSpPr>
        <p:grpSpPr bwMode="auto">
          <a:xfrm>
            <a:off x="915988" y="984250"/>
            <a:ext cx="7308850" cy="3937000"/>
            <a:chOff x="577" y="620"/>
            <a:chExt cx="4604" cy="2480"/>
          </a:xfrm>
        </p:grpSpPr>
        <p:sp>
          <p:nvSpPr>
            <p:cNvPr id="243716" name="Freeform 4"/>
            <p:cNvSpPr>
              <a:spLocks/>
            </p:cNvSpPr>
            <p:nvPr/>
          </p:nvSpPr>
          <p:spPr bwMode="auto">
            <a:xfrm>
              <a:off x="610" y="3062"/>
              <a:ext cx="4534" cy="5"/>
            </a:xfrm>
            <a:custGeom>
              <a:avLst/>
              <a:gdLst>
                <a:gd name="T0" fmla="*/ 0 w 4529"/>
                <a:gd name="T1" fmla="*/ 398 h 398"/>
                <a:gd name="T2" fmla="*/ 155 w 4529"/>
                <a:gd name="T3" fmla="*/ 356 h 398"/>
                <a:gd name="T4" fmla="*/ 438 w 4529"/>
                <a:gd name="T5" fmla="*/ 280 h 398"/>
                <a:gd name="T6" fmla="*/ 827 w 4529"/>
                <a:gd name="T7" fmla="*/ 184 h 398"/>
                <a:gd name="T8" fmla="*/ 1108 w 4529"/>
                <a:gd name="T9" fmla="*/ 123 h 398"/>
                <a:gd name="T10" fmla="*/ 1355 w 4529"/>
                <a:gd name="T11" fmla="*/ 80 h 398"/>
                <a:gd name="T12" fmla="*/ 1699 w 4529"/>
                <a:gd name="T13" fmla="*/ 32 h 398"/>
                <a:gd name="T14" fmla="*/ 2139 w 4529"/>
                <a:gd name="T15" fmla="*/ 4 h 398"/>
                <a:gd name="T16" fmla="*/ 2520 w 4529"/>
                <a:gd name="T17" fmla="*/ 8 h 398"/>
                <a:gd name="T18" fmla="*/ 2960 w 4529"/>
                <a:gd name="T19" fmla="*/ 46 h 398"/>
                <a:gd name="T20" fmla="*/ 3331 w 4529"/>
                <a:gd name="T21" fmla="*/ 102 h 398"/>
                <a:gd name="T22" fmla="*/ 3875 w 4529"/>
                <a:gd name="T23" fmla="*/ 224 h 398"/>
                <a:gd name="T24" fmla="*/ 4060 w 4529"/>
                <a:gd name="T25" fmla="*/ 270 h 398"/>
                <a:gd name="T26" fmla="*/ 4296 w 4529"/>
                <a:gd name="T27" fmla="*/ 332 h 398"/>
                <a:gd name="T28" fmla="*/ 4529 w 4529"/>
                <a:gd name="T29" fmla="*/ 396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29" h="398">
                  <a:moveTo>
                    <a:pt x="0" y="398"/>
                  </a:moveTo>
                  <a:cubicBezTo>
                    <a:pt x="40" y="387"/>
                    <a:pt x="82" y="376"/>
                    <a:pt x="155" y="356"/>
                  </a:cubicBezTo>
                  <a:cubicBezTo>
                    <a:pt x="228" y="336"/>
                    <a:pt x="326" y="309"/>
                    <a:pt x="438" y="280"/>
                  </a:cubicBezTo>
                  <a:cubicBezTo>
                    <a:pt x="550" y="251"/>
                    <a:pt x="715" y="210"/>
                    <a:pt x="827" y="184"/>
                  </a:cubicBezTo>
                  <a:cubicBezTo>
                    <a:pt x="939" y="158"/>
                    <a:pt x="1020" y="140"/>
                    <a:pt x="1108" y="123"/>
                  </a:cubicBezTo>
                  <a:cubicBezTo>
                    <a:pt x="1196" y="106"/>
                    <a:pt x="1257" y="95"/>
                    <a:pt x="1355" y="80"/>
                  </a:cubicBezTo>
                  <a:cubicBezTo>
                    <a:pt x="1453" y="65"/>
                    <a:pt x="1568" y="45"/>
                    <a:pt x="1699" y="32"/>
                  </a:cubicBezTo>
                  <a:cubicBezTo>
                    <a:pt x="1830" y="19"/>
                    <a:pt x="2002" y="8"/>
                    <a:pt x="2139" y="4"/>
                  </a:cubicBezTo>
                  <a:cubicBezTo>
                    <a:pt x="2276" y="0"/>
                    <a:pt x="2383" y="1"/>
                    <a:pt x="2520" y="8"/>
                  </a:cubicBezTo>
                  <a:cubicBezTo>
                    <a:pt x="2657" y="15"/>
                    <a:pt x="2825" y="30"/>
                    <a:pt x="2960" y="46"/>
                  </a:cubicBezTo>
                  <a:cubicBezTo>
                    <a:pt x="3095" y="62"/>
                    <a:pt x="3179" y="72"/>
                    <a:pt x="3331" y="102"/>
                  </a:cubicBezTo>
                  <a:cubicBezTo>
                    <a:pt x="3483" y="132"/>
                    <a:pt x="3754" y="196"/>
                    <a:pt x="3875" y="224"/>
                  </a:cubicBezTo>
                  <a:cubicBezTo>
                    <a:pt x="3996" y="252"/>
                    <a:pt x="3990" y="252"/>
                    <a:pt x="4060" y="270"/>
                  </a:cubicBezTo>
                  <a:cubicBezTo>
                    <a:pt x="4130" y="288"/>
                    <a:pt x="4218" y="311"/>
                    <a:pt x="4296" y="332"/>
                  </a:cubicBezTo>
                  <a:cubicBezTo>
                    <a:pt x="4374" y="353"/>
                    <a:pt x="4481" y="383"/>
                    <a:pt x="4529" y="396"/>
                  </a:cubicBezTo>
                </a:path>
              </a:pathLst>
            </a:custGeom>
            <a:noFill/>
            <a:ln w="63500">
              <a:pattFill prst="weave">
                <a:fgClr>
                  <a:srgbClr val="FF0000"/>
                </a:fgClr>
                <a:bgClr>
                  <a:srgbClr val="0000FF"/>
                </a:bgClr>
              </a:patt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grpSp>
          <p:nvGrpSpPr>
            <p:cNvPr id="243717" name="Group 5"/>
            <p:cNvGrpSpPr>
              <a:grpSpLocks/>
            </p:cNvGrpSpPr>
            <p:nvPr/>
          </p:nvGrpSpPr>
          <p:grpSpPr bwMode="auto">
            <a:xfrm>
              <a:off x="2877" y="1474"/>
              <a:ext cx="1" cy="1624"/>
              <a:chOff x="2877" y="799"/>
              <a:chExt cx="1" cy="1624"/>
            </a:xfrm>
          </p:grpSpPr>
          <p:sp>
            <p:nvSpPr>
              <p:cNvPr id="243718" name="Line 6"/>
              <p:cNvSpPr>
                <a:spLocks noChangeShapeType="1"/>
              </p:cNvSpPr>
              <p:nvPr/>
            </p:nvSpPr>
            <p:spPr bwMode="auto">
              <a:xfrm>
                <a:off x="2877" y="799"/>
                <a:ext cx="0" cy="1611"/>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sp>
            <p:nvSpPr>
              <p:cNvPr id="243719" name="Line 7"/>
              <p:cNvSpPr>
                <a:spLocks noChangeShapeType="1"/>
              </p:cNvSpPr>
              <p:nvPr/>
            </p:nvSpPr>
            <p:spPr bwMode="auto">
              <a:xfrm>
                <a:off x="2878" y="2355"/>
                <a:ext cx="0" cy="68"/>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grpSp>
        <p:sp>
          <p:nvSpPr>
            <p:cNvPr id="243720" name="Oval 8"/>
            <p:cNvSpPr>
              <a:spLocks noChangeArrowheads="1"/>
            </p:cNvSpPr>
            <p:nvPr/>
          </p:nvSpPr>
          <p:spPr bwMode="auto">
            <a:xfrm>
              <a:off x="5113" y="3032"/>
              <a:ext cx="68" cy="6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just" fontAlgn="base">
                <a:spcBef>
                  <a:spcPct val="0"/>
                </a:spcBef>
                <a:spcAft>
                  <a:spcPct val="0"/>
                </a:spcAft>
              </a:pPr>
              <a:endParaRPr lang="it-IT" sz="2800" smtClean="0">
                <a:solidFill>
                  <a:srgbClr val="000000"/>
                </a:solidFill>
              </a:endParaRPr>
            </a:p>
          </p:txBody>
        </p:sp>
        <p:grpSp>
          <p:nvGrpSpPr>
            <p:cNvPr id="243721" name="Group 9"/>
            <p:cNvGrpSpPr>
              <a:grpSpLocks/>
            </p:cNvGrpSpPr>
            <p:nvPr/>
          </p:nvGrpSpPr>
          <p:grpSpPr bwMode="auto">
            <a:xfrm>
              <a:off x="2650" y="1360"/>
              <a:ext cx="453" cy="499"/>
              <a:chOff x="1545" y="1205"/>
              <a:chExt cx="453" cy="499"/>
            </a:xfrm>
          </p:grpSpPr>
          <p:sp>
            <p:nvSpPr>
              <p:cNvPr id="243722" name="Line 10"/>
              <p:cNvSpPr>
                <a:spLocks noChangeShapeType="1"/>
              </p:cNvSpPr>
              <p:nvPr/>
            </p:nvSpPr>
            <p:spPr bwMode="auto">
              <a:xfrm>
                <a:off x="1772" y="1205"/>
                <a:ext cx="0" cy="1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sp>
            <p:nvSpPr>
              <p:cNvPr id="243723" name="Oval 11"/>
              <p:cNvSpPr>
                <a:spLocks noChangeArrowheads="1"/>
              </p:cNvSpPr>
              <p:nvPr/>
            </p:nvSpPr>
            <p:spPr bwMode="auto">
              <a:xfrm>
                <a:off x="1545" y="1251"/>
                <a:ext cx="453" cy="453"/>
              </a:xfrm>
              <a:prstGeom prst="ellipse">
                <a:avLst/>
              </a:prstGeom>
              <a:gradFill rotWithShape="1">
                <a:gsLst>
                  <a:gs pos="0">
                    <a:schemeClr val="tx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just" fontAlgn="base">
                  <a:spcBef>
                    <a:spcPct val="0"/>
                  </a:spcBef>
                  <a:spcAft>
                    <a:spcPct val="0"/>
                  </a:spcAft>
                </a:pPr>
                <a:endParaRPr lang="it-IT" sz="2800" smtClean="0">
                  <a:solidFill>
                    <a:srgbClr val="000000"/>
                  </a:solidFill>
                </a:endParaRPr>
              </a:p>
            </p:txBody>
          </p:sp>
        </p:grpSp>
        <p:sp>
          <p:nvSpPr>
            <p:cNvPr id="243724" name="Freeform 12"/>
            <p:cNvSpPr>
              <a:spLocks/>
            </p:cNvSpPr>
            <p:nvPr/>
          </p:nvSpPr>
          <p:spPr bwMode="auto">
            <a:xfrm>
              <a:off x="2821" y="800"/>
              <a:ext cx="111" cy="569"/>
            </a:xfrm>
            <a:custGeom>
              <a:avLst/>
              <a:gdLst>
                <a:gd name="T0" fmla="*/ 54 w 111"/>
                <a:gd name="T1" fmla="*/ 0 h 429"/>
                <a:gd name="T2" fmla="*/ 111 w 111"/>
                <a:gd name="T3" fmla="*/ 31 h 429"/>
                <a:gd name="T4" fmla="*/ 0 w 111"/>
                <a:gd name="T5" fmla="*/ 75 h 429"/>
                <a:gd name="T6" fmla="*/ 107 w 111"/>
                <a:gd name="T7" fmla="*/ 123 h 429"/>
                <a:gd name="T8" fmla="*/ 3 w 111"/>
                <a:gd name="T9" fmla="*/ 171 h 429"/>
                <a:gd name="T10" fmla="*/ 108 w 111"/>
                <a:gd name="T11" fmla="*/ 217 h 429"/>
                <a:gd name="T12" fmla="*/ 2 w 111"/>
                <a:gd name="T13" fmla="*/ 263 h 429"/>
                <a:gd name="T14" fmla="*/ 108 w 111"/>
                <a:gd name="T15" fmla="*/ 313 h 429"/>
                <a:gd name="T16" fmla="*/ 5 w 111"/>
                <a:gd name="T17" fmla="*/ 357 h 429"/>
                <a:gd name="T18" fmla="*/ 111 w 111"/>
                <a:gd name="T19" fmla="*/ 409 h 429"/>
                <a:gd name="T20" fmla="*/ 54 w 111"/>
                <a:gd name="T21" fmla="*/ 429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429">
                  <a:moveTo>
                    <a:pt x="54" y="0"/>
                  </a:moveTo>
                  <a:lnTo>
                    <a:pt x="111" y="31"/>
                  </a:lnTo>
                  <a:lnTo>
                    <a:pt x="0" y="75"/>
                  </a:lnTo>
                  <a:lnTo>
                    <a:pt x="107" y="123"/>
                  </a:lnTo>
                  <a:lnTo>
                    <a:pt x="3" y="171"/>
                  </a:lnTo>
                  <a:lnTo>
                    <a:pt x="108" y="217"/>
                  </a:lnTo>
                  <a:lnTo>
                    <a:pt x="2" y="263"/>
                  </a:lnTo>
                  <a:lnTo>
                    <a:pt x="108" y="313"/>
                  </a:lnTo>
                  <a:lnTo>
                    <a:pt x="5" y="357"/>
                  </a:lnTo>
                  <a:lnTo>
                    <a:pt x="111" y="409"/>
                  </a:lnTo>
                  <a:lnTo>
                    <a:pt x="54" y="429"/>
                  </a:lnTo>
                </a:path>
              </a:pathLst>
            </a:custGeom>
            <a:noFill/>
            <a:ln w="3810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grpSp>
          <p:nvGrpSpPr>
            <p:cNvPr id="243725" name="Group 13"/>
            <p:cNvGrpSpPr>
              <a:grpSpLocks/>
            </p:cNvGrpSpPr>
            <p:nvPr/>
          </p:nvGrpSpPr>
          <p:grpSpPr bwMode="auto">
            <a:xfrm>
              <a:off x="2367" y="620"/>
              <a:ext cx="1020" cy="188"/>
              <a:chOff x="1262" y="239"/>
              <a:chExt cx="1020" cy="188"/>
            </a:xfrm>
          </p:grpSpPr>
          <p:sp>
            <p:nvSpPr>
              <p:cNvPr id="243726" name="Rectangle 14"/>
              <p:cNvSpPr>
                <a:spLocks noChangeArrowheads="1"/>
              </p:cNvSpPr>
              <p:nvPr/>
            </p:nvSpPr>
            <p:spPr bwMode="auto">
              <a:xfrm>
                <a:off x="1262" y="239"/>
                <a:ext cx="1020" cy="154"/>
              </a:xfrm>
              <a:prstGeom prst="rect">
                <a:avLst/>
              </a:prstGeom>
              <a:gradFill rotWithShape="1">
                <a:gsLst>
                  <a:gs pos="0">
                    <a:srgbClr val="4D4D4D"/>
                  </a:gs>
                  <a:gs pos="100000">
                    <a:srgbClr val="29292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just" fontAlgn="base">
                  <a:spcBef>
                    <a:spcPct val="0"/>
                  </a:spcBef>
                  <a:spcAft>
                    <a:spcPct val="0"/>
                  </a:spcAft>
                </a:pPr>
                <a:endParaRPr lang="it-IT" sz="2800" smtClean="0">
                  <a:solidFill>
                    <a:srgbClr val="000000"/>
                  </a:solidFill>
                </a:endParaRPr>
              </a:p>
            </p:txBody>
          </p:sp>
          <p:sp>
            <p:nvSpPr>
              <p:cNvPr id="243727" name="Line 15"/>
              <p:cNvSpPr>
                <a:spLocks noChangeShapeType="1"/>
              </p:cNvSpPr>
              <p:nvPr/>
            </p:nvSpPr>
            <p:spPr bwMode="auto">
              <a:xfrm>
                <a:off x="1772" y="370"/>
                <a:ext cx="0" cy="5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grpSp>
        <p:sp>
          <p:nvSpPr>
            <p:cNvPr id="243728" name="Oval 16"/>
            <p:cNvSpPr>
              <a:spLocks noChangeArrowheads="1"/>
            </p:cNvSpPr>
            <p:nvPr/>
          </p:nvSpPr>
          <p:spPr bwMode="auto">
            <a:xfrm>
              <a:off x="577" y="3032"/>
              <a:ext cx="68" cy="6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just" fontAlgn="base">
                <a:spcBef>
                  <a:spcPct val="0"/>
                </a:spcBef>
                <a:spcAft>
                  <a:spcPct val="0"/>
                </a:spcAft>
              </a:pPr>
              <a:endParaRPr lang="it-IT" sz="2800" smtClean="0">
                <a:solidFill>
                  <a:srgbClr val="000000"/>
                </a:solidFill>
              </a:endParaRPr>
            </a:p>
          </p:txBody>
        </p:sp>
      </p:grpSp>
      <p:sp>
        <p:nvSpPr>
          <p:cNvPr id="243729" name="Line 17"/>
          <p:cNvSpPr>
            <a:spLocks noChangeShapeType="1"/>
          </p:cNvSpPr>
          <p:nvPr/>
        </p:nvSpPr>
        <p:spPr bwMode="auto">
          <a:xfrm>
            <a:off x="3481388" y="2973388"/>
            <a:ext cx="731837" cy="0"/>
          </a:xfrm>
          <a:prstGeom prst="line">
            <a:avLst/>
          </a:prstGeom>
          <a:noFill/>
          <a:ln w="222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fontAlgn="base">
              <a:spcBef>
                <a:spcPct val="0"/>
              </a:spcBef>
              <a:spcAft>
                <a:spcPct val="0"/>
              </a:spcAft>
            </a:pPr>
            <a:endParaRPr lang="it-IT" sz="2800" smtClean="0">
              <a:solidFill>
                <a:srgbClr val="000000"/>
              </a:solidFill>
            </a:endParaRPr>
          </a:p>
        </p:txBody>
      </p:sp>
      <p:sp>
        <p:nvSpPr>
          <p:cNvPr id="243730" name="AutoShape 18">
            <a:hlinkClick r:id="rId2" action="ppaction://hlinkfile" highlightClick="1"/>
          </p:cNvPr>
          <p:cNvSpPr>
            <a:spLocks noChangeArrowheads="1"/>
          </p:cNvSpPr>
          <p:nvPr/>
        </p:nvSpPr>
        <p:spPr bwMode="auto">
          <a:xfrm>
            <a:off x="7502525" y="5521325"/>
            <a:ext cx="1343025" cy="914400"/>
          </a:xfrm>
          <a:prstGeom prst="actionButtonMovie">
            <a:avLst/>
          </a:prstGeom>
          <a:solidFill>
            <a:srgbClr val="EAEAEA"/>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just" fontAlgn="base">
              <a:spcBef>
                <a:spcPct val="0"/>
              </a:spcBef>
              <a:spcAft>
                <a:spcPct val="0"/>
              </a:spcAft>
            </a:pPr>
            <a:endParaRPr lang="it-IT" sz="2800" smtClean="0">
              <a:solidFill>
                <a:srgbClr val="000000"/>
              </a:solidFill>
            </a:endParaRPr>
          </a:p>
        </p:txBody>
      </p:sp>
    </p:spTree>
    <p:extLst>
      <p:ext uri="{BB962C8B-B14F-4D97-AF65-F5344CB8AC3E}">
        <p14:creationId xmlns:p14="http://schemas.microsoft.com/office/powerpoint/2010/main" val="191274416"/>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2843807" y="333375"/>
            <a:ext cx="5854105" cy="1139825"/>
          </a:xfrm>
          <a:prstGeom prst="rect">
            <a:avLst/>
          </a:prstGeom>
        </p:spPr>
        <p:txBody>
          <a:bodyPr/>
          <a:lstStyle/>
          <a:p>
            <a:pPr eaLnBrk="1" hangingPunct="1">
              <a:defRPr/>
            </a:pPr>
            <a:r>
              <a:rPr lang="it-IT" sz="3200" dirty="0" smtClean="0">
                <a:ea typeface="+mj-ea"/>
                <a:cs typeface="+mj-cs"/>
              </a:rPr>
              <a:t>Il dualismo onda-particella</a:t>
            </a:r>
            <a:r>
              <a:rPr lang="mr-IN" sz="3200" dirty="0" smtClean="0">
                <a:ea typeface="+mj-ea"/>
                <a:cs typeface="+mj-cs"/>
              </a:rPr>
              <a:t>…</a:t>
            </a:r>
            <a:r>
              <a:rPr lang="it-IT" sz="3200" dirty="0" smtClean="0">
                <a:ea typeface="+mj-ea"/>
                <a:cs typeface="+mj-cs"/>
              </a:rPr>
              <a:t>.</a:t>
            </a:r>
            <a:r>
              <a:rPr lang="it-IT" sz="3200" dirty="0">
                <a:ea typeface="+mj-ea"/>
                <a:cs typeface="+mj-cs"/>
              </a:rPr>
              <a:t/>
            </a:r>
            <a:br>
              <a:rPr lang="it-IT" sz="3200" dirty="0">
                <a:ea typeface="+mj-ea"/>
                <a:cs typeface="+mj-cs"/>
              </a:rPr>
            </a:br>
            <a:endParaRPr lang="it-IT" sz="3200" dirty="0">
              <a:ea typeface="+mj-ea"/>
              <a:cs typeface="+mj-cs"/>
            </a:endParaRPr>
          </a:p>
        </p:txBody>
      </p:sp>
      <p:sp>
        <p:nvSpPr>
          <p:cNvPr id="179203" name="Rectangle 3"/>
          <p:cNvSpPr>
            <a:spLocks noGrp="1" noChangeArrowheads="1"/>
          </p:cNvSpPr>
          <p:nvPr>
            <p:ph type="body" idx="1"/>
          </p:nvPr>
        </p:nvSpPr>
        <p:spPr>
          <a:xfrm>
            <a:off x="0" y="903287"/>
            <a:ext cx="9144000" cy="5838081"/>
          </a:xfrm>
        </p:spPr>
        <p:txBody>
          <a:bodyPr>
            <a:normAutofit fontScale="92500" lnSpcReduction="20000"/>
          </a:bodyPr>
          <a:lstStyle/>
          <a:p>
            <a:pPr indent="9525" algn="ctr">
              <a:buNone/>
              <a:defRPr/>
            </a:pPr>
            <a:r>
              <a:rPr lang="it-IT" dirty="0"/>
              <a:t>Il dualismo </a:t>
            </a:r>
            <a:r>
              <a:rPr lang="it-IT" dirty="0" smtClean="0"/>
              <a:t>onda-corpuscolo evidente nella natura della luce </a:t>
            </a:r>
            <a:r>
              <a:rPr lang="it-IT" dirty="0"/>
              <a:t>si estese anche </a:t>
            </a:r>
            <a:r>
              <a:rPr lang="it-IT" dirty="0" smtClean="0"/>
              <a:t>alla materia ovvero agli </a:t>
            </a:r>
            <a:r>
              <a:rPr lang="it-IT" dirty="0"/>
              <a:t>elettroni a partire dall’ipotesi di de Broglie che attribuì a queste particelle un carattere ondulatorio caratterizzato da una lunghezza d’onda:</a:t>
            </a:r>
          </a:p>
          <a:p>
            <a:pPr indent="9525" algn="ctr">
              <a:buNone/>
              <a:defRPr/>
            </a:pPr>
            <a:endParaRPr lang="it-IT" dirty="0"/>
          </a:p>
          <a:p>
            <a:pPr indent="9525" algn="ctr">
              <a:buNone/>
              <a:defRPr/>
            </a:pPr>
            <a:endParaRPr lang="it-IT" dirty="0"/>
          </a:p>
          <a:p>
            <a:pPr indent="9525" algn="ctr">
              <a:buNone/>
              <a:defRPr/>
            </a:pPr>
            <a:endParaRPr lang="it-IT" dirty="0" smtClean="0"/>
          </a:p>
          <a:p>
            <a:pPr indent="9525" algn="ctr">
              <a:buNone/>
              <a:defRPr/>
            </a:pPr>
            <a:endParaRPr lang="it-IT" dirty="0"/>
          </a:p>
          <a:p>
            <a:pPr indent="9525" algn="ctr">
              <a:buNone/>
              <a:defRPr/>
            </a:pPr>
            <a:endParaRPr lang="it-IT" dirty="0" smtClean="0"/>
          </a:p>
          <a:p>
            <a:pPr indent="9525" algn="ctr">
              <a:buNone/>
              <a:defRPr/>
            </a:pPr>
            <a:endParaRPr lang="it-IT" dirty="0"/>
          </a:p>
          <a:p>
            <a:pPr indent="9525" algn="ctr">
              <a:buNone/>
              <a:defRPr/>
            </a:pPr>
            <a:r>
              <a:rPr lang="it-IT" dirty="0"/>
              <a:t>La Meccanica Quantistica, nella formulazione di </a:t>
            </a:r>
            <a:r>
              <a:rPr lang="it-IT" dirty="0" err="1"/>
              <a:t>Schrödinger</a:t>
            </a:r>
            <a:r>
              <a:rPr lang="it-IT" dirty="0"/>
              <a:t>, è basata sulla formula di de Broglie.</a:t>
            </a:r>
          </a:p>
        </p:txBody>
      </p:sp>
      <p:graphicFrame>
        <p:nvGraphicFramePr>
          <p:cNvPr id="6" name="Object 3"/>
          <p:cNvGraphicFramePr>
            <a:graphicFrameLocks noChangeAspect="1"/>
          </p:cNvGraphicFramePr>
          <p:nvPr>
            <p:extLst>
              <p:ext uri="{D42A27DB-BD31-4B8C-83A1-F6EECF244321}">
                <p14:modId xmlns:p14="http://schemas.microsoft.com/office/powerpoint/2010/main" val="1251316801"/>
              </p:ext>
            </p:extLst>
          </p:nvPr>
        </p:nvGraphicFramePr>
        <p:xfrm>
          <a:off x="3635896" y="3717019"/>
          <a:ext cx="1123950" cy="1033462"/>
        </p:xfrm>
        <a:graphic>
          <a:graphicData uri="http://schemas.openxmlformats.org/presentationml/2006/ole">
            <mc:AlternateContent xmlns:mc="http://schemas.openxmlformats.org/markup-compatibility/2006">
              <mc:Choice xmlns:v="urn:schemas-microsoft-com:vml" Requires="v">
                <p:oleObj spid="_x0000_s404505" name="Equation" r:id="rId3" imgW="787320" imgH="723600" progId="Equation.DSMT4">
                  <p:embed/>
                </p:oleObj>
              </mc:Choice>
              <mc:Fallback>
                <p:oleObj name="Equation" r:id="rId3" imgW="787320" imgH="723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3717019"/>
                        <a:ext cx="1123950" cy="1033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13" name="Group 4"/>
          <p:cNvGrpSpPr>
            <a:grpSpLocks/>
          </p:cNvGrpSpPr>
          <p:nvPr/>
        </p:nvGrpSpPr>
        <p:grpSpPr bwMode="auto">
          <a:xfrm>
            <a:off x="467543" y="2651263"/>
            <a:ext cx="2376263" cy="2994224"/>
            <a:chOff x="612" y="1933"/>
            <a:chExt cx="1717" cy="2422"/>
          </a:xfrm>
        </p:grpSpPr>
        <p:pic>
          <p:nvPicPr>
            <p:cNvPr id="14" name="Picture 5" descr="Louis de Brogli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9" y="1933"/>
              <a:ext cx="1683" cy="208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p:cNvSpPr>
              <a:spLocks noChangeArrowheads="1"/>
            </p:cNvSpPr>
            <p:nvPr/>
          </p:nvSpPr>
          <p:spPr bwMode="auto">
            <a:xfrm>
              <a:off x="612" y="3870"/>
              <a:ext cx="1717" cy="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fontAlgn="base">
                <a:spcBef>
                  <a:spcPct val="0"/>
                </a:spcBef>
                <a:spcAft>
                  <a:spcPct val="0"/>
                </a:spcAft>
              </a:pPr>
              <a:r>
                <a:rPr lang="it-IT" altLang="it-IT" smtClean="0">
                  <a:solidFill>
                    <a:srgbClr val="000000"/>
                  </a:solidFill>
                  <a:latin typeface="Garamond" charset="0"/>
                </a:rPr>
                <a:t>Louis de Broglie </a:t>
              </a:r>
            </a:p>
            <a:p>
              <a:pPr algn="ctr" fontAlgn="base">
                <a:spcBef>
                  <a:spcPct val="0"/>
                </a:spcBef>
                <a:spcAft>
                  <a:spcPct val="0"/>
                </a:spcAft>
              </a:pPr>
              <a:r>
                <a:rPr lang="it-IT" altLang="it-IT" sz="1500" dirty="0" smtClean="0">
                  <a:solidFill>
                    <a:srgbClr val="000000"/>
                  </a:solidFill>
                  <a:latin typeface="Garamond" charset="0"/>
                </a:rPr>
                <a:t>(1892 - 1987)</a:t>
              </a:r>
            </a:p>
          </p:txBody>
        </p:sp>
      </p:grpSp>
      <p:grpSp>
        <p:nvGrpSpPr>
          <p:cNvPr id="16" name="Group 7"/>
          <p:cNvGrpSpPr>
            <a:grpSpLocks/>
          </p:cNvGrpSpPr>
          <p:nvPr/>
        </p:nvGrpSpPr>
        <p:grpSpPr bwMode="auto">
          <a:xfrm>
            <a:off x="6372200" y="2651263"/>
            <a:ext cx="2545160" cy="3145727"/>
            <a:chOff x="2304" y="2075"/>
            <a:chExt cx="1987" cy="2386"/>
          </a:xfrm>
        </p:grpSpPr>
        <p:sp>
          <p:nvSpPr>
            <p:cNvPr id="17" name="Rectangle 8"/>
            <p:cNvSpPr>
              <a:spLocks noChangeArrowheads="1"/>
            </p:cNvSpPr>
            <p:nvPr/>
          </p:nvSpPr>
          <p:spPr bwMode="auto">
            <a:xfrm>
              <a:off x="2340" y="3761"/>
              <a:ext cx="19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fontAlgn="base">
                <a:spcBef>
                  <a:spcPct val="0"/>
                </a:spcBef>
                <a:spcAft>
                  <a:spcPct val="0"/>
                </a:spcAft>
              </a:pPr>
              <a:endParaRPr lang="it-IT" altLang="it-IT" dirty="0" smtClean="0">
                <a:solidFill>
                  <a:srgbClr val="000000"/>
                </a:solidFill>
                <a:latin typeface="Garamond" charset="0"/>
              </a:endParaRPr>
            </a:p>
            <a:p>
              <a:pPr algn="ctr" fontAlgn="base">
                <a:spcBef>
                  <a:spcPct val="0"/>
                </a:spcBef>
                <a:spcAft>
                  <a:spcPct val="0"/>
                </a:spcAft>
              </a:pPr>
              <a:r>
                <a:rPr lang="it-IT" altLang="it-IT" dirty="0" smtClean="0">
                  <a:solidFill>
                    <a:srgbClr val="000000"/>
                  </a:solidFill>
                  <a:latin typeface="Garamond" charset="0"/>
                </a:rPr>
                <a:t>Erwin </a:t>
              </a:r>
              <a:r>
                <a:rPr lang="it-IT" altLang="it-IT" dirty="0" err="1" smtClean="0">
                  <a:solidFill>
                    <a:srgbClr val="000000"/>
                  </a:solidFill>
                  <a:latin typeface="Garamond" charset="0"/>
                </a:rPr>
                <a:t>Schr</a:t>
              </a:r>
              <a:r>
                <a:rPr lang="en-US" altLang="it-IT" dirty="0" err="1" smtClean="0">
                  <a:solidFill>
                    <a:srgbClr val="000000"/>
                  </a:solidFill>
                  <a:latin typeface="Garamond" charset="0"/>
                </a:rPr>
                <a:t>ö</a:t>
              </a:r>
              <a:r>
                <a:rPr lang="it-IT" altLang="it-IT" dirty="0" err="1" smtClean="0">
                  <a:solidFill>
                    <a:srgbClr val="000000"/>
                  </a:solidFill>
                  <a:latin typeface="Garamond" charset="0"/>
                </a:rPr>
                <a:t>dinger</a:t>
              </a:r>
              <a:endParaRPr lang="it-IT" altLang="it-IT" dirty="0" smtClean="0">
                <a:solidFill>
                  <a:srgbClr val="000000"/>
                </a:solidFill>
                <a:latin typeface="Garamond" charset="0"/>
              </a:endParaRPr>
            </a:p>
            <a:p>
              <a:pPr algn="ctr" fontAlgn="base">
                <a:spcBef>
                  <a:spcPct val="0"/>
                </a:spcBef>
                <a:spcAft>
                  <a:spcPct val="0"/>
                </a:spcAft>
              </a:pPr>
              <a:r>
                <a:rPr lang="it-IT" altLang="it-IT" dirty="0" smtClean="0">
                  <a:solidFill>
                    <a:srgbClr val="000000"/>
                  </a:solidFill>
                  <a:latin typeface="Garamond" charset="0"/>
                </a:rPr>
                <a:t> </a:t>
              </a:r>
              <a:r>
                <a:rPr lang="it-IT" altLang="it-IT" sz="1500" dirty="0" smtClean="0">
                  <a:solidFill>
                    <a:srgbClr val="000000"/>
                  </a:solidFill>
                  <a:latin typeface="Garamond" charset="0"/>
                </a:rPr>
                <a:t>(1887 - 1961)</a:t>
              </a:r>
            </a:p>
          </p:txBody>
        </p:sp>
        <p:pic>
          <p:nvPicPr>
            <p:cNvPr id="18" name="Picture 9" descr="fc7ddde2ced90ab6059618b45bbbcae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04" y="2075"/>
              <a:ext cx="1987" cy="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5976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9203">
                                            <p:txEl>
                                              <p:pRg st="0" end="0"/>
                                            </p:txEl>
                                          </p:spTgt>
                                        </p:tgtEl>
                                        <p:attrNameLst>
                                          <p:attrName>style.visibility</p:attrName>
                                        </p:attrNameLst>
                                      </p:cBhvr>
                                      <p:to>
                                        <p:strVal val="visible"/>
                                      </p:to>
                                    </p:set>
                                    <p:anim calcmode="lin" valueType="num">
                                      <p:cBhvr>
                                        <p:cTn id="7" dur="500" fill="hold"/>
                                        <p:tgtEl>
                                          <p:spTgt spid="1792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920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920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79203">
                                            <p:txEl>
                                              <p:pRg st="7" end="7"/>
                                            </p:txEl>
                                          </p:spTgt>
                                        </p:tgtEl>
                                        <p:attrNameLst>
                                          <p:attrName>style.visibility</p:attrName>
                                        </p:attrNameLst>
                                      </p:cBhvr>
                                      <p:to>
                                        <p:strVal val="visible"/>
                                      </p:to>
                                    </p:set>
                                    <p:anim calcmode="lin" valueType="num">
                                      <p:cBhvr>
                                        <p:cTn id="14" dur="500" fill="hold"/>
                                        <p:tgtEl>
                                          <p:spTgt spid="179203">
                                            <p:txEl>
                                              <p:pRg st="7" end="7"/>
                                            </p:txEl>
                                          </p:spTgt>
                                        </p:tgtEl>
                                        <p:attrNameLst>
                                          <p:attrName>ppt_w</p:attrName>
                                        </p:attrNameLst>
                                      </p:cBhvr>
                                      <p:tavLst>
                                        <p:tav tm="0">
                                          <p:val>
                                            <p:fltVal val="0"/>
                                          </p:val>
                                        </p:tav>
                                        <p:tav tm="100000">
                                          <p:val>
                                            <p:strVal val="#ppt_w"/>
                                          </p:val>
                                        </p:tav>
                                      </p:tavLst>
                                    </p:anim>
                                    <p:anim calcmode="lin" valueType="num">
                                      <p:cBhvr>
                                        <p:cTn id="15" dur="500" fill="hold"/>
                                        <p:tgtEl>
                                          <p:spTgt spid="179203">
                                            <p:txEl>
                                              <p:pRg st="7" end="7"/>
                                            </p:txEl>
                                          </p:spTgt>
                                        </p:tgtEl>
                                        <p:attrNameLst>
                                          <p:attrName>ppt_h</p:attrName>
                                        </p:attrNameLst>
                                      </p:cBhvr>
                                      <p:tavLst>
                                        <p:tav tm="0">
                                          <p:val>
                                            <p:fltVal val="0"/>
                                          </p:val>
                                        </p:tav>
                                        <p:tav tm="100000">
                                          <p:val>
                                            <p:strVal val="#ppt_h"/>
                                          </p:val>
                                        </p:tav>
                                      </p:tavLst>
                                    </p:anim>
                                    <p:animEffect transition="in" filter="fade">
                                      <p:cBhvr>
                                        <p:cTn id="16" dur="500"/>
                                        <p:tgtEl>
                                          <p:spTgt spid="179203">
                                            <p:txEl>
                                              <p:pRg st="7" end="7"/>
                                            </p:txEl>
                                          </p:spTgt>
                                        </p:tgtEl>
                                      </p:cBhvr>
                                    </p:animEffect>
                                  </p:childTnLst>
                                </p:cTn>
                              </p:par>
                            </p:childTnLst>
                          </p:cTn>
                        </p:par>
                        <p:par>
                          <p:cTn id="17" fill="hold">
                            <p:stCondLst>
                              <p:cond delay="500"/>
                            </p:stCondLst>
                            <p:childTnLst>
                              <p:par>
                                <p:cTn id="18" presetID="53"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7810" name="Picture 2" descr="4,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085975"/>
            <a:ext cx="11610975" cy="8705850"/>
          </a:xfrm>
          <a:prstGeom prst="rect">
            <a:avLst/>
          </a:prstGeom>
          <a:noFill/>
          <a:extLst>
            <a:ext uri="{909E8E84-426E-40DD-AFC4-6F175D3DCCD1}">
              <a14:hiddenFill xmlns:a14="http://schemas.microsoft.com/office/drawing/2010/main">
                <a:solidFill>
                  <a:srgbClr val="FFFFFF"/>
                </a:solidFill>
              </a14:hiddenFill>
            </a:ext>
          </a:extLst>
        </p:spPr>
      </p:pic>
      <p:sp>
        <p:nvSpPr>
          <p:cNvPr id="247811" name="Rectangle 3"/>
          <p:cNvSpPr>
            <a:spLocks noGrp="1" noChangeArrowheads="1"/>
          </p:cNvSpPr>
          <p:nvPr>
            <p:ph type="ctrTitle"/>
          </p:nvPr>
        </p:nvSpPr>
        <p:spPr>
          <a:xfrm>
            <a:off x="739775" y="1020763"/>
            <a:ext cx="7772400" cy="1470025"/>
          </a:xfrm>
        </p:spPr>
        <p:txBody>
          <a:bodyPr anchor="ctr"/>
          <a:lstStyle/>
          <a:p>
            <a:r>
              <a:rPr lang="it-IT" altLang="it-IT" sz="4400">
                <a:solidFill>
                  <a:schemeClr val="bg1"/>
                </a:solidFill>
                <a:latin typeface="Garamond" charset="0"/>
              </a:rPr>
              <a:t>Diffrazione degli elettroni</a:t>
            </a:r>
          </a:p>
        </p:txBody>
      </p:sp>
    </p:spTree>
    <p:extLst>
      <p:ext uri="{BB962C8B-B14F-4D97-AF65-F5344CB8AC3E}">
        <p14:creationId xmlns:p14="http://schemas.microsoft.com/office/powerpoint/2010/main" val="2113573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47811"/>
                                        </p:tgtEl>
                                        <p:attrNameLst>
                                          <p:attrName>style.visibility</p:attrName>
                                        </p:attrNameLst>
                                      </p:cBhvr>
                                      <p:to>
                                        <p:strVal val="visible"/>
                                      </p:to>
                                    </p:set>
                                    <p:anim calcmode="lin" valueType="num">
                                      <p:cBhvr>
                                        <p:cTn id="7" dur="2000" fill="hold"/>
                                        <p:tgtEl>
                                          <p:spTgt spid="247811"/>
                                        </p:tgtEl>
                                        <p:attrNameLst>
                                          <p:attrName>ppt_w</p:attrName>
                                        </p:attrNameLst>
                                      </p:cBhvr>
                                      <p:tavLst>
                                        <p:tav tm="0">
                                          <p:val>
                                            <p:fltVal val="0"/>
                                          </p:val>
                                        </p:tav>
                                        <p:tav tm="100000">
                                          <p:val>
                                            <p:strVal val="#ppt_w"/>
                                          </p:val>
                                        </p:tav>
                                      </p:tavLst>
                                    </p:anim>
                                    <p:anim calcmode="lin" valueType="num">
                                      <p:cBhvr>
                                        <p:cTn id="8" dur="2000" fill="hold"/>
                                        <p:tgtEl>
                                          <p:spTgt spid="247811"/>
                                        </p:tgtEl>
                                        <p:attrNameLst>
                                          <p:attrName>ppt_h</p:attrName>
                                        </p:attrNameLst>
                                      </p:cBhvr>
                                      <p:tavLst>
                                        <p:tav tm="0">
                                          <p:val>
                                            <p:fltVal val="0"/>
                                          </p:val>
                                        </p:tav>
                                        <p:tav tm="100000">
                                          <p:val>
                                            <p:strVal val="#ppt_h"/>
                                          </p:val>
                                        </p:tav>
                                      </p:tavLst>
                                    </p:anim>
                                    <p:animEffect transition="in" filter="fade">
                                      <p:cBhvr>
                                        <p:cTn id="9" dur="2000"/>
                                        <p:tgtEl>
                                          <p:spTgt spid="247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32865" y="0"/>
            <a:ext cx="5043368" cy="954107"/>
          </a:xfrm>
          <a:prstGeom prst="rect">
            <a:avLst/>
          </a:prstGeom>
        </p:spPr>
        <p:txBody>
          <a:bodyPr wrap="none">
            <a:spAutoFit/>
          </a:bodyPr>
          <a:lstStyle/>
          <a:p>
            <a:pPr algn="ctr">
              <a:buClr>
                <a:srgbClr val="99FF99"/>
              </a:buClr>
              <a:buFont typeface="Wingdings" charset="2"/>
              <a:buNone/>
              <a:defRPr/>
            </a:pPr>
            <a:r>
              <a:rPr lang="it-IT" sz="2800" dirty="0">
                <a:solidFill>
                  <a:srgbClr val="000000"/>
                </a:solidFill>
                <a:effectLst>
                  <a:outerShdw blurRad="38100" dist="38100" dir="2700000" algn="tl">
                    <a:srgbClr val="000000"/>
                  </a:outerShdw>
                </a:effectLst>
              </a:rPr>
              <a:t>UN FILMATO SULL’ESPERIMENTO</a:t>
            </a:r>
          </a:p>
          <a:p>
            <a:pPr algn="ctr">
              <a:buClr>
                <a:srgbClr val="99FF99"/>
              </a:buClr>
              <a:buFont typeface="Wingdings" charset="2"/>
              <a:buNone/>
              <a:defRPr/>
            </a:pPr>
            <a:r>
              <a:rPr lang="it-IT" sz="2800" dirty="0">
                <a:solidFill>
                  <a:srgbClr val="000000"/>
                </a:solidFill>
                <a:effectLst>
                  <a:outerShdw blurRad="38100" dist="38100" dir="2700000" algn="tl">
                    <a:srgbClr val="000000"/>
                  </a:outerShdw>
                </a:effectLst>
              </a:rPr>
              <a:t> </a:t>
            </a:r>
            <a:r>
              <a:rPr lang="it-IT" sz="2800" dirty="0" err="1">
                <a:solidFill>
                  <a:srgbClr val="000000"/>
                </a:solidFill>
                <a:effectLst>
                  <a:outerShdw blurRad="38100" dist="38100" dir="2700000" algn="tl">
                    <a:srgbClr val="000000"/>
                  </a:outerShdw>
                </a:effectLst>
              </a:rPr>
              <a:t>DI</a:t>
            </a:r>
            <a:r>
              <a:rPr lang="it-IT" sz="2800" dirty="0">
                <a:solidFill>
                  <a:srgbClr val="000000"/>
                </a:solidFill>
                <a:effectLst>
                  <a:outerShdw blurRad="38100" dist="38100" dir="2700000" algn="tl">
                    <a:srgbClr val="000000"/>
                  </a:outerShdw>
                </a:effectLst>
              </a:rPr>
              <a:t> RUTHERFORD</a:t>
            </a:r>
            <a:endParaRPr lang="it-IT" sz="2800" dirty="0">
              <a:solidFill>
                <a:srgbClr val="000000"/>
              </a:solidFill>
            </a:endParaRPr>
          </a:p>
        </p:txBody>
      </p:sp>
      <p:sp>
        <p:nvSpPr>
          <p:cNvPr id="3" name="Rettangolo 2"/>
          <p:cNvSpPr/>
          <p:nvPr/>
        </p:nvSpPr>
        <p:spPr>
          <a:xfrm>
            <a:off x="304800" y="1742728"/>
            <a:ext cx="8534400" cy="4401205"/>
          </a:xfrm>
          <a:prstGeom prst="rect">
            <a:avLst/>
          </a:prstGeom>
        </p:spPr>
        <p:txBody>
          <a:bodyPr wrap="square">
            <a:spAutoFit/>
          </a:bodyPr>
          <a:lstStyle/>
          <a:p>
            <a:pPr>
              <a:buClr>
                <a:srgbClr val="99FF99"/>
              </a:buClr>
            </a:pPr>
            <a:r>
              <a:rPr lang="it-IT" sz="2000" dirty="0">
                <a:solidFill>
                  <a:srgbClr val="000000"/>
                </a:solidFill>
              </a:rPr>
              <a:t>«Il </a:t>
            </a:r>
            <a:r>
              <a:rPr lang="it-IT" sz="2000" b="1" dirty="0">
                <a:solidFill>
                  <a:srgbClr val="000000"/>
                </a:solidFill>
              </a:rPr>
              <a:t>PSSC (</a:t>
            </a:r>
            <a:r>
              <a:rPr lang="it-IT" sz="2000" b="1" dirty="0" err="1">
                <a:solidFill>
                  <a:srgbClr val="000000"/>
                </a:solidFill>
              </a:rPr>
              <a:t>Physical</a:t>
            </a:r>
            <a:r>
              <a:rPr lang="it-IT" sz="2000" b="1" dirty="0">
                <a:solidFill>
                  <a:srgbClr val="000000"/>
                </a:solidFill>
              </a:rPr>
              <a:t> Science </a:t>
            </a:r>
            <a:r>
              <a:rPr lang="it-IT" sz="2000" b="1" dirty="0" err="1">
                <a:solidFill>
                  <a:srgbClr val="000000"/>
                </a:solidFill>
              </a:rPr>
              <a:t>Study</a:t>
            </a:r>
            <a:r>
              <a:rPr lang="it-IT" sz="2000" b="1" dirty="0">
                <a:solidFill>
                  <a:srgbClr val="000000"/>
                </a:solidFill>
              </a:rPr>
              <a:t> </a:t>
            </a:r>
            <a:r>
              <a:rPr lang="it-IT" sz="2000" b="1" dirty="0" err="1">
                <a:solidFill>
                  <a:srgbClr val="000000"/>
                </a:solidFill>
              </a:rPr>
              <a:t>Committee</a:t>
            </a:r>
            <a:r>
              <a:rPr lang="it-IT" sz="2000" b="1" dirty="0">
                <a:solidFill>
                  <a:srgbClr val="000000"/>
                </a:solidFill>
              </a:rPr>
              <a:t>) </a:t>
            </a:r>
            <a:r>
              <a:rPr lang="it-IT" sz="2000" dirty="0">
                <a:solidFill>
                  <a:srgbClr val="000000"/>
                </a:solidFill>
              </a:rPr>
              <a:t>è un Comitato che si è proposto di mobilitare celebri fisici teorici, ricercatori, esperti di problemi didattici, insegnanti di fisica, con lo scopo di dare agli Stati Uniti il materiale per un corso di fisica per le scuole secondarie superiori che facesse conoscere agli studenti le idee fondamentali della fisica moderna e desse loro quel tanto di conoscenze fisiche che è da ritenersi indispensabile nella cultura di un uomo d'oggi. Ovviamente si supponeva che, dopo le grandi conquiste delle scienze fisiche negli ultimi cento anni, l'insegnamento della fisica nelle scuole secondarie dovesse cambiare in modo altrettanto profondo. Il Corso di Fisica PSSC è opera collettiva cui ha partecipato un grandissimo numero di persone. Il lavoro è cominciato nel 'autunno del 1956, ed è stato sviluppato nel 'estate 1957 da un gruppo di circa 60 fisici, insegnanti, progettisti di apparecchi, scrittori, artisti e altri specialisti.» </a:t>
            </a:r>
            <a:r>
              <a:rPr lang="it-IT" sz="2000" i="1" dirty="0">
                <a:solidFill>
                  <a:srgbClr val="000000"/>
                </a:solidFill>
              </a:rPr>
              <a:t>(Da «Zanichelli Scuola», aprile 1963)</a:t>
            </a:r>
            <a:endParaRPr lang="it-IT" sz="2000" dirty="0">
              <a:solidFill>
                <a:srgbClr val="000000"/>
              </a:solidFill>
            </a:endParaRPr>
          </a:p>
        </p:txBody>
      </p:sp>
      <p:sp>
        <p:nvSpPr>
          <p:cNvPr id="4" name="Rettangolo 3"/>
          <p:cNvSpPr/>
          <p:nvPr/>
        </p:nvSpPr>
        <p:spPr>
          <a:xfrm>
            <a:off x="0" y="980728"/>
            <a:ext cx="9144000" cy="400110"/>
          </a:xfrm>
          <a:prstGeom prst="rect">
            <a:avLst/>
          </a:prstGeom>
        </p:spPr>
        <p:txBody>
          <a:bodyPr wrap="square">
            <a:spAutoFit/>
          </a:bodyPr>
          <a:lstStyle/>
          <a:p>
            <a:pPr>
              <a:buClr>
                <a:srgbClr val="99FF99"/>
              </a:buClr>
            </a:pPr>
            <a:r>
              <a:rPr lang="it-IT" sz="2000" dirty="0">
                <a:solidFill>
                  <a:srgbClr val="000000"/>
                </a:solidFill>
                <a:cs typeface="Comic Sans MS"/>
              </a:rPr>
              <a:t>PSSC (</a:t>
            </a:r>
            <a:r>
              <a:rPr lang="it-IT" sz="2000" dirty="0" err="1">
                <a:solidFill>
                  <a:srgbClr val="000000"/>
                </a:solidFill>
                <a:cs typeface="Comic Sans MS"/>
              </a:rPr>
              <a:t>Physical</a:t>
            </a:r>
            <a:r>
              <a:rPr lang="it-IT" sz="2000" dirty="0">
                <a:solidFill>
                  <a:srgbClr val="000000"/>
                </a:solidFill>
                <a:cs typeface="Comic Sans MS"/>
              </a:rPr>
              <a:t> Science </a:t>
            </a:r>
            <a:r>
              <a:rPr lang="it-IT" sz="2000" dirty="0" err="1">
                <a:solidFill>
                  <a:srgbClr val="000000"/>
                </a:solidFill>
                <a:cs typeface="Comic Sans MS"/>
              </a:rPr>
              <a:t>Study</a:t>
            </a:r>
            <a:r>
              <a:rPr lang="it-IT" sz="2000" dirty="0">
                <a:solidFill>
                  <a:srgbClr val="000000"/>
                </a:solidFill>
                <a:cs typeface="Comic Sans MS"/>
              </a:rPr>
              <a:t> </a:t>
            </a:r>
            <a:r>
              <a:rPr lang="it-IT" sz="2000" dirty="0" err="1">
                <a:solidFill>
                  <a:srgbClr val="000000"/>
                </a:solidFill>
                <a:cs typeface="Comic Sans MS"/>
              </a:rPr>
              <a:t>Commitee</a:t>
            </a:r>
            <a:r>
              <a:rPr lang="it-IT" sz="2000" dirty="0">
                <a:solidFill>
                  <a:srgbClr val="000000"/>
                </a:solidFill>
                <a:cs typeface="Comic Sans MS"/>
              </a:rPr>
              <a:t>)</a:t>
            </a:r>
          </a:p>
        </p:txBody>
      </p:sp>
    </p:spTree>
    <p:extLst>
      <p:ext uri="{BB962C8B-B14F-4D97-AF65-F5344CB8AC3E}">
        <p14:creationId xmlns:p14="http://schemas.microsoft.com/office/powerpoint/2010/main" val="2775365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ChangeArrowheads="1"/>
          </p:cNvSpPr>
          <p:nvPr/>
        </p:nvSpPr>
        <p:spPr bwMode="auto">
          <a:xfrm>
            <a:off x="-180975" y="44450"/>
            <a:ext cx="9144000" cy="523220"/>
          </a:xfrm>
          <a:prstGeom prst="rect">
            <a:avLst/>
          </a:prstGeom>
          <a:noFill/>
          <a:ln w="9525">
            <a:noFill/>
            <a:miter lim="800000"/>
            <a:headEnd/>
            <a:tailEnd/>
          </a:ln>
          <a:effectLst/>
        </p:spPr>
        <p:txBody>
          <a:bodyPr>
            <a:prstTxWarp prst="textNoShape">
              <a:avLst/>
            </a:prstTxWarp>
            <a:spAutoFit/>
          </a:bodyPr>
          <a:lstStyle/>
          <a:p>
            <a:pPr marL="342900" indent="9525" algn="ctr">
              <a:buFont typeface="Wingdings" charset="2"/>
              <a:buNone/>
              <a:defRPr/>
            </a:pPr>
            <a:r>
              <a:rPr lang="it-IT" sz="2800" dirty="0">
                <a:solidFill>
                  <a:schemeClr val="tx2"/>
                </a:solidFill>
                <a:effectLst>
                  <a:outerShdw blurRad="38100" dist="38100" dir="2700000" algn="tl">
                    <a:srgbClr val="000000"/>
                  </a:outerShdw>
                </a:effectLst>
              </a:rPr>
              <a:t>Bibliografia</a:t>
            </a:r>
          </a:p>
        </p:txBody>
      </p:sp>
      <p:sp>
        <p:nvSpPr>
          <p:cNvPr id="237571" name="Rectangle 3"/>
          <p:cNvSpPr>
            <a:spLocks noChangeArrowheads="1"/>
          </p:cNvSpPr>
          <p:nvPr/>
        </p:nvSpPr>
        <p:spPr bwMode="auto">
          <a:xfrm>
            <a:off x="0" y="903485"/>
            <a:ext cx="9144000" cy="5693867"/>
          </a:xfrm>
          <a:prstGeom prst="rect">
            <a:avLst/>
          </a:prstGeom>
          <a:noFill/>
          <a:ln w="9525">
            <a:noFill/>
            <a:miter lim="800000"/>
            <a:headEnd/>
            <a:tailEnd/>
          </a:ln>
          <a:effectLst/>
        </p:spPr>
        <p:txBody>
          <a:bodyPr>
            <a:prstTxWarp prst="textNoShape">
              <a:avLst/>
            </a:prstTxWarp>
            <a:spAutoFit/>
          </a:bodyPr>
          <a:lstStyle/>
          <a:p>
            <a:pPr marL="342900" indent="9525">
              <a:buFont typeface="Courier New"/>
              <a:buChar char="o"/>
            </a:pPr>
            <a:r>
              <a:rPr lang="it-IT" sz="2800" dirty="0" smtClean="0">
                <a:solidFill>
                  <a:srgbClr val="000000"/>
                </a:solidFill>
                <a:effectLst>
                  <a:outerShdw blurRad="38100" dist="38100" dir="2700000" algn="tl">
                    <a:srgbClr val="000000"/>
                  </a:outerShdw>
                </a:effectLst>
              </a:rPr>
              <a:t> </a:t>
            </a:r>
            <a:r>
              <a:rPr lang="it-IT" sz="2800" dirty="0">
                <a:solidFill>
                  <a:srgbClr val="000000"/>
                </a:solidFill>
                <a:effectLst>
                  <a:outerShdw blurRad="38100" dist="38100" dir="2700000" algn="tl">
                    <a:srgbClr val="000000"/>
                  </a:outerShdw>
                </a:effectLst>
              </a:rPr>
              <a:t>R. </a:t>
            </a:r>
            <a:r>
              <a:rPr lang="it-IT" sz="2800" dirty="0" err="1">
                <a:solidFill>
                  <a:srgbClr val="000000"/>
                </a:solidFill>
                <a:effectLst>
                  <a:outerShdw blurRad="38100" dist="38100" dir="2700000" algn="tl">
                    <a:srgbClr val="000000"/>
                  </a:outerShdw>
                </a:effectLst>
              </a:rPr>
              <a:t>Eisberg</a:t>
            </a:r>
            <a:r>
              <a:rPr lang="it-IT" sz="2800" dirty="0">
                <a:solidFill>
                  <a:srgbClr val="000000"/>
                </a:solidFill>
                <a:effectLst>
                  <a:outerShdw blurRad="38100" dist="38100" dir="2700000" algn="tl">
                    <a:srgbClr val="000000"/>
                  </a:outerShdw>
                </a:effectLst>
              </a:rPr>
              <a:t>, </a:t>
            </a:r>
            <a:r>
              <a:rPr lang="it-IT" sz="2800" dirty="0" err="1">
                <a:solidFill>
                  <a:srgbClr val="000000"/>
                </a:solidFill>
                <a:effectLst>
                  <a:outerShdw blurRad="38100" dist="38100" dir="2700000" algn="tl">
                    <a:srgbClr val="000000"/>
                  </a:outerShdw>
                </a:effectLst>
              </a:rPr>
              <a:t>R</a:t>
            </a:r>
            <a:r>
              <a:rPr lang="it-IT" sz="2800" dirty="0">
                <a:solidFill>
                  <a:srgbClr val="000000"/>
                </a:solidFill>
                <a:effectLst>
                  <a:outerShdw blurRad="38100" dist="38100" dir="2700000" algn="tl">
                    <a:srgbClr val="000000"/>
                  </a:outerShdw>
                </a:effectLst>
              </a:rPr>
              <a:t>, </a:t>
            </a:r>
            <a:r>
              <a:rPr lang="it-IT" sz="2800" dirty="0" err="1">
                <a:solidFill>
                  <a:srgbClr val="000000"/>
                </a:solidFill>
                <a:effectLst>
                  <a:outerShdw blurRad="38100" dist="38100" dir="2700000" algn="tl">
                    <a:srgbClr val="000000"/>
                  </a:outerShdw>
                </a:effectLst>
              </a:rPr>
              <a:t>Resnick</a:t>
            </a:r>
            <a:r>
              <a:rPr lang="it-IT" sz="2800" dirty="0">
                <a:solidFill>
                  <a:srgbClr val="000000"/>
                </a:solidFill>
                <a:effectLst>
                  <a:outerShdw blurRad="38100" dist="38100" dir="2700000" algn="tl">
                    <a:srgbClr val="000000"/>
                  </a:outerShdw>
                </a:effectLst>
              </a:rPr>
              <a:t> “</a:t>
            </a:r>
            <a:r>
              <a:rPr lang="it-IT" sz="2800" i="1" dirty="0">
                <a:solidFill>
                  <a:srgbClr val="000000"/>
                </a:solidFill>
                <a:effectLst>
                  <a:outerShdw blurRad="38100" dist="38100" dir="2700000" algn="tl">
                    <a:srgbClr val="000000"/>
                  </a:outerShdw>
                </a:effectLst>
              </a:rPr>
              <a:t>Quantum </a:t>
            </a:r>
            <a:r>
              <a:rPr lang="it-IT" sz="2800" i="1" dirty="0" err="1">
                <a:solidFill>
                  <a:srgbClr val="000000"/>
                </a:solidFill>
                <a:effectLst>
                  <a:outerShdw blurRad="38100" dist="38100" dir="2700000" algn="tl">
                    <a:srgbClr val="000000"/>
                  </a:outerShdw>
                </a:effectLst>
              </a:rPr>
              <a:t>Physics</a:t>
            </a:r>
            <a:r>
              <a:rPr lang="it-IT" sz="2800" i="1" dirty="0">
                <a:solidFill>
                  <a:srgbClr val="000000"/>
                </a:solidFill>
                <a:effectLst>
                  <a:outerShdw blurRad="38100" dist="38100" dir="2700000" algn="tl">
                    <a:srgbClr val="000000"/>
                  </a:outerShdw>
                </a:effectLst>
              </a:rPr>
              <a:t> </a:t>
            </a:r>
            <a:r>
              <a:rPr lang="it-IT" sz="2800" i="1" dirty="0" err="1">
                <a:solidFill>
                  <a:srgbClr val="000000"/>
                </a:solidFill>
                <a:effectLst>
                  <a:outerShdw blurRad="38100" dist="38100" dir="2700000" algn="tl">
                    <a:srgbClr val="000000"/>
                  </a:outerShdw>
                </a:effectLst>
              </a:rPr>
              <a:t>of</a:t>
            </a:r>
            <a:r>
              <a:rPr lang="it-IT" sz="2800" i="1" dirty="0">
                <a:solidFill>
                  <a:srgbClr val="000000"/>
                </a:solidFill>
                <a:effectLst>
                  <a:outerShdw blurRad="38100" dist="38100" dir="2700000" algn="tl">
                    <a:srgbClr val="000000"/>
                  </a:outerShdw>
                </a:effectLst>
              </a:rPr>
              <a:t> </a:t>
            </a:r>
            <a:r>
              <a:rPr lang="it-IT" sz="2800" i="1" dirty="0" err="1">
                <a:solidFill>
                  <a:srgbClr val="000000"/>
                </a:solidFill>
                <a:effectLst>
                  <a:outerShdw blurRad="38100" dist="38100" dir="2700000" algn="tl">
                    <a:srgbClr val="000000"/>
                  </a:outerShdw>
                </a:effectLst>
              </a:rPr>
              <a:t>Atoms</a:t>
            </a:r>
            <a:r>
              <a:rPr lang="it-IT" sz="2800" i="1" dirty="0">
                <a:solidFill>
                  <a:srgbClr val="000000"/>
                </a:solidFill>
                <a:effectLst>
                  <a:outerShdw blurRad="38100" dist="38100" dir="2700000" algn="tl">
                    <a:srgbClr val="000000"/>
                  </a:outerShdw>
                </a:effectLst>
              </a:rPr>
              <a:t>, </a:t>
            </a:r>
            <a:r>
              <a:rPr lang="it-IT" sz="2800" i="1" dirty="0" err="1">
                <a:solidFill>
                  <a:srgbClr val="000000"/>
                </a:solidFill>
                <a:effectLst>
                  <a:outerShdw blurRad="38100" dist="38100" dir="2700000" algn="tl">
                    <a:srgbClr val="000000"/>
                  </a:outerShdw>
                </a:effectLst>
              </a:rPr>
              <a:t>Molecules</a:t>
            </a:r>
            <a:r>
              <a:rPr lang="it-IT" sz="2800" i="1" dirty="0">
                <a:solidFill>
                  <a:srgbClr val="000000"/>
                </a:solidFill>
                <a:effectLst>
                  <a:outerShdw blurRad="38100" dist="38100" dir="2700000" algn="tl">
                    <a:srgbClr val="000000"/>
                  </a:outerShdw>
                </a:effectLst>
              </a:rPr>
              <a:t>, </a:t>
            </a:r>
            <a:r>
              <a:rPr lang="it-IT" sz="2800" i="1" dirty="0" err="1">
                <a:solidFill>
                  <a:srgbClr val="000000"/>
                </a:solidFill>
                <a:effectLst>
                  <a:outerShdw blurRad="38100" dist="38100" dir="2700000" algn="tl">
                    <a:srgbClr val="000000"/>
                  </a:outerShdw>
                </a:effectLst>
              </a:rPr>
              <a:t>Solids</a:t>
            </a:r>
            <a:r>
              <a:rPr lang="it-IT" sz="2800" i="1" dirty="0">
                <a:solidFill>
                  <a:srgbClr val="000000"/>
                </a:solidFill>
                <a:effectLst>
                  <a:outerShdw blurRad="38100" dist="38100" dir="2700000" algn="tl">
                    <a:srgbClr val="000000"/>
                  </a:outerShdw>
                </a:effectLst>
              </a:rPr>
              <a:t>, Nuclei and </a:t>
            </a:r>
            <a:r>
              <a:rPr lang="it-IT" sz="2800" i="1" dirty="0" err="1">
                <a:solidFill>
                  <a:srgbClr val="000000"/>
                </a:solidFill>
                <a:effectLst>
                  <a:outerShdw blurRad="38100" dist="38100" dir="2700000" algn="tl">
                    <a:srgbClr val="000000"/>
                  </a:outerShdw>
                </a:effectLst>
              </a:rPr>
              <a:t>Partcles</a:t>
            </a:r>
            <a:r>
              <a:rPr lang="it-IT" sz="2800" dirty="0">
                <a:solidFill>
                  <a:srgbClr val="000000"/>
                </a:solidFill>
                <a:effectLst>
                  <a:outerShdw blurRad="38100" dist="38100" dir="2700000" algn="tl">
                    <a:srgbClr val="000000"/>
                  </a:outerShdw>
                </a:effectLst>
              </a:rPr>
              <a:t>”  </a:t>
            </a:r>
            <a:r>
              <a:rPr lang="it-IT" sz="2800" dirty="0" err="1">
                <a:solidFill>
                  <a:srgbClr val="000000"/>
                </a:solidFill>
                <a:effectLst>
                  <a:outerShdw blurRad="38100" dist="38100" dir="2700000" algn="tl">
                    <a:srgbClr val="000000"/>
                  </a:outerShdw>
                </a:effectLst>
              </a:rPr>
              <a:t>Jonh</a:t>
            </a:r>
            <a:r>
              <a:rPr lang="it-IT" sz="2800" dirty="0">
                <a:solidFill>
                  <a:srgbClr val="000000"/>
                </a:solidFill>
                <a:effectLst>
                  <a:outerShdw blurRad="38100" dist="38100" dir="2700000" algn="tl">
                    <a:srgbClr val="000000"/>
                  </a:outerShdw>
                </a:effectLst>
              </a:rPr>
              <a:t> </a:t>
            </a:r>
            <a:r>
              <a:rPr lang="it-IT" sz="2800" dirty="0" err="1">
                <a:solidFill>
                  <a:srgbClr val="000000"/>
                </a:solidFill>
                <a:effectLst>
                  <a:outerShdw blurRad="38100" dist="38100" dir="2700000" algn="tl">
                    <a:srgbClr val="000000"/>
                  </a:outerShdw>
                </a:effectLst>
              </a:rPr>
              <a:t>Wiley</a:t>
            </a:r>
            <a:r>
              <a:rPr lang="it-IT" sz="2800" dirty="0">
                <a:solidFill>
                  <a:srgbClr val="000000"/>
                </a:solidFill>
                <a:effectLst>
                  <a:outerShdw blurRad="38100" dist="38100" dir="2700000" algn="tl">
                    <a:srgbClr val="000000"/>
                  </a:outerShdw>
                </a:effectLst>
              </a:rPr>
              <a:t> &amp; </a:t>
            </a:r>
            <a:r>
              <a:rPr lang="it-IT" sz="2800" dirty="0" err="1" smtClean="0">
                <a:solidFill>
                  <a:srgbClr val="000000"/>
                </a:solidFill>
                <a:effectLst>
                  <a:outerShdw blurRad="38100" dist="38100" dir="2700000" algn="tl">
                    <a:srgbClr val="000000"/>
                  </a:outerShdw>
                </a:effectLst>
              </a:rPr>
              <a:t>Sons</a:t>
            </a:r>
            <a:endParaRPr lang="it-IT" sz="2800" dirty="0" smtClean="0">
              <a:solidFill>
                <a:srgbClr val="000000"/>
              </a:solidFill>
              <a:effectLst>
                <a:outerShdw blurRad="38100" dist="38100" dir="2700000" algn="tl">
                  <a:srgbClr val="000000"/>
                </a:outerShdw>
              </a:effectLst>
            </a:endParaRPr>
          </a:p>
          <a:p>
            <a:pPr marL="342900" indent="9525">
              <a:buFontTx/>
              <a:buChar char="o"/>
            </a:pPr>
            <a:r>
              <a:rPr lang="it-IT" sz="2800" dirty="0" smtClean="0">
                <a:solidFill>
                  <a:srgbClr val="000000"/>
                </a:solidFill>
                <a:effectLst>
                  <a:outerShdw blurRad="38100" dist="38100" dir="2700000" algn="tl">
                    <a:srgbClr val="000000"/>
                  </a:outerShdw>
                </a:effectLst>
              </a:rPr>
              <a:t> Una </a:t>
            </a:r>
            <a:r>
              <a:rPr lang="it-IT" sz="2800" dirty="0">
                <a:solidFill>
                  <a:srgbClr val="000000"/>
                </a:solidFill>
                <a:effectLst>
                  <a:outerShdw blurRad="38100" dist="38100" dir="2700000" algn="tl">
                    <a:srgbClr val="000000"/>
                  </a:outerShdw>
                </a:effectLst>
              </a:rPr>
              <a:t>lettura interessante </a:t>
            </a:r>
            <a:r>
              <a:rPr lang="it-IT" sz="2800" i="1" dirty="0">
                <a:solidFill>
                  <a:srgbClr val="000000"/>
                </a:solidFill>
                <a:effectLst/>
              </a:rPr>
              <a:t>“I 30 anni che sconvolsero la Fisica”,</a:t>
            </a:r>
            <a:r>
              <a:rPr lang="it-IT" sz="2800" i="1" dirty="0" smtClean="0">
                <a:solidFill>
                  <a:srgbClr val="000000"/>
                </a:solidFill>
                <a:effectLst/>
              </a:rPr>
              <a:t> G. </a:t>
            </a:r>
            <a:r>
              <a:rPr lang="it-IT" sz="2800" i="1" dirty="0" err="1" smtClean="0">
                <a:solidFill>
                  <a:srgbClr val="000000"/>
                </a:solidFill>
                <a:effectLst/>
              </a:rPr>
              <a:t>Gamov</a:t>
            </a:r>
            <a:endParaRPr lang="it-IT" sz="2800" i="1" dirty="0" smtClean="0">
              <a:solidFill>
                <a:srgbClr val="000000"/>
              </a:solidFill>
              <a:effectLst/>
            </a:endParaRPr>
          </a:p>
          <a:p>
            <a:pPr marL="342900" indent="9525">
              <a:buFontTx/>
              <a:buChar char="o"/>
            </a:pPr>
            <a:r>
              <a:rPr lang="it-IT" sz="2800" dirty="0" smtClean="0">
                <a:solidFill>
                  <a:srgbClr val="000000"/>
                </a:solidFill>
                <a:effectLst>
                  <a:outerShdw blurRad="38100" dist="38100" dir="2700000" algn="tl">
                    <a:srgbClr val="000000"/>
                  </a:outerShdw>
                </a:effectLst>
              </a:rPr>
              <a:t> Una lettura interessante “</a:t>
            </a:r>
            <a:r>
              <a:rPr lang="it-IT" sz="2800" i="1" dirty="0" smtClean="0">
                <a:solidFill>
                  <a:srgbClr val="000000"/>
                </a:solidFill>
                <a:effectLst/>
              </a:rPr>
              <a:t>L' universo è fatto di storie non solo di atomi. Breve storia delle truffe scientifiche” di Stefano </a:t>
            </a:r>
            <a:r>
              <a:rPr lang="it-IT" sz="2800" i="1" dirty="0" err="1" smtClean="0">
                <a:solidFill>
                  <a:srgbClr val="000000"/>
                </a:solidFill>
                <a:effectLst/>
              </a:rPr>
              <a:t>Ossicin</a:t>
            </a:r>
            <a:endParaRPr lang="it-IT" sz="2800" i="1" dirty="0" smtClean="0">
              <a:solidFill>
                <a:srgbClr val="000000"/>
              </a:solidFill>
              <a:effectLst/>
            </a:endParaRPr>
          </a:p>
          <a:p>
            <a:pPr marL="342900" indent="9525">
              <a:buFontTx/>
              <a:buChar char="o"/>
            </a:pPr>
            <a:r>
              <a:rPr lang="it-IT" sz="2800" dirty="0" smtClean="0">
                <a:solidFill>
                  <a:srgbClr val="000000"/>
                </a:solidFill>
                <a:effectLst/>
              </a:rPr>
              <a:t> </a:t>
            </a:r>
            <a:r>
              <a:rPr lang="it-IT" sz="2800" dirty="0" smtClean="0">
                <a:solidFill>
                  <a:srgbClr val="000000"/>
                </a:solidFill>
                <a:effectLst>
                  <a:outerShdw blurRad="38100" dist="38100" dir="2700000" algn="tl">
                    <a:srgbClr val="000000"/>
                  </a:outerShdw>
                </a:effectLst>
              </a:rPr>
              <a:t>Una lettura consigliata </a:t>
            </a:r>
            <a:r>
              <a:rPr lang="it-IT" sz="2800" dirty="0" smtClean="0">
                <a:solidFill>
                  <a:srgbClr val="000000"/>
                </a:solidFill>
                <a:effectLst/>
              </a:rPr>
              <a:t>Dalla rivista Didattica delle Scienza n. 264 del 2009 </a:t>
            </a:r>
            <a:r>
              <a:rPr lang="it-IT" sz="2800" i="1" dirty="0" smtClean="0">
                <a:solidFill>
                  <a:srgbClr val="000000"/>
                </a:solidFill>
                <a:effectLst/>
              </a:rPr>
              <a:t>“ Idrogeno ed Elio atomi di storia” </a:t>
            </a:r>
            <a:r>
              <a:rPr lang="it-IT" sz="2800" dirty="0" smtClean="0">
                <a:solidFill>
                  <a:srgbClr val="000000"/>
                </a:solidFill>
                <a:effectLst/>
              </a:rPr>
              <a:t>di M. </a:t>
            </a:r>
            <a:r>
              <a:rPr lang="it-IT" sz="2800" dirty="0" err="1" smtClean="0">
                <a:solidFill>
                  <a:srgbClr val="000000"/>
                </a:solidFill>
                <a:effectLst/>
              </a:rPr>
              <a:t>Fanfoni</a:t>
            </a:r>
            <a:r>
              <a:rPr lang="it-IT" sz="2800" dirty="0" smtClean="0">
                <a:solidFill>
                  <a:srgbClr val="000000"/>
                </a:solidFill>
                <a:effectLst/>
              </a:rPr>
              <a:t>, A. </a:t>
            </a:r>
            <a:r>
              <a:rPr lang="it-IT" sz="2800" dirty="0" err="1" smtClean="0">
                <a:solidFill>
                  <a:srgbClr val="000000"/>
                </a:solidFill>
                <a:effectLst/>
              </a:rPr>
              <a:t>Sgarlata</a:t>
            </a:r>
            <a:r>
              <a:rPr lang="it-IT" sz="2800" dirty="0" smtClean="0">
                <a:solidFill>
                  <a:srgbClr val="000000"/>
                </a:solidFill>
                <a:effectLst/>
              </a:rPr>
              <a:t>, M. </a:t>
            </a:r>
            <a:r>
              <a:rPr lang="it-IT" sz="2800" dirty="0" err="1" smtClean="0">
                <a:solidFill>
                  <a:srgbClr val="000000"/>
                </a:solidFill>
                <a:effectLst/>
              </a:rPr>
              <a:t>Tomellini</a:t>
            </a:r>
            <a:r>
              <a:rPr lang="it-IT" sz="2800" i="1" dirty="0" smtClean="0">
                <a:solidFill>
                  <a:srgbClr val="000000"/>
                </a:solidFill>
                <a:effectLst/>
              </a:rPr>
              <a:t>	</a:t>
            </a:r>
          </a:p>
          <a:p>
            <a:pPr marL="342900" indent="9525">
              <a:buFontTx/>
              <a:buChar char="o"/>
            </a:pPr>
            <a:r>
              <a:rPr lang="it-IT" sz="2800" i="1" dirty="0" smtClean="0">
                <a:solidFill>
                  <a:srgbClr val="000000"/>
                </a:solidFill>
                <a:effectLst/>
              </a:rPr>
              <a:t> </a:t>
            </a:r>
            <a:r>
              <a:rPr lang="it-IT" sz="2800" dirty="0" smtClean="0">
                <a:solidFill>
                  <a:srgbClr val="000000"/>
                </a:solidFill>
                <a:effectLst>
                  <a:outerShdw blurRad="38100" dist="38100" dir="2700000" algn="tl">
                    <a:srgbClr val="000000"/>
                  </a:outerShdw>
                </a:effectLst>
              </a:rPr>
              <a:t>Un filmato interessante: </a:t>
            </a:r>
            <a:r>
              <a:rPr lang="it-IT" sz="2800" i="1" dirty="0" smtClean="0">
                <a:solidFill>
                  <a:srgbClr val="000000"/>
                </a:solidFill>
                <a:effectLst/>
              </a:rPr>
              <a:t>DVD G. </a:t>
            </a:r>
            <a:r>
              <a:rPr lang="it-IT" sz="2800" i="1" dirty="0" err="1" smtClean="0">
                <a:solidFill>
                  <a:srgbClr val="000000"/>
                </a:solidFill>
                <a:effectLst/>
              </a:rPr>
              <a:t>Chiarotti</a:t>
            </a:r>
            <a:r>
              <a:rPr lang="it-IT" sz="2800" i="1" dirty="0" smtClean="0">
                <a:solidFill>
                  <a:srgbClr val="000000"/>
                </a:solidFill>
                <a:effectLst/>
              </a:rPr>
              <a:t> , G. Casini pubblicati dalla SIF</a:t>
            </a:r>
          </a:p>
          <a:p>
            <a:pPr marL="342900" indent="9525">
              <a:buFontTx/>
              <a:buChar char="o"/>
            </a:pPr>
            <a:endParaRPr lang="it-IT" sz="2800" dirty="0">
              <a:solidFill>
                <a:srgbClr val="000000"/>
              </a:solidFill>
              <a:effectLst>
                <a:outerShdw blurRad="38100" dist="38100" dir="2700000" algn="tl">
                  <a:srgbClr val="000000"/>
                </a:outerShdw>
              </a:effectLst>
            </a:endParaRPr>
          </a:p>
        </p:txBody>
      </p:sp>
    </p:spTree>
    <p:extLst>
      <p:ext uri="{BB962C8B-B14F-4D97-AF65-F5344CB8AC3E}">
        <p14:creationId xmlns:p14="http://schemas.microsoft.com/office/powerpoint/2010/main" val="2570217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7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1"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ChangeArrowheads="1"/>
          </p:cNvSpPr>
          <p:nvPr/>
        </p:nvSpPr>
        <p:spPr bwMode="auto">
          <a:xfrm>
            <a:off x="2987824" y="44450"/>
            <a:ext cx="3888432" cy="954107"/>
          </a:xfrm>
          <a:prstGeom prst="rect">
            <a:avLst/>
          </a:prstGeom>
          <a:noFill/>
          <a:ln w="9525">
            <a:noFill/>
            <a:miter lim="800000"/>
            <a:headEnd/>
            <a:tailEnd/>
          </a:ln>
          <a:effectLst/>
        </p:spPr>
        <p:txBody>
          <a:bodyPr wrap="square">
            <a:prstTxWarp prst="textNoShape">
              <a:avLst/>
            </a:prstTxWarp>
            <a:spAutoFit/>
          </a:bodyPr>
          <a:lstStyle/>
          <a:p>
            <a:pPr marL="342900" indent="9525" algn="ctr">
              <a:buFont typeface="Wingdings" charset="2"/>
              <a:buNone/>
              <a:defRPr/>
            </a:pPr>
            <a:r>
              <a:rPr lang="it-IT" sz="2800" dirty="0" smtClean="0">
                <a:solidFill>
                  <a:schemeClr val="tx2"/>
                </a:solidFill>
                <a:effectLst>
                  <a:outerShdw blurRad="38100" dist="38100" dir="2700000" algn="tl">
                    <a:srgbClr val="000000"/>
                  </a:outerShdw>
                </a:effectLst>
              </a:rPr>
              <a:t>Altre Letture consigliate</a:t>
            </a:r>
            <a:endParaRPr lang="it-IT" sz="2800" dirty="0">
              <a:solidFill>
                <a:schemeClr val="tx2"/>
              </a:solidFill>
              <a:effectLst>
                <a:outerShdw blurRad="38100" dist="38100" dir="2700000" algn="tl">
                  <a:srgbClr val="000000"/>
                </a:outerShdw>
              </a:effectLst>
            </a:endParaRPr>
          </a:p>
        </p:txBody>
      </p:sp>
      <p:sp>
        <p:nvSpPr>
          <p:cNvPr id="237571" name="Rectangle 3"/>
          <p:cNvSpPr>
            <a:spLocks noChangeArrowheads="1"/>
          </p:cNvSpPr>
          <p:nvPr/>
        </p:nvSpPr>
        <p:spPr bwMode="auto">
          <a:xfrm>
            <a:off x="0" y="1556792"/>
            <a:ext cx="9144000" cy="3108544"/>
          </a:xfrm>
          <a:prstGeom prst="rect">
            <a:avLst/>
          </a:prstGeom>
          <a:noFill/>
          <a:ln w="9525">
            <a:noFill/>
            <a:miter lim="800000"/>
            <a:headEnd/>
            <a:tailEnd/>
          </a:ln>
          <a:effectLst/>
        </p:spPr>
        <p:txBody>
          <a:bodyPr>
            <a:prstTxWarp prst="textNoShape">
              <a:avLst/>
            </a:prstTxWarp>
            <a:spAutoFit/>
          </a:bodyPr>
          <a:lstStyle/>
          <a:p>
            <a:pPr marL="342900" indent="9525">
              <a:buFont typeface="Courier New"/>
              <a:buChar char="o"/>
            </a:pPr>
            <a:r>
              <a:rPr lang="it-IT" sz="2800" dirty="0" smtClean="0">
                <a:solidFill>
                  <a:srgbClr val="000000"/>
                </a:solidFill>
                <a:effectLst>
                  <a:outerShdw blurRad="38100" dist="38100" dir="2700000" algn="tl">
                    <a:srgbClr val="000000"/>
                  </a:outerShdw>
                </a:effectLst>
              </a:rPr>
              <a:t> Laura Fermi “</a:t>
            </a:r>
            <a:r>
              <a:rPr lang="it-IT" sz="2800" dirty="0" smtClean="0">
                <a:solidFill>
                  <a:srgbClr val="FF0000"/>
                </a:solidFill>
                <a:effectLst>
                  <a:outerShdw blurRad="38100" dist="38100" dir="2700000" algn="tl">
                    <a:srgbClr val="000000"/>
                  </a:outerShdw>
                </a:effectLst>
              </a:rPr>
              <a:t>Atomi in famiglia</a:t>
            </a:r>
            <a:r>
              <a:rPr lang="it-IT" sz="2800" dirty="0" smtClean="0">
                <a:solidFill>
                  <a:srgbClr val="000000"/>
                </a:solidFill>
                <a:effectLst>
                  <a:outerShdw blurRad="38100" dist="38100" dir="2700000" algn="tl">
                    <a:srgbClr val="000000"/>
                  </a:outerShdw>
                </a:effectLst>
              </a:rPr>
              <a:t>”</a:t>
            </a:r>
          </a:p>
          <a:p>
            <a:pPr marL="342900" indent="9525">
              <a:buFont typeface="Courier New"/>
              <a:buChar char="o"/>
            </a:pPr>
            <a:endParaRPr lang="it-IT" sz="2800" dirty="0" smtClean="0">
              <a:solidFill>
                <a:srgbClr val="000000"/>
              </a:solidFill>
              <a:effectLst>
                <a:outerShdw blurRad="38100" dist="38100" dir="2700000" algn="tl">
                  <a:srgbClr val="000000"/>
                </a:outerShdw>
              </a:effectLst>
            </a:endParaRPr>
          </a:p>
          <a:p>
            <a:pPr marL="342900" indent="9525">
              <a:buFont typeface="Courier New"/>
              <a:buChar char="o"/>
            </a:pPr>
            <a:r>
              <a:rPr lang="it-IT" sz="2800" dirty="0" smtClean="0">
                <a:solidFill>
                  <a:srgbClr val="000000"/>
                </a:solidFill>
                <a:effectLst>
                  <a:outerShdw blurRad="38100" dist="38100" dir="2700000" algn="tl">
                    <a:srgbClr val="000000"/>
                  </a:outerShdw>
                </a:effectLst>
              </a:rPr>
              <a:t> </a:t>
            </a:r>
            <a:r>
              <a:rPr lang="it-IT" sz="2800" dirty="0">
                <a:solidFill>
                  <a:srgbClr val="000000"/>
                </a:solidFill>
                <a:effectLst>
                  <a:outerShdw blurRad="38100" dist="38100" dir="2700000" algn="tl">
                    <a:srgbClr val="000000"/>
                  </a:outerShdw>
                </a:effectLst>
              </a:rPr>
              <a:t>Nicola </a:t>
            </a:r>
            <a:r>
              <a:rPr lang="it-IT" sz="2800" dirty="0" err="1" smtClean="0">
                <a:solidFill>
                  <a:srgbClr val="000000"/>
                </a:solidFill>
                <a:effectLst>
                  <a:outerShdw blurRad="38100" dist="38100" dir="2700000" algn="tl">
                    <a:srgbClr val="000000"/>
                  </a:outerShdw>
                </a:effectLst>
              </a:rPr>
              <a:t>Pacilio</a:t>
            </a:r>
            <a:r>
              <a:rPr lang="it-IT" sz="2800" dirty="0" smtClean="0">
                <a:solidFill>
                  <a:srgbClr val="000000"/>
                </a:solidFill>
                <a:effectLst>
                  <a:outerShdw blurRad="38100" dist="38100" dir="2700000" algn="tl">
                    <a:srgbClr val="000000"/>
                  </a:outerShdw>
                </a:effectLst>
              </a:rPr>
              <a:t> “</a:t>
            </a:r>
            <a:r>
              <a:rPr lang="it-IT" sz="2800" dirty="0" smtClean="0">
                <a:solidFill>
                  <a:srgbClr val="FF0000"/>
                </a:solidFill>
                <a:effectLst>
                  <a:outerShdw blurRad="38100" dist="38100" dir="2700000" algn="tl">
                    <a:srgbClr val="000000"/>
                  </a:outerShdw>
                </a:effectLst>
              </a:rPr>
              <a:t>Fermi </a:t>
            </a:r>
            <a:r>
              <a:rPr lang="it-IT" sz="2800" dirty="0">
                <a:solidFill>
                  <a:srgbClr val="FF0000"/>
                </a:solidFill>
                <a:effectLst>
                  <a:outerShdw blurRad="38100" dist="38100" dir="2700000" algn="tl">
                    <a:srgbClr val="000000"/>
                  </a:outerShdw>
                </a:effectLst>
              </a:rPr>
              <a:t>e la pila </a:t>
            </a:r>
            <a:r>
              <a:rPr lang="it-IT" sz="2800" dirty="0" smtClean="0">
                <a:solidFill>
                  <a:srgbClr val="FF0000"/>
                </a:solidFill>
                <a:effectLst>
                  <a:outerShdw blurRad="38100" dist="38100" dir="2700000" algn="tl">
                    <a:srgbClr val="000000"/>
                  </a:outerShdw>
                </a:effectLst>
              </a:rPr>
              <a:t>atomica</a:t>
            </a:r>
            <a:r>
              <a:rPr lang="it-IT" sz="2800" dirty="0" smtClean="0">
                <a:solidFill>
                  <a:srgbClr val="000000"/>
                </a:solidFill>
                <a:effectLst>
                  <a:outerShdw blurRad="38100" dist="38100" dir="2700000" algn="tl">
                    <a:srgbClr val="000000"/>
                  </a:outerShdw>
                </a:effectLst>
              </a:rPr>
              <a:t>”</a:t>
            </a:r>
          </a:p>
          <a:p>
            <a:pPr marL="342900"/>
            <a:endParaRPr lang="it-IT" sz="2800" dirty="0">
              <a:solidFill>
                <a:srgbClr val="000000"/>
              </a:solidFill>
              <a:effectLst>
                <a:outerShdw blurRad="38100" dist="38100" dir="2700000" algn="tl">
                  <a:srgbClr val="000000"/>
                </a:outerShdw>
              </a:effectLst>
            </a:endParaRPr>
          </a:p>
          <a:p>
            <a:pPr marL="342900" indent="9525">
              <a:buFont typeface="Courier New"/>
              <a:buChar char="o"/>
            </a:pPr>
            <a:r>
              <a:rPr lang="it-IT" sz="2800" dirty="0" smtClean="0">
                <a:solidFill>
                  <a:srgbClr val="000000"/>
                </a:solidFill>
                <a:effectLst>
                  <a:outerShdw blurRad="38100" dist="38100" dir="2700000" algn="tl">
                    <a:srgbClr val="000000"/>
                  </a:outerShdw>
                </a:effectLst>
              </a:rPr>
              <a:t> Claudio </a:t>
            </a:r>
            <a:r>
              <a:rPr lang="it-IT" sz="2800" dirty="0">
                <a:solidFill>
                  <a:srgbClr val="000000"/>
                </a:solidFill>
                <a:effectLst>
                  <a:outerShdw blurRad="38100" dist="38100" dir="2700000" algn="tl">
                    <a:srgbClr val="000000"/>
                  </a:outerShdw>
                </a:effectLst>
              </a:rPr>
              <a:t>Bartocci “</a:t>
            </a:r>
            <a:r>
              <a:rPr lang="it-IT" sz="2800" dirty="0">
                <a:solidFill>
                  <a:srgbClr val="FF0000"/>
                </a:solidFill>
                <a:effectLst>
                  <a:outerShdw blurRad="38100" dist="38100" dir="2700000" algn="tl">
                    <a:srgbClr val="000000"/>
                  </a:outerShdw>
                </a:effectLst>
              </a:rPr>
              <a:t>Enrico Fermi e Franco </a:t>
            </a:r>
            <a:r>
              <a:rPr lang="it-IT" sz="2800" dirty="0" err="1">
                <a:solidFill>
                  <a:srgbClr val="FF0000"/>
                </a:solidFill>
                <a:effectLst>
                  <a:outerShdw blurRad="38100" dist="38100" dir="2700000" algn="tl">
                    <a:srgbClr val="000000"/>
                  </a:outerShdw>
                </a:effectLst>
              </a:rPr>
              <a:t>Rasetti</a:t>
            </a:r>
            <a:r>
              <a:rPr lang="it-IT" sz="2800" dirty="0">
                <a:solidFill>
                  <a:srgbClr val="FF0000"/>
                </a:solidFill>
                <a:effectLst>
                  <a:outerShdw blurRad="38100" dist="38100" dir="2700000" algn="tl">
                    <a:srgbClr val="000000"/>
                  </a:outerShdw>
                </a:effectLst>
              </a:rPr>
              <a:t> - scienziati in tempo di </a:t>
            </a:r>
            <a:r>
              <a:rPr lang="it-IT" sz="2800" dirty="0" smtClean="0">
                <a:solidFill>
                  <a:srgbClr val="FF0000"/>
                </a:solidFill>
                <a:effectLst>
                  <a:outerShdw blurRad="38100" dist="38100" dir="2700000" algn="tl">
                    <a:srgbClr val="000000"/>
                  </a:outerShdw>
                </a:effectLst>
              </a:rPr>
              <a:t>guerra”</a:t>
            </a:r>
            <a:endParaRPr lang="it-IT" sz="2800" dirty="0">
              <a:solidFill>
                <a:srgbClr val="FF0000"/>
              </a:solidFill>
              <a:effectLst>
                <a:outerShdw blurRad="38100" dist="38100" dir="2700000" algn="tl">
                  <a:srgbClr val="000000"/>
                </a:outerShdw>
              </a:effectLst>
            </a:endParaRPr>
          </a:p>
          <a:p>
            <a:pPr marL="342900" indent="9525">
              <a:buFont typeface="Courier New"/>
              <a:buChar char="o"/>
            </a:pPr>
            <a:endParaRPr lang="it-IT" sz="2800" dirty="0">
              <a:solidFill>
                <a:srgbClr val="FF0000"/>
              </a:solidFill>
              <a:effectLst>
                <a:outerShdw blurRad="38100" dist="38100" dir="2700000" algn="tl">
                  <a:srgbClr val="000000"/>
                </a:outerShdw>
              </a:effectLst>
            </a:endParaRPr>
          </a:p>
        </p:txBody>
      </p:sp>
    </p:spTree>
    <p:extLst>
      <p:ext uri="{BB962C8B-B14F-4D97-AF65-F5344CB8AC3E}">
        <p14:creationId xmlns:p14="http://schemas.microsoft.com/office/powerpoint/2010/main" val="403879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7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1"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ChangeArrowheads="1"/>
          </p:cNvSpPr>
          <p:nvPr/>
        </p:nvSpPr>
        <p:spPr bwMode="auto">
          <a:xfrm>
            <a:off x="-180975" y="44450"/>
            <a:ext cx="9144000" cy="523220"/>
          </a:xfrm>
          <a:prstGeom prst="rect">
            <a:avLst/>
          </a:prstGeom>
          <a:noFill/>
          <a:ln w="9525">
            <a:noFill/>
            <a:miter lim="800000"/>
            <a:headEnd/>
            <a:tailEnd/>
          </a:ln>
          <a:effectLst/>
        </p:spPr>
        <p:txBody>
          <a:bodyPr>
            <a:prstTxWarp prst="textNoShape">
              <a:avLst/>
            </a:prstTxWarp>
            <a:spAutoFit/>
          </a:bodyPr>
          <a:lstStyle/>
          <a:p>
            <a:pPr marL="342900" indent="9525" algn="ctr">
              <a:buFont typeface="Wingdings" charset="2"/>
              <a:buNone/>
              <a:defRPr/>
            </a:pPr>
            <a:r>
              <a:rPr lang="it-IT" sz="2800" dirty="0" smtClean="0">
                <a:solidFill>
                  <a:srgbClr val="FF0000"/>
                </a:solidFill>
                <a:effectLst>
                  <a:outerShdw blurRad="38100" dist="38100" dir="2700000" algn="tl">
                    <a:srgbClr val="000000"/>
                  </a:outerShdw>
                </a:effectLst>
              </a:rPr>
              <a:t>NOTA BENE</a:t>
            </a:r>
            <a:endParaRPr lang="it-IT" sz="2800" dirty="0">
              <a:solidFill>
                <a:srgbClr val="FF0000"/>
              </a:solidFill>
              <a:effectLst>
                <a:outerShdw blurRad="38100" dist="38100" dir="2700000" algn="tl">
                  <a:srgbClr val="000000"/>
                </a:outerShdw>
              </a:effectLst>
            </a:endParaRPr>
          </a:p>
        </p:txBody>
      </p:sp>
      <p:sp>
        <p:nvSpPr>
          <p:cNvPr id="237571" name="Rectangle 3"/>
          <p:cNvSpPr>
            <a:spLocks noChangeArrowheads="1"/>
          </p:cNvSpPr>
          <p:nvPr/>
        </p:nvSpPr>
        <p:spPr bwMode="auto">
          <a:xfrm>
            <a:off x="0" y="903485"/>
            <a:ext cx="9144000" cy="2246769"/>
          </a:xfrm>
          <a:prstGeom prst="rect">
            <a:avLst/>
          </a:prstGeom>
          <a:noFill/>
          <a:ln w="9525">
            <a:noFill/>
            <a:miter lim="800000"/>
            <a:headEnd/>
            <a:tailEnd/>
          </a:ln>
          <a:effectLst/>
        </p:spPr>
        <p:txBody>
          <a:bodyPr>
            <a:prstTxWarp prst="textNoShape">
              <a:avLst/>
            </a:prstTxWarp>
            <a:spAutoFit/>
          </a:bodyPr>
          <a:lstStyle/>
          <a:p>
            <a:pPr marL="342900" indent="9525">
              <a:buFont typeface="Courier New"/>
              <a:buChar char="o"/>
            </a:pPr>
            <a:r>
              <a:rPr lang="it-IT" sz="2800" dirty="0" smtClean="0">
                <a:solidFill>
                  <a:srgbClr val="000000"/>
                </a:solidFill>
                <a:effectLst>
                  <a:outerShdw blurRad="38100" dist="38100" dir="2700000" algn="tl">
                    <a:srgbClr val="000000"/>
                  </a:outerShdw>
                </a:effectLst>
              </a:rPr>
              <a:t> Questa lezione contiene anche parte delle presentazioni elaborate da Giovanni Casini e Gianfranco Chiarotti che hanno realizzato per la prima volta l’esperimento di </a:t>
            </a:r>
            <a:r>
              <a:rPr lang="it-IT" sz="2800" dirty="0" err="1" smtClean="0">
                <a:solidFill>
                  <a:srgbClr val="000000"/>
                </a:solidFill>
                <a:effectLst>
                  <a:outerShdw blurRad="38100" dist="38100" dir="2700000" algn="tl">
                    <a:srgbClr val="000000"/>
                  </a:outerShdw>
                </a:effectLst>
              </a:rPr>
              <a:t>Hallwacks</a:t>
            </a:r>
            <a:r>
              <a:rPr lang="it-IT" sz="2800" dirty="0" smtClean="0">
                <a:solidFill>
                  <a:srgbClr val="000000"/>
                </a:solidFill>
                <a:effectLst>
                  <a:outerShdw blurRad="38100" dist="38100" dir="2700000" algn="tl">
                    <a:srgbClr val="000000"/>
                  </a:outerShdw>
                </a:effectLst>
              </a:rPr>
              <a:t> per il DVD prodotto dalla SIF in occasione dell’Anno della Fisica 2005</a:t>
            </a:r>
            <a:endParaRPr lang="it-IT" sz="2800" dirty="0">
              <a:solidFill>
                <a:srgbClr val="000000"/>
              </a:solidFill>
              <a:effectLst>
                <a:outerShdw blurRad="38100" dist="38100" dir="2700000" algn="tl">
                  <a:srgbClr val="000000"/>
                </a:outerShdw>
              </a:effectLst>
            </a:endParaRPr>
          </a:p>
        </p:txBody>
      </p:sp>
    </p:spTree>
    <p:extLst>
      <p:ext uri="{BB962C8B-B14F-4D97-AF65-F5344CB8AC3E}">
        <p14:creationId xmlns:p14="http://schemas.microsoft.com/office/powerpoint/2010/main" val="266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7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idx="4294967295"/>
          </p:nvPr>
        </p:nvSpPr>
        <p:spPr>
          <a:xfrm>
            <a:off x="3275856" y="277813"/>
            <a:ext cx="3600400" cy="1139825"/>
          </a:xfrm>
          <a:prstGeom prst="rect">
            <a:avLst/>
          </a:prstGeom>
        </p:spPr>
        <p:txBody>
          <a:bodyPr/>
          <a:lstStyle/>
          <a:p>
            <a:pPr eaLnBrk="1" hangingPunct="1">
              <a:defRPr/>
            </a:pPr>
            <a:r>
              <a:rPr lang="it-IT" sz="2800" b="1" dirty="0" smtClean="0">
                <a:ea typeface="+mj-ea"/>
                <a:cs typeface="+mj-cs"/>
              </a:rPr>
              <a:t>Alla FINE DELL’800…</a:t>
            </a:r>
            <a:endParaRPr lang="it-IT" sz="2800" b="1" dirty="0">
              <a:ea typeface="+mj-ea"/>
              <a:cs typeface="+mj-cs"/>
            </a:endParaRPr>
          </a:p>
        </p:txBody>
      </p:sp>
      <p:sp>
        <p:nvSpPr>
          <p:cNvPr id="191491" name="Rectangle 3"/>
          <p:cNvSpPr>
            <a:spLocks noGrp="1" noChangeArrowheads="1"/>
          </p:cNvSpPr>
          <p:nvPr>
            <p:ph type="body" idx="1"/>
          </p:nvPr>
        </p:nvSpPr>
        <p:spPr>
          <a:xfrm>
            <a:off x="0" y="1196752"/>
            <a:ext cx="8915400" cy="4866158"/>
          </a:xfrm>
        </p:spPr>
        <p:txBody>
          <a:bodyPr>
            <a:noAutofit/>
          </a:bodyPr>
          <a:lstStyle/>
          <a:p>
            <a:pPr indent="9525" algn="just" eaLnBrk="1" hangingPunct="1">
              <a:lnSpc>
                <a:spcPct val="90000"/>
              </a:lnSpc>
              <a:buFont typeface="Wingdings" charset="2"/>
              <a:buNone/>
              <a:defRPr/>
            </a:pPr>
            <a:r>
              <a:rPr lang="it-IT" sz="3200" dirty="0" smtClean="0">
                <a:solidFill>
                  <a:srgbClr val="FF0000"/>
                </a:solidFill>
                <a:cs typeface="Comic Sans MS"/>
              </a:rPr>
              <a:t>La Fisica Classica. Il determinismo:</a:t>
            </a:r>
            <a:r>
              <a:rPr lang="it-IT" sz="3200" dirty="0" smtClean="0">
                <a:solidFill>
                  <a:schemeClr val="tx2"/>
                </a:solidFill>
                <a:cs typeface="Comic Sans MS"/>
              </a:rPr>
              <a:t> </a:t>
            </a:r>
          </a:p>
          <a:p>
            <a:pPr indent="9525" algn="just" eaLnBrk="1" hangingPunct="1">
              <a:lnSpc>
                <a:spcPct val="90000"/>
              </a:lnSpc>
              <a:buFont typeface="Wingdings" charset="2"/>
              <a:buNone/>
              <a:defRPr/>
            </a:pPr>
            <a:r>
              <a:rPr lang="it-IT" sz="3200" dirty="0" smtClean="0">
                <a:solidFill>
                  <a:srgbClr val="292934"/>
                </a:solidFill>
                <a:cs typeface="Comic Sans MS"/>
              </a:rPr>
              <a:t>Il panorama intellettuale era tanto promettente che uno dei </a:t>
            </a:r>
            <a:r>
              <a:rPr lang="it-IT" sz="3200" dirty="0" err="1" smtClean="0">
                <a:solidFill>
                  <a:srgbClr val="292934"/>
                </a:solidFill>
                <a:cs typeface="Comic Sans MS"/>
              </a:rPr>
              <a:t>piu’</a:t>
            </a:r>
            <a:r>
              <a:rPr lang="it-IT" sz="3200" dirty="0" smtClean="0">
                <a:solidFill>
                  <a:srgbClr val="292934"/>
                </a:solidFill>
                <a:cs typeface="Comic Sans MS"/>
              </a:rPr>
              <a:t> eminenti scienziati britannici, lord Kelvin, non </a:t>
            </a:r>
            <a:r>
              <a:rPr lang="it-IT" sz="3200" dirty="0" err="1" smtClean="0">
                <a:solidFill>
                  <a:srgbClr val="292934"/>
                </a:solidFill>
                <a:cs typeface="Comic Sans MS"/>
              </a:rPr>
              <a:t>pote</a:t>
            </a:r>
            <a:r>
              <a:rPr lang="it-IT" sz="3200" dirty="0" smtClean="0">
                <a:solidFill>
                  <a:srgbClr val="292934"/>
                </a:solidFill>
                <a:cs typeface="Comic Sans MS"/>
              </a:rPr>
              <a:t>’ fare a meno di pronosticare nel 1900 l’avvicinarsi di un’epoca storica in cui la fisica </a:t>
            </a:r>
            <a:r>
              <a:rPr lang="it-IT" sz="3200" dirty="0" smtClean="0">
                <a:solidFill>
                  <a:srgbClr val="FF0000"/>
                </a:solidFill>
                <a:cs typeface="Comic Sans MS"/>
              </a:rPr>
              <a:t>avrebbe praticamente raggiunto tutti i suoi obiettivi e non vi sarebbe stato molto altro da scoprire.  </a:t>
            </a:r>
          </a:p>
        </p:txBody>
      </p:sp>
    </p:spTree>
    <p:extLst>
      <p:ext uri="{BB962C8B-B14F-4D97-AF65-F5344CB8AC3E}">
        <p14:creationId xmlns:p14="http://schemas.microsoft.com/office/powerpoint/2010/main" val="22478786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idx="4294967295"/>
          </p:nvPr>
        </p:nvSpPr>
        <p:spPr>
          <a:xfrm>
            <a:off x="3347864" y="38100"/>
            <a:ext cx="4392488" cy="820548"/>
          </a:xfrm>
          <a:prstGeom prst="rect">
            <a:avLst/>
          </a:prstGeom>
        </p:spPr>
        <p:txBody>
          <a:bodyPr>
            <a:noAutofit/>
          </a:bodyPr>
          <a:lstStyle/>
          <a:p>
            <a:pPr lvl="0">
              <a:defRPr/>
            </a:pPr>
            <a:r>
              <a:rPr lang="it-IT" sz="2800" b="1" dirty="0" smtClean="0"/>
              <a:t>Alla FINE DELL’800…</a:t>
            </a:r>
            <a:br>
              <a:rPr lang="it-IT" sz="2800" b="1" dirty="0" smtClean="0"/>
            </a:br>
            <a:r>
              <a:rPr lang="it-IT" sz="2800" b="1" dirty="0" smtClean="0"/>
              <a:t>Il </a:t>
            </a:r>
            <a:r>
              <a:rPr lang="it-IT" sz="2800" b="1" dirty="0"/>
              <a:t>dualismo onda-</a:t>
            </a:r>
            <a:r>
              <a:rPr lang="it-IT" sz="2800" b="1" dirty="0" smtClean="0"/>
              <a:t>particella</a:t>
            </a:r>
            <a:endParaRPr lang="it-IT" sz="2800" b="1" dirty="0"/>
          </a:p>
        </p:txBody>
      </p:sp>
      <p:sp>
        <p:nvSpPr>
          <p:cNvPr id="4" name="Rettangolo 3"/>
          <p:cNvSpPr/>
          <p:nvPr/>
        </p:nvSpPr>
        <p:spPr>
          <a:xfrm>
            <a:off x="3114890" y="1045442"/>
            <a:ext cx="6029109" cy="1200328"/>
          </a:xfrm>
          <a:prstGeom prst="rect">
            <a:avLst/>
          </a:prstGeom>
        </p:spPr>
        <p:txBody>
          <a:bodyPr wrap="square">
            <a:spAutoFit/>
          </a:bodyPr>
          <a:lstStyle/>
          <a:p>
            <a:pPr marL="342900" indent="9525">
              <a:buClr>
                <a:srgbClr val="99FF99"/>
              </a:buClr>
              <a:buFont typeface="Wingdings" charset="2"/>
              <a:buNone/>
              <a:defRPr/>
            </a:pPr>
            <a:r>
              <a:rPr lang="it-IT" sz="2400" kern="0" dirty="0" smtClean="0">
                <a:solidFill>
                  <a:srgbClr val="292934"/>
                </a:solidFill>
                <a:effectLst>
                  <a:outerShdw blurRad="38100" dist="38100" dir="2700000" algn="tl">
                    <a:srgbClr val="000000"/>
                  </a:outerShdw>
                </a:effectLst>
                <a:ea typeface="ヒラギノ角ゴ Pro W3" charset="-128"/>
                <a:cs typeface="Comic Sans MS"/>
              </a:rPr>
              <a:t>Esisteva una precisa distinzione tra:</a:t>
            </a:r>
          </a:p>
          <a:p>
            <a:pPr marL="685800" indent="-342900" algn="just">
              <a:buClr>
                <a:srgbClr val="99FF99"/>
              </a:buClr>
              <a:buFont typeface="Arial"/>
              <a:buChar char="•"/>
              <a:defRPr/>
            </a:pPr>
            <a:r>
              <a:rPr lang="it-IT" sz="2400" kern="0" dirty="0" smtClean="0">
                <a:solidFill>
                  <a:srgbClr val="292934"/>
                </a:solidFill>
                <a:effectLst>
                  <a:outerShdw blurRad="38100" dist="38100" dir="2700000" algn="tl">
                    <a:srgbClr val="000000"/>
                  </a:outerShdw>
                </a:effectLst>
                <a:ea typeface="ヒラギノ角ゴ Pro W3" charset="-128"/>
                <a:cs typeface="Comic Sans MS"/>
              </a:rPr>
              <a:t> </a:t>
            </a:r>
            <a:r>
              <a:rPr lang="it-IT" sz="2400" i="1" kern="0" dirty="0" smtClean="0">
                <a:solidFill>
                  <a:srgbClr val="D2533C"/>
                </a:solidFill>
                <a:effectLst>
                  <a:outerShdw blurRad="38100" dist="38100" dir="2700000" algn="tl">
                    <a:srgbClr val="000000"/>
                  </a:outerShdw>
                </a:effectLst>
                <a:ea typeface="ヒラギノ角ゴ Pro W3" charset="-128"/>
                <a:cs typeface="Comic Sans MS"/>
              </a:rPr>
              <a:t>particelle</a:t>
            </a:r>
            <a:r>
              <a:rPr lang="it-IT" sz="2400" kern="0" dirty="0" smtClean="0">
                <a:solidFill>
                  <a:srgbClr val="D2533C"/>
                </a:solidFill>
                <a:effectLst>
                  <a:outerShdw blurRad="38100" dist="38100" dir="2700000" algn="tl">
                    <a:srgbClr val="000000"/>
                  </a:outerShdw>
                </a:effectLst>
                <a:ea typeface="ヒラギノ角ゴ Pro W3" charset="-128"/>
                <a:cs typeface="Comic Sans MS"/>
              </a:rPr>
              <a:t> </a:t>
            </a:r>
            <a:r>
              <a:rPr lang="it-IT" sz="2400" kern="0" dirty="0" smtClean="0">
                <a:solidFill>
                  <a:srgbClr val="292934"/>
                </a:solidFill>
                <a:effectLst>
                  <a:outerShdw blurRad="38100" dist="38100" dir="2700000" algn="tl">
                    <a:srgbClr val="000000"/>
                  </a:outerShdw>
                </a:effectLst>
                <a:ea typeface="ヒラギノ角ゴ Pro W3" charset="-128"/>
                <a:cs typeface="Comic Sans MS"/>
              </a:rPr>
              <a:t>dotate di massa, che obbedivano alle equazioni di Newton, </a:t>
            </a:r>
          </a:p>
        </p:txBody>
      </p:sp>
      <p:sp>
        <p:nvSpPr>
          <p:cNvPr id="5" name="Rettangolo 4"/>
          <p:cNvSpPr/>
          <p:nvPr/>
        </p:nvSpPr>
        <p:spPr>
          <a:xfrm>
            <a:off x="1" y="3284984"/>
            <a:ext cx="5143498" cy="3163943"/>
          </a:xfrm>
          <a:prstGeom prst="rect">
            <a:avLst/>
          </a:prstGeom>
        </p:spPr>
        <p:txBody>
          <a:bodyPr wrap="square">
            <a:spAutoFit/>
          </a:bodyPr>
          <a:lstStyle/>
          <a:p>
            <a:pPr indent="9525">
              <a:buClr>
                <a:srgbClr val="99FF99"/>
              </a:buClr>
              <a:buFont typeface="Wingdings" charset="2"/>
              <a:buNone/>
              <a:defRPr/>
            </a:pPr>
            <a:r>
              <a:rPr lang="it-IT" sz="2400" kern="0" dirty="0" smtClean="0">
                <a:solidFill>
                  <a:srgbClr val="D2533C"/>
                </a:solidFill>
                <a:effectLst>
                  <a:outerShdw blurRad="38100" dist="38100" dir="2700000" algn="tl">
                    <a:srgbClr val="000000"/>
                  </a:outerShdw>
                </a:effectLst>
                <a:ea typeface="ヒラギノ角ゴ Pro W3" charset="-128"/>
                <a:cs typeface="Comic Sans MS"/>
              </a:rPr>
              <a:t>Verso l’unificazione: </a:t>
            </a:r>
          </a:p>
          <a:p>
            <a:pPr indent="9525">
              <a:buClr>
                <a:srgbClr val="99FF99"/>
              </a:buClr>
              <a:buFont typeface="Wingdings" charset="2"/>
              <a:buNone/>
              <a:defRPr/>
            </a:pPr>
            <a:r>
              <a:rPr lang="it-IT" sz="2400" i="1" kern="0" dirty="0" smtClean="0">
                <a:solidFill>
                  <a:srgbClr val="D2533C"/>
                </a:solidFill>
                <a:effectLst>
                  <a:outerShdw blurRad="38100" dist="38100" dir="2700000" algn="tl">
                    <a:srgbClr val="000000"/>
                  </a:outerShdw>
                </a:effectLst>
                <a:ea typeface="ヒラギノ角ゴ Pro W3" charset="-128"/>
                <a:cs typeface="Comic Sans MS"/>
              </a:rPr>
              <a:t>Maxwell, </a:t>
            </a:r>
            <a:r>
              <a:rPr lang="it-IT" sz="2400" kern="0" dirty="0" smtClean="0">
                <a:solidFill>
                  <a:srgbClr val="292934"/>
                </a:solidFill>
                <a:effectLst>
                  <a:outerShdw blurRad="38100" dist="38100" dir="2700000" algn="tl">
                    <a:srgbClr val="000000"/>
                  </a:outerShdw>
                </a:effectLst>
                <a:ea typeface="ヒラギノ角ゴ Pro W3" charset="-128"/>
                <a:cs typeface="Comic Sans MS"/>
              </a:rPr>
              <a:t>con le sue equazioni aveva operato il primo passo fondamentale verso </a:t>
            </a:r>
            <a:r>
              <a:rPr lang="it-IT" sz="2400" kern="0" dirty="0" smtClean="0">
                <a:solidFill>
                  <a:srgbClr val="FF0000"/>
                </a:solidFill>
                <a:effectLst>
                  <a:outerShdw blurRad="38100" dist="38100" dir="2700000" algn="tl">
                    <a:srgbClr val="000000"/>
                  </a:outerShdw>
                </a:effectLst>
                <a:ea typeface="ヒラギノ角ゴ Pro W3" charset="-128"/>
                <a:cs typeface="Comic Sans MS"/>
              </a:rPr>
              <a:t>la grande </a:t>
            </a:r>
            <a:r>
              <a:rPr lang="it-IT" sz="2400" i="1" kern="0" dirty="0" smtClean="0">
                <a:solidFill>
                  <a:srgbClr val="FF0000"/>
                </a:solidFill>
                <a:effectLst>
                  <a:outerShdw blurRad="38100" dist="38100" dir="2700000" algn="tl">
                    <a:srgbClr val="000000"/>
                  </a:outerShdw>
                </a:effectLst>
                <a:ea typeface="ヒラギノ角ゴ Pro W3" charset="-128"/>
                <a:cs typeface="Comic Sans MS"/>
              </a:rPr>
              <a:t>unificazione</a:t>
            </a:r>
            <a:r>
              <a:rPr lang="it-IT" sz="2400" kern="0" dirty="0" smtClean="0">
                <a:solidFill>
                  <a:srgbClr val="FF0000"/>
                </a:solidFill>
                <a:effectLst>
                  <a:outerShdw blurRad="38100" dist="38100" dir="2700000" algn="tl">
                    <a:srgbClr val="000000"/>
                  </a:outerShdw>
                </a:effectLst>
                <a:ea typeface="ヒラギノ角ゴ Pro W3" charset="-128"/>
                <a:cs typeface="Comic Sans MS"/>
              </a:rPr>
              <a:t> </a:t>
            </a:r>
            <a:r>
              <a:rPr lang="it-IT" sz="2400" kern="0" dirty="0" smtClean="0">
                <a:solidFill>
                  <a:srgbClr val="292934"/>
                </a:solidFill>
                <a:effectLst>
                  <a:outerShdw blurRad="38100" dist="38100" dir="2700000" algn="tl">
                    <a:srgbClr val="000000"/>
                  </a:outerShdw>
                </a:effectLst>
                <a:ea typeface="ヒラギノ角ゴ Pro W3" charset="-128"/>
                <a:cs typeface="Comic Sans MS"/>
              </a:rPr>
              <a:t>unendo, nelle sue equazioni, la spiegazione dei fenomeni elettrici e magnetici. Era stato dimostrato che cariche in oscillazione generano un’onda </a:t>
            </a:r>
            <a:r>
              <a:rPr lang="it-IT" sz="2400" kern="0" dirty="0" err="1" smtClean="0">
                <a:solidFill>
                  <a:srgbClr val="292934"/>
                </a:solidFill>
                <a:effectLst>
                  <a:outerShdw blurRad="38100" dist="38100" dir="2700000" algn="tl">
                    <a:srgbClr val="000000"/>
                  </a:outerShdw>
                </a:effectLst>
                <a:ea typeface="ヒラギノ角ゴ Pro W3" charset="-128"/>
                <a:cs typeface="Comic Sans MS"/>
              </a:rPr>
              <a:t>em</a:t>
            </a:r>
            <a:endParaRPr lang="it-IT" sz="2400" kern="0" dirty="0" smtClean="0">
              <a:solidFill>
                <a:srgbClr val="292934"/>
              </a:solidFill>
              <a:effectLst>
                <a:outerShdw blurRad="38100" dist="38100" dir="2700000" algn="tl">
                  <a:srgbClr val="000000"/>
                </a:outerShdw>
              </a:effectLst>
              <a:ea typeface="ヒラギノ角ゴ Pro W3" charset="-128"/>
              <a:cs typeface="Comic Sans MS"/>
            </a:endParaRPr>
          </a:p>
        </p:txBody>
      </p:sp>
      <p:pic>
        <p:nvPicPr>
          <p:cNvPr id="6" name="Immagine 5"/>
          <p:cNvPicPr>
            <a:picLocks noChangeAspect="1"/>
          </p:cNvPicPr>
          <p:nvPr/>
        </p:nvPicPr>
        <p:blipFill>
          <a:blip r:embed="rId4"/>
          <a:stretch>
            <a:fillRect/>
          </a:stretch>
        </p:blipFill>
        <p:spPr>
          <a:xfrm>
            <a:off x="0" y="1098550"/>
            <a:ext cx="3492500" cy="2324100"/>
          </a:xfrm>
          <a:prstGeom prst="rect">
            <a:avLst/>
          </a:prstGeom>
        </p:spPr>
      </p:pic>
      <p:pic>
        <p:nvPicPr>
          <p:cNvPr id="2" name="Immagine 1"/>
          <p:cNvPicPr>
            <a:picLocks noChangeAspect="1"/>
          </p:cNvPicPr>
          <p:nvPr/>
        </p:nvPicPr>
        <p:blipFill>
          <a:blip r:embed="rId5"/>
          <a:stretch>
            <a:fillRect/>
          </a:stretch>
        </p:blipFill>
        <p:spPr>
          <a:xfrm>
            <a:off x="5041898" y="3830643"/>
            <a:ext cx="4051953" cy="2595557"/>
          </a:xfrm>
          <a:prstGeom prst="rect">
            <a:avLst/>
          </a:prstGeom>
        </p:spPr>
      </p:pic>
      <p:pic>
        <p:nvPicPr>
          <p:cNvPr id="8" name="Immagine 7"/>
          <p:cNvPicPr>
            <a:picLocks noChangeAspect="1"/>
          </p:cNvPicPr>
          <p:nvPr/>
        </p:nvPicPr>
        <p:blipFill>
          <a:blip r:embed="rId6"/>
          <a:stretch>
            <a:fillRect/>
          </a:stretch>
        </p:blipFill>
        <p:spPr>
          <a:xfrm>
            <a:off x="5092699" y="3688430"/>
            <a:ext cx="4000500" cy="2984500"/>
          </a:xfrm>
          <a:prstGeom prst="rect">
            <a:avLst/>
          </a:prstGeom>
        </p:spPr>
      </p:pic>
      <p:sp>
        <p:nvSpPr>
          <p:cNvPr id="7" name="Rettangolo 6"/>
          <p:cNvSpPr/>
          <p:nvPr/>
        </p:nvSpPr>
        <p:spPr>
          <a:xfrm>
            <a:off x="2937090" y="2118770"/>
            <a:ext cx="6029109" cy="1200328"/>
          </a:xfrm>
          <a:prstGeom prst="rect">
            <a:avLst/>
          </a:prstGeom>
        </p:spPr>
        <p:txBody>
          <a:bodyPr wrap="square">
            <a:spAutoFit/>
          </a:bodyPr>
          <a:lstStyle/>
          <a:p>
            <a:pPr marL="685800" indent="-342900" algn="just">
              <a:buClr>
                <a:srgbClr val="99FF99"/>
              </a:buClr>
              <a:buFont typeface="Arial"/>
              <a:buChar char="•"/>
              <a:defRPr/>
            </a:pPr>
            <a:r>
              <a:rPr lang="it-IT" sz="2400" kern="0" dirty="0">
                <a:solidFill>
                  <a:srgbClr val="292934"/>
                </a:solidFill>
                <a:effectLst>
                  <a:outerShdw blurRad="38100" dist="38100" dir="2700000" algn="tl">
                    <a:srgbClr val="000000"/>
                  </a:outerShdw>
                </a:effectLst>
                <a:ea typeface="ヒラギノ角ゴ Pro W3" charset="-128"/>
                <a:cs typeface="Comic Sans MS"/>
              </a:rPr>
              <a:t>e </a:t>
            </a:r>
            <a:r>
              <a:rPr lang="it-IT" sz="2400" i="1" kern="0" dirty="0">
                <a:solidFill>
                  <a:srgbClr val="D2533C"/>
                </a:solidFill>
                <a:effectLst>
                  <a:outerShdw blurRad="38100" dist="38100" dir="2700000" algn="tl">
                    <a:srgbClr val="000000"/>
                  </a:outerShdw>
                </a:effectLst>
                <a:ea typeface="ヒラギノ角ゴ Pro W3" charset="-128"/>
                <a:cs typeface="Comic Sans MS"/>
              </a:rPr>
              <a:t>onde</a:t>
            </a:r>
            <a:r>
              <a:rPr lang="it-IT" sz="2400" kern="0" dirty="0">
                <a:solidFill>
                  <a:srgbClr val="292934"/>
                </a:solidFill>
                <a:effectLst>
                  <a:outerShdw blurRad="38100" dist="38100" dir="2700000" algn="tl">
                    <a:srgbClr val="000000"/>
                  </a:outerShdw>
                </a:effectLst>
                <a:ea typeface="ヒラギノ角ゴ Pro W3" charset="-128"/>
                <a:cs typeface="Comic Sans MS"/>
              </a:rPr>
              <a:t>, caratterizzate da lunghezza d’onda e frequenza che obbedivano alle leggi della meccanica ondulatoria.</a:t>
            </a:r>
          </a:p>
        </p:txBody>
      </p:sp>
      <p:graphicFrame>
        <p:nvGraphicFramePr>
          <p:cNvPr id="3" name="Oggetto 2"/>
          <p:cNvGraphicFramePr>
            <a:graphicFrameLocks noChangeAspect="1"/>
          </p:cNvGraphicFramePr>
          <p:nvPr>
            <p:extLst>
              <p:ext uri="{D42A27DB-BD31-4B8C-83A1-F6EECF244321}">
                <p14:modId xmlns:p14="http://schemas.microsoft.com/office/powerpoint/2010/main" val="2023777480"/>
              </p:ext>
            </p:extLst>
          </p:nvPr>
        </p:nvGraphicFramePr>
        <p:xfrm>
          <a:off x="6393416" y="3225800"/>
          <a:ext cx="1674593" cy="824415"/>
        </p:xfrm>
        <a:graphic>
          <a:graphicData uri="http://schemas.openxmlformats.org/presentationml/2006/ole">
            <mc:AlternateContent xmlns:mc="http://schemas.openxmlformats.org/markup-compatibility/2006">
              <mc:Choice xmlns:v="urn:schemas-microsoft-com:vml" Requires="v">
                <p:oleObj spid="_x0000_s147592" name="Equation" r:id="rId7" imgW="825500" imgH="406400" progId="Equation.3">
                  <p:embed/>
                </p:oleObj>
              </mc:Choice>
              <mc:Fallback>
                <p:oleObj name="Equation" r:id="rId7" imgW="825500" imgH="406400" progId="Equation.3">
                  <p:embed/>
                  <p:pic>
                    <p:nvPicPr>
                      <p:cNvPr id="0" name=""/>
                      <p:cNvPicPr/>
                      <p:nvPr/>
                    </p:nvPicPr>
                    <p:blipFill>
                      <a:blip r:embed="rId8"/>
                      <a:stretch>
                        <a:fillRect/>
                      </a:stretch>
                    </p:blipFill>
                    <p:spPr>
                      <a:xfrm>
                        <a:off x="6393416" y="3225800"/>
                        <a:ext cx="1674593" cy="824415"/>
                      </a:xfrm>
                      <a:prstGeom prst="rect">
                        <a:avLst/>
                      </a:prstGeom>
                    </p:spPr>
                  </p:pic>
                </p:oleObj>
              </mc:Fallback>
            </mc:AlternateContent>
          </a:graphicData>
        </a:graphic>
      </p:graphicFrame>
    </p:spTree>
    <p:extLst>
      <p:ext uri="{BB962C8B-B14F-4D97-AF65-F5344CB8AC3E}">
        <p14:creationId xmlns:p14="http://schemas.microsoft.com/office/powerpoint/2010/main" val="350572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8600"/>
            <a:ext cx="4191000" cy="6517005"/>
          </a:xfrm>
          <a:prstGeom prst="rect">
            <a:avLst/>
          </a:prstGeom>
        </p:spPr>
      </p:pic>
      <p:sp>
        <p:nvSpPr>
          <p:cNvPr id="4098" name="Rectangle 2"/>
          <p:cNvSpPr>
            <a:spLocks noGrp="1" noChangeArrowheads="1"/>
          </p:cNvSpPr>
          <p:nvPr>
            <p:ph type="title" idx="4294967295"/>
          </p:nvPr>
        </p:nvSpPr>
        <p:spPr>
          <a:xfrm>
            <a:off x="4112096" y="0"/>
            <a:ext cx="3124200" cy="1139825"/>
          </a:xfrm>
          <a:prstGeom prst="rect">
            <a:avLst/>
          </a:prstGeom>
        </p:spPr>
        <p:txBody>
          <a:bodyPr/>
          <a:lstStyle/>
          <a:p>
            <a:pPr eaLnBrk="1" hangingPunct="1">
              <a:defRPr/>
            </a:pPr>
            <a:r>
              <a:rPr lang="it-IT" sz="2800" b="1" dirty="0"/>
              <a:t>Il contesto storico alla fine dell’</a:t>
            </a:r>
            <a:r>
              <a:rPr lang="it-IT" sz="2800" b="1" dirty="0" smtClean="0"/>
              <a:t>800</a:t>
            </a:r>
            <a:br>
              <a:rPr lang="it-IT" sz="2800" b="1" dirty="0" smtClean="0"/>
            </a:br>
            <a:endParaRPr lang="it-IT" sz="2000" b="1" dirty="0"/>
          </a:p>
        </p:txBody>
      </p:sp>
      <p:sp>
        <p:nvSpPr>
          <p:cNvPr id="4099" name="Rectangle 3"/>
          <p:cNvSpPr>
            <a:spLocks noGrp="1" noChangeArrowheads="1"/>
          </p:cNvSpPr>
          <p:nvPr>
            <p:ph type="body" idx="1"/>
          </p:nvPr>
        </p:nvSpPr>
        <p:spPr>
          <a:xfrm>
            <a:off x="4212604" y="1368152"/>
            <a:ext cx="4953000" cy="5301208"/>
          </a:xfrm>
        </p:spPr>
        <p:txBody>
          <a:bodyPr>
            <a:normAutofit fontScale="92500"/>
          </a:bodyPr>
          <a:lstStyle/>
          <a:p>
            <a:pPr marL="3175" indent="11113" algn="just" eaLnBrk="1" hangingPunct="1">
              <a:lnSpc>
                <a:spcPct val="90000"/>
              </a:lnSpc>
              <a:buNone/>
              <a:defRPr/>
            </a:pPr>
            <a:r>
              <a:rPr lang="it-IT" sz="2400" dirty="0" smtClean="0">
                <a:solidFill>
                  <a:srgbClr val="000000"/>
                </a:solidFill>
              </a:rPr>
              <a:t>Emilio </a:t>
            </a:r>
            <a:r>
              <a:rPr lang="it-IT" sz="2400" dirty="0" err="1" smtClean="0">
                <a:solidFill>
                  <a:srgbClr val="000000"/>
                </a:solidFill>
              </a:rPr>
              <a:t>Segrè</a:t>
            </a:r>
            <a:r>
              <a:rPr lang="it-IT" sz="2400" dirty="0" smtClean="0">
                <a:solidFill>
                  <a:srgbClr val="000000"/>
                </a:solidFill>
              </a:rPr>
              <a:t> scrive: </a:t>
            </a:r>
            <a:r>
              <a:rPr lang="en-US" sz="2400" dirty="0" smtClean="0">
                <a:solidFill>
                  <a:srgbClr val="000000"/>
                </a:solidFill>
              </a:rPr>
              <a:t>«</a:t>
            </a:r>
            <a:r>
              <a:rPr lang="it-IT" sz="2400" dirty="0" smtClean="0">
                <a:solidFill>
                  <a:srgbClr val="000000"/>
                </a:solidFill>
              </a:rPr>
              <a:t>Alla fine del XIX secolo la fisica classica aveva raggiunto una struttura mirabile. La meccanica era stata portata a maturità da Newton e sistematizzata da Lagrange in modo tale che sembrava la cima di ogni scienza e che ogni scienza dovesse essere ridotta a meccanica… </a:t>
            </a:r>
            <a:br>
              <a:rPr lang="it-IT" sz="2400" dirty="0" smtClean="0">
                <a:solidFill>
                  <a:srgbClr val="000000"/>
                </a:solidFill>
              </a:rPr>
            </a:br>
            <a:r>
              <a:rPr lang="it-IT" sz="2400" dirty="0" smtClean="0">
                <a:solidFill>
                  <a:srgbClr val="000000"/>
                </a:solidFill>
              </a:rPr>
              <a:t>…In ogni modo su questi due pilastri (Newton e Maxwell) sembrava si reggesse la macchina del mondo. Non per nulla </a:t>
            </a:r>
            <a:r>
              <a:rPr lang="it-IT" sz="2400" dirty="0" err="1" smtClean="0">
                <a:solidFill>
                  <a:srgbClr val="000000"/>
                </a:solidFill>
              </a:rPr>
              <a:t>Boltzmann</a:t>
            </a:r>
            <a:r>
              <a:rPr lang="it-IT" sz="2400" dirty="0" smtClean="0">
                <a:solidFill>
                  <a:srgbClr val="000000"/>
                </a:solidFill>
              </a:rPr>
              <a:t>, citando Goethe, aveva detto a proposito delle equazioni di Maxwell: </a:t>
            </a:r>
          </a:p>
          <a:p>
            <a:pPr marL="3175" indent="11113" algn="ctr" eaLnBrk="1" hangingPunct="1">
              <a:lnSpc>
                <a:spcPct val="90000"/>
              </a:lnSpc>
              <a:buNone/>
              <a:defRPr/>
            </a:pPr>
            <a:r>
              <a:rPr lang="it-IT" dirty="0" smtClean="0">
                <a:solidFill>
                  <a:srgbClr val="FF0000"/>
                </a:solidFill>
              </a:rPr>
              <a:t>“Fu un Dio che scrisse questi segni?”</a:t>
            </a:r>
            <a:endParaRPr lang="it-IT" sz="2400" dirty="0">
              <a:solidFill>
                <a:srgbClr val="FF0000"/>
              </a:solidFill>
            </a:endParaRPr>
          </a:p>
        </p:txBody>
      </p:sp>
      <p:sp>
        <p:nvSpPr>
          <p:cNvPr id="2" name="CasellaDiTesto 1"/>
          <p:cNvSpPr txBox="1"/>
          <p:nvPr/>
        </p:nvSpPr>
        <p:spPr>
          <a:xfrm>
            <a:off x="-1986" y="5949280"/>
            <a:ext cx="4645994" cy="830997"/>
          </a:xfrm>
          <a:prstGeom prst="rect">
            <a:avLst/>
          </a:prstGeom>
          <a:noFill/>
        </p:spPr>
        <p:txBody>
          <a:bodyPr wrap="square" rtlCol="0">
            <a:spAutoFit/>
          </a:bodyPr>
          <a:lstStyle/>
          <a:p>
            <a:pPr algn="just"/>
            <a:r>
              <a:rPr lang="it-IT" sz="2400" b="1" dirty="0"/>
              <a:t>(vedi intervento di Antonio </a:t>
            </a:r>
            <a:r>
              <a:rPr lang="it-IT" sz="2400" b="1" dirty="0" err="1"/>
              <a:t>Covello</a:t>
            </a:r>
            <a:r>
              <a:rPr lang="it-IT" sz="2400" b="1" dirty="0"/>
              <a:t> sulla scuola di Via </a:t>
            </a:r>
            <a:r>
              <a:rPr lang="it-IT" sz="2400" b="1" dirty="0" err="1"/>
              <a:t>Panisperna</a:t>
            </a:r>
            <a:r>
              <a:rPr lang="it-IT" sz="2400" b="1" dirty="0"/>
              <a:t>) </a:t>
            </a:r>
            <a:endParaRPr lang="it-IT" sz="2400" dirty="0"/>
          </a:p>
        </p:txBody>
      </p:sp>
    </p:spTree>
    <p:extLst>
      <p:ext uri="{BB962C8B-B14F-4D97-AF65-F5344CB8AC3E}">
        <p14:creationId xmlns:p14="http://schemas.microsoft.com/office/powerpoint/2010/main" val="105082974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idx="4294967295"/>
          </p:nvPr>
        </p:nvSpPr>
        <p:spPr>
          <a:xfrm>
            <a:off x="3419872" y="277813"/>
            <a:ext cx="3888432" cy="1139825"/>
          </a:xfrm>
          <a:prstGeom prst="rect">
            <a:avLst/>
          </a:prstGeom>
        </p:spPr>
        <p:txBody>
          <a:bodyPr/>
          <a:lstStyle/>
          <a:p>
            <a:pPr eaLnBrk="1" hangingPunct="1">
              <a:defRPr/>
            </a:pPr>
            <a:r>
              <a:rPr lang="it-IT" sz="3600" b="1" dirty="0" smtClean="0">
                <a:ea typeface="+mj-ea"/>
                <a:cs typeface="+mj-cs"/>
              </a:rPr>
              <a:t>Alla FINE DELL’800</a:t>
            </a:r>
            <a:endParaRPr lang="it-IT" sz="3600" b="1" dirty="0">
              <a:ea typeface="+mj-ea"/>
              <a:cs typeface="+mj-cs"/>
            </a:endParaRPr>
          </a:p>
        </p:txBody>
      </p:sp>
      <p:sp>
        <p:nvSpPr>
          <p:cNvPr id="191491" name="Rectangle 3"/>
          <p:cNvSpPr>
            <a:spLocks noGrp="1" noChangeArrowheads="1"/>
          </p:cNvSpPr>
          <p:nvPr>
            <p:ph type="body" idx="1"/>
          </p:nvPr>
        </p:nvSpPr>
        <p:spPr>
          <a:xfrm>
            <a:off x="0" y="1196975"/>
            <a:ext cx="9144000" cy="1851025"/>
          </a:xfrm>
        </p:spPr>
        <p:txBody>
          <a:bodyPr/>
          <a:lstStyle/>
          <a:p>
            <a:pPr indent="9525" algn="ctr" eaLnBrk="1" hangingPunct="1">
              <a:lnSpc>
                <a:spcPct val="90000"/>
              </a:lnSpc>
              <a:buFont typeface="Wingdings" charset="2"/>
              <a:buNone/>
              <a:defRPr/>
            </a:pPr>
            <a:r>
              <a:rPr lang="it-IT" dirty="0" smtClean="0">
                <a:solidFill>
                  <a:srgbClr val="000000"/>
                </a:solidFill>
              </a:rPr>
              <a:t>Ma alla fine dell’800  alcuni esperimenti mostrano dei risultati </a:t>
            </a:r>
            <a:r>
              <a:rPr lang="it-IT" dirty="0" smtClean="0">
                <a:solidFill>
                  <a:srgbClr val="FF0000"/>
                </a:solidFill>
              </a:rPr>
              <a:t>non spiegabili dalla </a:t>
            </a:r>
            <a:r>
              <a:rPr lang="it-IT" dirty="0" smtClean="0"/>
              <a:t>pura applicazione della </a:t>
            </a:r>
            <a:r>
              <a:rPr lang="it-IT" dirty="0" smtClean="0">
                <a:solidFill>
                  <a:srgbClr val="FF0000"/>
                </a:solidFill>
              </a:rPr>
              <a:t> Fisica Classica</a:t>
            </a:r>
            <a:r>
              <a:rPr lang="it-IT" dirty="0" smtClean="0"/>
              <a:t>.</a:t>
            </a:r>
          </a:p>
          <a:p>
            <a:pPr indent="9525" algn="ctr" eaLnBrk="1" hangingPunct="1">
              <a:lnSpc>
                <a:spcPct val="90000"/>
              </a:lnSpc>
              <a:buFont typeface="Wingdings" charset="2"/>
              <a:buNone/>
              <a:defRPr/>
            </a:pPr>
            <a:endParaRPr lang="it-IT" dirty="0" smtClean="0"/>
          </a:p>
        </p:txBody>
      </p:sp>
      <p:sp>
        <p:nvSpPr>
          <p:cNvPr id="4" name="Rettangolo 3"/>
          <p:cNvSpPr/>
          <p:nvPr/>
        </p:nvSpPr>
        <p:spPr>
          <a:xfrm>
            <a:off x="395536" y="2708920"/>
            <a:ext cx="8153400" cy="3046988"/>
          </a:xfrm>
          <a:prstGeom prst="rect">
            <a:avLst/>
          </a:prstGeom>
        </p:spPr>
        <p:txBody>
          <a:bodyPr wrap="square">
            <a:spAutoFit/>
          </a:bodyPr>
          <a:lstStyle/>
          <a:p>
            <a:pPr marL="342900" lvl="0" indent="9525" algn="ctr">
              <a:buClr>
                <a:srgbClr val="99FF99"/>
              </a:buClr>
              <a:buNone/>
              <a:defRPr/>
            </a:pPr>
            <a:r>
              <a:rPr lang="it-IT" sz="3200" kern="0" dirty="0" smtClean="0">
                <a:solidFill>
                  <a:srgbClr val="0000FF"/>
                </a:solidFill>
                <a:effectLst>
                  <a:outerShdw blurRad="38100" dist="38100" dir="2700000" algn="tl">
                    <a:srgbClr val="000000"/>
                  </a:outerShdw>
                </a:effectLst>
                <a:ea typeface="ヒラギノ角ゴ Pro W3" charset="-128"/>
                <a:cs typeface="ヒラギノ角ゴ Pro W3" charset="-128"/>
              </a:rPr>
              <a:t>Ogni volta che la tecnologia ha offerto all’uomo strumenti di indagine </a:t>
            </a:r>
            <a:r>
              <a:rPr lang="it-IT" sz="3200" kern="0" dirty="0" err="1" smtClean="0">
                <a:solidFill>
                  <a:srgbClr val="0000FF"/>
                </a:solidFill>
                <a:effectLst>
                  <a:outerShdw blurRad="38100" dist="38100" dir="2700000" algn="tl">
                    <a:srgbClr val="000000"/>
                  </a:outerShdw>
                </a:effectLst>
                <a:ea typeface="ヒラギノ角ゴ Pro W3" charset="-128"/>
                <a:cs typeface="ヒラギノ角ゴ Pro W3" charset="-128"/>
              </a:rPr>
              <a:t>piu’</a:t>
            </a:r>
            <a:r>
              <a:rPr lang="it-IT" sz="3200" kern="0" dirty="0" smtClean="0">
                <a:solidFill>
                  <a:srgbClr val="0000FF"/>
                </a:solidFill>
                <a:effectLst>
                  <a:outerShdw blurRad="38100" dist="38100" dir="2700000" algn="tl">
                    <a:srgbClr val="000000"/>
                  </a:outerShdw>
                </a:effectLst>
                <a:ea typeface="ヒラギノ角ゴ Pro W3" charset="-128"/>
                <a:cs typeface="ヒラギノ角ゴ Pro W3" charset="-128"/>
              </a:rPr>
              <a:t> sofisticati e potenti l’intuizione di grandi scienziati ha permesso un </a:t>
            </a:r>
            <a:r>
              <a:rPr lang="it-IT" sz="3200" i="1" kern="0" dirty="0" smtClean="0">
                <a:solidFill>
                  <a:srgbClr val="FF0000"/>
                </a:solidFill>
                <a:effectLst>
                  <a:outerShdw blurRad="38100" dist="38100" dir="2700000" algn="tl">
                    <a:srgbClr val="000000"/>
                  </a:outerShdw>
                </a:effectLst>
                <a:ea typeface="ヒラギノ角ゴ Pro W3" charset="-128"/>
                <a:cs typeface="ヒラギノ角ゴ Pro W3" charset="-128"/>
              </a:rPr>
              <a:t>grande, improvviso e inaspettato passo in avanti verso la comprensione dei fenomeni della natura.</a:t>
            </a:r>
          </a:p>
        </p:txBody>
      </p:sp>
    </p:spTree>
    <p:extLst>
      <p:ext uri="{BB962C8B-B14F-4D97-AF65-F5344CB8AC3E}">
        <p14:creationId xmlns:p14="http://schemas.microsoft.com/office/powerpoint/2010/main" val="413753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3491880" y="0"/>
            <a:ext cx="3456384" cy="1139825"/>
          </a:xfrm>
          <a:prstGeom prst="rect">
            <a:avLst/>
          </a:prstGeom>
        </p:spPr>
        <p:txBody>
          <a:bodyPr/>
          <a:lstStyle/>
          <a:p>
            <a:pPr>
              <a:defRPr/>
            </a:pPr>
            <a:r>
              <a:rPr lang="it-IT" sz="2800" b="1" dirty="0" smtClean="0"/>
              <a:t>Alcuni dei PROTAGONISTI</a:t>
            </a:r>
            <a:endParaRPr lang="it-IT" sz="2800" b="1" dirty="0"/>
          </a:p>
        </p:txBody>
      </p:sp>
      <p:grpSp>
        <p:nvGrpSpPr>
          <p:cNvPr id="3" name="Gruppo 9"/>
          <p:cNvGrpSpPr>
            <a:grpSpLocks/>
          </p:cNvGrpSpPr>
          <p:nvPr/>
        </p:nvGrpSpPr>
        <p:grpSpPr bwMode="auto">
          <a:xfrm>
            <a:off x="0" y="836712"/>
            <a:ext cx="2411760" cy="3344763"/>
            <a:chOff x="788988" y="1752600"/>
            <a:chExt cx="2671763" cy="3952874"/>
          </a:xfrm>
        </p:grpSpPr>
        <p:pic>
          <p:nvPicPr>
            <p:cNvPr id="26631" name="Picture 5" descr="Louis de Brogli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8988" y="1752600"/>
              <a:ext cx="2671763" cy="3306762"/>
            </a:xfrm>
            <a:prstGeom prst="rect">
              <a:avLst/>
            </a:prstGeom>
            <a:noFill/>
            <a:ln w="9525">
              <a:noFill/>
              <a:miter lim="800000"/>
              <a:headEnd/>
              <a:tailEnd/>
            </a:ln>
          </p:spPr>
        </p:pic>
        <p:sp>
          <p:nvSpPr>
            <p:cNvPr id="7" name="Rectangle 6"/>
            <p:cNvSpPr>
              <a:spLocks noChangeArrowheads="1"/>
            </p:cNvSpPr>
            <p:nvPr/>
          </p:nvSpPr>
          <p:spPr bwMode="auto">
            <a:xfrm>
              <a:off x="1143000" y="5105399"/>
              <a:ext cx="1979614" cy="600075"/>
            </a:xfrm>
            <a:prstGeom prst="rect">
              <a:avLst/>
            </a:prstGeom>
            <a:noFill/>
            <a:ln w="9525">
              <a:noFill/>
              <a:miter lim="800000"/>
              <a:headEnd/>
              <a:tailEnd/>
            </a:ln>
            <a:effectLst/>
          </p:spPr>
          <p:txBody>
            <a:bodyPr wrap="none" anchor="ctr">
              <a:prstTxWarp prst="textNoShape">
                <a:avLst/>
              </a:prstTxWarp>
            </a:bodyPr>
            <a:lstStyle/>
            <a:p>
              <a:pPr algn="ctr">
                <a:buFont typeface="Wingdings" charset="2"/>
                <a:buNone/>
              </a:pPr>
              <a:r>
                <a:rPr lang="it-IT" b="1" dirty="0">
                  <a:effectLst>
                    <a:outerShdw blurRad="38100" dist="38100" dir="2700000" algn="tl">
                      <a:srgbClr val="000000"/>
                    </a:outerShdw>
                  </a:effectLst>
                </a:rPr>
                <a:t>Louis de </a:t>
              </a:r>
              <a:r>
                <a:rPr lang="it-IT" b="1" dirty="0" err="1">
                  <a:effectLst>
                    <a:outerShdw blurRad="38100" dist="38100" dir="2700000" algn="tl">
                      <a:srgbClr val="000000"/>
                    </a:outerShdw>
                  </a:effectLst>
                </a:rPr>
                <a:t>Broglie</a:t>
              </a:r>
              <a:r>
                <a:rPr lang="it-IT" b="1" dirty="0">
                  <a:effectLst>
                    <a:outerShdw blurRad="38100" dist="38100" dir="2700000" algn="tl">
                      <a:srgbClr val="000000"/>
                    </a:outerShdw>
                  </a:effectLst>
                </a:rPr>
                <a:t> </a:t>
              </a:r>
            </a:p>
            <a:p>
              <a:pPr algn="ctr">
                <a:buFont typeface="Wingdings" charset="2"/>
                <a:buNone/>
              </a:pPr>
              <a:r>
                <a:rPr lang="it-IT" b="1" dirty="0">
                  <a:effectLst>
                    <a:outerShdw blurRad="38100" dist="38100" dir="2700000" algn="tl">
                      <a:srgbClr val="000000"/>
                    </a:outerShdw>
                  </a:effectLst>
                </a:rPr>
                <a:t>(1892 - 1987)</a:t>
              </a:r>
            </a:p>
          </p:txBody>
        </p:sp>
      </p:grpSp>
      <p:grpSp>
        <p:nvGrpSpPr>
          <p:cNvPr id="4" name="Gruppo 10"/>
          <p:cNvGrpSpPr>
            <a:grpSpLocks/>
          </p:cNvGrpSpPr>
          <p:nvPr/>
        </p:nvGrpSpPr>
        <p:grpSpPr bwMode="auto">
          <a:xfrm>
            <a:off x="2819400" y="1409700"/>
            <a:ext cx="2286000" cy="4038600"/>
            <a:chOff x="5334000" y="1600200"/>
            <a:chExt cx="2286000" cy="4038600"/>
          </a:xfrm>
        </p:grpSpPr>
        <p:sp>
          <p:nvSpPr>
            <p:cNvPr id="9" name="Rectangle 6"/>
            <p:cNvSpPr>
              <a:spLocks noChangeArrowheads="1"/>
            </p:cNvSpPr>
            <p:nvPr/>
          </p:nvSpPr>
          <p:spPr bwMode="auto">
            <a:xfrm>
              <a:off x="5486400" y="5038725"/>
              <a:ext cx="1979613" cy="600075"/>
            </a:xfrm>
            <a:prstGeom prst="rect">
              <a:avLst/>
            </a:prstGeom>
            <a:noFill/>
            <a:ln w="9525">
              <a:noFill/>
              <a:miter lim="800000"/>
              <a:headEnd/>
              <a:tailEnd/>
            </a:ln>
            <a:effectLst/>
          </p:spPr>
          <p:txBody>
            <a:bodyPr wrap="none" anchor="ctr">
              <a:prstTxWarp prst="textNoShape">
                <a:avLst/>
              </a:prstTxWarp>
            </a:bodyPr>
            <a:lstStyle/>
            <a:p>
              <a:pPr algn="ctr">
                <a:buFont typeface="Wingdings" charset="2"/>
                <a:buNone/>
                <a:defRPr/>
              </a:pPr>
              <a:r>
                <a:rPr lang="it-IT" sz="1800" b="1" dirty="0"/>
                <a:t>Max </a:t>
              </a:r>
              <a:r>
                <a:rPr lang="it-IT" sz="1800" b="1" dirty="0" err="1"/>
                <a:t>Planck</a:t>
              </a:r>
              <a:endParaRPr lang="it-IT" sz="1800" b="1" dirty="0"/>
            </a:p>
            <a:p>
              <a:pPr algn="ctr">
                <a:buFont typeface="Wingdings" charset="2"/>
                <a:buNone/>
                <a:defRPr/>
              </a:pPr>
              <a:r>
                <a:rPr lang="it-IT" sz="1500" b="1" dirty="0"/>
                <a:t>(1858- 1947)</a:t>
              </a:r>
            </a:p>
          </p:txBody>
        </p:sp>
        <p:pic>
          <p:nvPicPr>
            <p:cNvPr id="26630" name="Immagine 7"/>
            <p:cNvPicPr>
              <a:picLocks noChangeAspect="1"/>
            </p:cNvPicPr>
            <p:nvPr/>
          </p:nvPicPr>
          <p:blipFill>
            <a:blip r:embed="rId3"/>
            <a:srcRect/>
            <a:stretch>
              <a:fillRect/>
            </a:stretch>
          </p:blipFill>
          <p:spPr bwMode="auto">
            <a:xfrm>
              <a:off x="5334000" y="1600200"/>
              <a:ext cx="2286000" cy="3429000"/>
            </a:xfrm>
            <a:prstGeom prst="rect">
              <a:avLst/>
            </a:prstGeom>
            <a:noFill/>
            <a:ln w="9525">
              <a:noFill/>
              <a:miter lim="800000"/>
              <a:headEnd/>
              <a:tailEnd/>
            </a:ln>
          </p:spPr>
        </p:pic>
      </p:grpSp>
      <p:grpSp>
        <p:nvGrpSpPr>
          <p:cNvPr id="13" name="Gruppo 12"/>
          <p:cNvGrpSpPr/>
          <p:nvPr/>
        </p:nvGrpSpPr>
        <p:grpSpPr>
          <a:xfrm>
            <a:off x="5562600" y="1193800"/>
            <a:ext cx="3581400" cy="2387600"/>
            <a:chOff x="5562600" y="1041400"/>
            <a:chExt cx="3581400" cy="2387600"/>
          </a:xfrm>
        </p:grpSpPr>
        <p:pic>
          <p:nvPicPr>
            <p:cNvPr id="11" name="Immagin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2600" y="1041400"/>
              <a:ext cx="3581400" cy="2387600"/>
            </a:xfrm>
            <a:prstGeom prst="rect">
              <a:avLst/>
            </a:prstGeom>
          </p:spPr>
        </p:pic>
        <p:sp>
          <p:nvSpPr>
            <p:cNvPr id="12" name="Rettangolo 11"/>
            <p:cNvSpPr/>
            <p:nvPr/>
          </p:nvSpPr>
          <p:spPr>
            <a:xfrm>
              <a:off x="5562600" y="2715984"/>
              <a:ext cx="3581400" cy="713016"/>
            </a:xfrm>
            <a:prstGeom prst="rect">
              <a:avLst/>
            </a:prstGeom>
          </p:spPr>
          <p:txBody>
            <a:bodyPr wrap="square">
              <a:spAutoFit/>
            </a:bodyPr>
            <a:lstStyle/>
            <a:p>
              <a:pPr algn="ctr">
                <a:buNone/>
                <a:defRPr/>
              </a:pPr>
              <a:r>
                <a:rPr lang="it-IT" sz="2000" dirty="0" smtClean="0">
                  <a:solidFill>
                    <a:srgbClr val="FFFFFF"/>
                  </a:solidFill>
                  <a:latin typeface="+mj-lt"/>
                </a:rPr>
                <a:t>Albert Einstein</a:t>
              </a:r>
            </a:p>
            <a:p>
              <a:pPr algn="ctr">
                <a:buNone/>
                <a:defRPr/>
              </a:pPr>
              <a:r>
                <a:rPr lang="it-IT" sz="2000" dirty="0" smtClean="0">
                  <a:solidFill>
                    <a:srgbClr val="FFFFFF"/>
                  </a:solidFill>
                  <a:latin typeface="+mj-lt"/>
                </a:rPr>
                <a:t>(1879- 1955)</a:t>
              </a:r>
              <a:endParaRPr lang="it-IT" sz="2000" dirty="0">
                <a:solidFill>
                  <a:srgbClr val="FFFFFF"/>
                </a:solidFill>
                <a:latin typeface="+mj-lt"/>
              </a:endParaRPr>
            </a:p>
          </p:txBody>
        </p:sp>
      </p:grpSp>
      <p:grpSp>
        <p:nvGrpSpPr>
          <p:cNvPr id="19" name="Gruppo 18"/>
          <p:cNvGrpSpPr/>
          <p:nvPr/>
        </p:nvGrpSpPr>
        <p:grpSpPr>
          <a:xfrm>
            <a:off x="6324600" y="3657600"/>
            <a:ext cx="2286000" cy="2632147"/>
            <a:chOff x="6324600" y="3657600"/>
            <a:chExt cx="2286000" cy="2632147"/>
          </a:xfrm>
        </p:grpSpPr>
        <p:pic>
          <p:nvPicPr>
            <p:cNvPr id="14" name="Immagine 13"/>
            <p:cNvPicPr>
              <a:picLocks noChangeAspect="1"/>
            </p:cNvPicPr>
            <p:nvPr/>
          </p:nvPicPr>
          <p:blipFill>
            <a:blip r:embed="rId5"/>
            <a:stretch>
              <a:fillRect/>
            </a:stretch>
          </p:blipFill>
          <p:spPr>
            <a:xfrm>
              <a:off x="6477000" y="3657600"/>
              <a:ext cx="2108200" cy="2552700"/>
            </a:xfrm>
            <a:prstGeom prst="rect">
              <a:avLst/>
            </a:prstGeom>
          </p:spPr>
        </p:pic>
        <p:sp>
          <p:nvSpPr>
            <p:cNvPr id="15" name="Rettangolo 14"/>
            <p:cNvSpPr/>
            <p:nvPr/>
          </p:nvSpPr>
          <p:spPr>
            <a:xfrm>
              <a:off x="6324600" y="5638800"/>
              <a:ext cx="2286000" cy="650947"/>
            </a:xfrm>
            <a:prstGeom prst="rect">
              <a:avLst/>
            </a:prstGeom>
          </p:spPr>
          <p:txBody>
            <a:bodyPr wrap="square">
              <a:spAutoFit/>
            </a:bodyPr>
            <a:lstStyle/>
            <a:p>
              <a:pPr algn="ctr">
                <a:buNone/>
                <a:defRPr/>
              </a:pPr>
              <a:r>
                <a:rPr lang="it-IT" sz="1800" b="1" dirty="0" smtClean="0">
                  <a:solidFill>
                    <a:srgbClr val="FFFFFF"/>
                  </a:solidFill>
                </a:rPr>
                <a:t>Erwin </a:t>
              </a:r>
              <a:r>
                <a:rPr lang="it-IT" sz="1800" b="1" dirty="0" err="1" smtClean="0">
                  <a:solidFill>
                    <a:srgbClr val="FFFFFF"/>
                  </a:solidFill>
                </a:rPr>
                <a:t>Schroedinger</a:t>
              </a:r>
              <a:endParaRPr lang="it-IT" sz="1800" b="1" dirty="0" smtClean="0">
                <a:solidFill>
                  <a:srgbClr val="FFFFFF"/>
                </a:solidFill>
              </a:endParaRPr>
            </a:p>
            <a:p>
              <a:pPr algn="ctr">
                <a:buNone/>
                <a:defRPr/>
              </a:pPr>
              <a:r>
                <a:rPr lang="it-IT" sz="1800" b="1" dirty="0" smtClean="0">
                  <a:solidFill>
                    <a:srgbClr val="FFFFFF"/>
                  </a:solidFill>
                </a:rPr>
                <a:t>(1887- 1961</a:t>
              </a:r>
              <a:endParaRPr lang="it-IT" sz="1800" b="1" dirty="0">
                <a:solidFill>
                  <a:srgbClr val="FFFFFF"/>
                </a:solidFill>
              </a:endParaRPr>
            </a:p>
          </p:txBody>
        </p:sp>
      </p:grpSp>
      <p:grpSp>
        <p:nvGrpSpPr>
          <p:cNvPr id="18" name="Gruppo 17"/>
          <p:cNvGrpSpPr/>
          <p:nvPr/>
        </p:nvGrpSpPr>
        <p:grpSpPr>
          <a:xfrm>
            <a:off x="0" y="4267200"/>
            <a:ext cx="1905000" cy="2687237"/>
            <a:chOff x="0" y="4267200"/>
            <a:chExt cx="1905000" cy="2687237"/>
          </a:xfrm>
        </p:grpSpPr>
        <p:pic>
          <p:nvPicPr>
            <p:cNvPr id="16" name="Immagine 15"/>
            <p:cNvPicPr>
              <a:picLocks noChangeAspect="1"/>
            </p:cNvPicPr>
            <p:nvPr/>
          </p:nvPicPr>
          <p:blipFill>
            <a:blip r:embed="rId6"/>
            <a:stretch>
              <a:fillRect/>
            </a:stretch>
          </p:blipFill>
          <p:spPr>
            <a:xfrm>
              <a:off x="0" y="4267200"/>
              <a:ext cx="1905000" cy="2528455"/>
            </a:xfrm>
            <a:prstGeom prst="rect">
              <a:avLst/>
            </a:prstGeom>
          </p:spPr>
        </p:pic>
        <p:sp>
          <p:nvSpPr>
            <p:cNvPr id="17" name="Rettangolo 16"/>
            <p:cNvSpPr/>
            <p:nvPr/>
          </p:nvSpPr>
          <p:spPr>
            <a:xfrm>
              <a:off x="0" y="5938774"/>
              <a:ext cx="1905000" cy="1015663"/>
            </a:xfrm>
            <a:prstGeom prst="rect">
              <a:avLst/>
            </a:prstGeom>
          </p:spPr>
          <p:txBody>
            <a:bodyPr wrap="square">
              <a:spAutoFit/>
            </a:bodyPr>
            <a:lstStyle/>
            <a:p>
              <a:pPr algn="ctr">
                <a:buNone/>
                <a:defRPr/>
              </a:pPr>
              <a:r>
                <a:rPr lang="it-IT" sz="2000" b="1" dirty="0" err="1" smtClean="0">
                  <a:solidFill>
                    <a:srgbClr val="FFFFFF"/>
                  </a:solidFill>
                </a:rPr>
                <a:t>Heinrich</a:t>
              </a:r>
              <a:r>
                <a:rPr lang="it-IT" sz="2000" b="1" dirty="0" smtClean="0">
                  <a:solidFill>
                    <a:srgbClr val="FFFFFF"/>
                  </a:solidFill>
                </a:rPr>
                <a:t> Rudolf Hertz</a:t>
              </a:r>
              <a:endParaRPr lang="it-IT" sz="2000" b="1" dirty="0" smtClean="0">
                <a:solidFill>
                  <a:srgbClr val="FFFFFF"/>
                </a:solidFill>
                <a:latin typeface="Garamond" pitchFamily="18" charset="0"/>
              </a:endParaRPr>
            </a:p>
            <a:p>
              <a:pPr algn="ctr">
                <a:buNone/>
                <a:defRPr/>
              </a:pPr>
              <a:r>
                <a:rPr lang="it-IT" sz="2000" b="1" dirty="0" smtClean="0">
                  <a:solidFill>
                    <a:srgbClr val="FFFFFF"/>
                  </a:solidFill>
                  <a:latin typeface="Garamond" pitchFamily="18" charset="0"/>
                </a:rPr>
                <a:t>(1858- 1947)</a:t>
              </a:r>
              <a:endParaRPr lang="it-IT" sz="2000" b="1" dirty="0">
                <a:solidFill>
                  <a:srgbClr val="FFFFFF"/>
                </a:solidFill>
                <a:latin typeface="Garamond" pitchFamily="18" charset="0"/>
              </a:endParaRPr>
            </a:p>
          </p:txBody>
        </p:sp>
      </p:grpSp>
      <p:grpSp>
        <p:nvGrpSpPr>
          <p:cNvPr id="22" name="Gruppo 21"/>
          <p:cNvGrpSpPr/>
          <p:nvPr/>
        </p:nvGrpSpPr>
        <p:grpSpPr>
          <a:xfrm>
            <a:off x="4572000" y="4442792"/>
            <a:ext cx="1775936" cy="2514600"/>
            <a:chOff x="4572000" y="4343400"/>
            <a:chExt cx="1775936" cy="2514600"/>
          </a:xfrm>
        </p:grpSpPr>
        <p:pic>
          <p:nvPicPr>
            <p:cNvPr id="20" name="Immagine 19"/>
            <p:cNvPicPr>
              <a:picLocks noChangeAspect="1"/>
            </p:cNvPicPr>
            <p:nvPr/>
          </p:nvPicPr>
          <p:blipFill>
            <a:blip r:embed="rId7"/>
            <a:stretch>
              <a:fillRect/>
            </a:stretch>
          </p:blipFill>
          <p:spPr>
            <a:xfrm>
              <a:off x="4572000" y="4343400"/>
              <a:ext cx="1775936" cy="2514600"/>
            </a:xfrm>
            <a:prstGeom prst="rect">
              <a:avLst/>
            </a:prstGeom>
          </p:spPr>
        </p:pic>
        <p:sp>
          <p:nvSpPr>
            <p:cNvPr id="21" name="Rettangolo 20"/>
            <p:cNvSpPr/>
            <p:nvPr/>
          </p:nvSpPr>
          <p:spPr>
            <a:xfrm>
              <a:off x="4572000" y="6207053"/>
              <a:ext cx="1752600" cy="650947"/>
            </a:xfrm>
            <a:prstGeom prst="rect">
              <a:avLst/>
            </a:prstGeom>
          </p:spPr>
          <p:txBody>
            <a:bodyPr wrap="square">
              <a:spAutoFit/>
            </a:bodyPr>
            <a:lstStyle/>
            <a:p>
              <a:pPr algn="ctr">
                <a:buNone/>
              </a:pPr>
              <a:r>
                <a:rPr lang="it-IT" sz="1800" dirty="0" smtClean="0">
                  <a:solidFill>
                    <a:schemeClr val="bg1"/>
                  </a:solidFill>
                  <a:effectLst>
                    <a:outerShdw blurRad="38100" dist="38100" dir="2700000" algn="tl">
                      <a:srgbClr val="000000"/>
                    </a:outerShdw>
                  </a:effectLst>
                  <a:latin typeface="Garamond" pitchFamily="18" charset="0"/>
                </a:rPr>
                <a:t>Robert </a:t>
              </a:r>
              <a:r>
                <a:rPr lang="it-IT" sz="1800" dirty="0" err="1" smtClean="0">
                  <a:solidFill>
                    <a:schemeClr val="bg1"/>
                  </a:solidFill>
                  <a:effectLst>
                    <a:outerShdw blurRad="38100" dist="38100" dir="2700000" algn="tl">
                      <a:srgbClr val="000000"/>
                    </a:outerShdw>
                  </a:effectLst>
                  <a:latin typeface="Garamond" pitchFamily="18" charset="0"/>
                </a:rPr>
                <a:t>Millikan</a:t>
              </a:r>
              <a:endParaRPr lang="it-IT" sz="1800" dirty="0" smtClean="0">
                <a:solidFill>
                  <a:schemeClr val="bg1"/>
                </a:solidFill>
                <a:effectLst>
                  <a:outerShdw blurRad="38100" dist="38100" dir="2700000" algn="tl">
                    <a:srgbClr val="000000"/>
                  </a:outerShdw>
                </a:effectLst>
                <a:latin typeface="Garamond" pitchFamily="18" charset="0"/>
              </a:endParaRPr>
            </a:p>
            <a:p>
              <a:pPr algn="ctr">
                <a:buNone/>
              </a:pPr>
              <a:r>
                <a:rPr lang="it-IT" sz="1800" dirty="0" smtClean="0">
                  <a:solidFill>
                    <a:schemeClr val="bg1"/>
                  </a:solidFill>
                  <a:effectLst>
                    <a:outerShdw blurRad="38100" dist="38100" dir="2700000" algn="tl">
                      <a:srgbClr val="000000"/>
                    </a:outerShdw>
                  </a:effectLst>
                  <a:latin typeface="Garamond" pitchFamily="18" charset="0"/>
                </a:rPr>
                <a:t>(1868 - 1953)</a:t>
              </a:r>
              <a:endParaRPr lang="it-IT" sz="1800" dirty="0">
                <a:solidFill>
                  <a:schemeClr val="bg1"/>
                </a:solidFill>
                <a:effectLst>
                  <a:outerShdw blurRad="38100" dist="38100" dir="2700000" algn="tl">
                    <a:srgbClr val="000000"/>
                  </a:outerShdw>
                </a:effectLst>
                <a:latin typeface="Garamond" pitchFamily="18" charset="0"/>
              </a:endParaRPr>
            </a:p>
          </p:txBody>
        </p:sp>
      </p:grpSp>
      <p:grpSp>
        <p:nvGrpSpPr>
          <p:cNvPr id="25" name="Gruppo 24"/>
          <p:cNvGrpSpPr/>
          <p:nvPr/>
        </p:nvGrpSpPr>
        <p:grpSpPr>
          <a:xfrm>
            <a:off x="1676400" y="4952999"/>
            <a:ext cx="1752600" cy="1928575"/>
            <a:chOff x="1905000" y="4952999"/>
            <a:chExt cx="1752600" cy="1928575"/>
          </a:xfrm>
        </p:grpSpPr>
        <p:pic>
          <p:nvPicPr>
            <p:cNvPr id="23" name="Immagine 22"/>
            <p:cNvPicPr>
              <a:picLocks noChangeAspect="1"/>
            </p:cNvPicPr>
            <p:nvPr/>
          </p:nvPicPr>
          <p:blipFill>
            <a:blip r:embed="rId8"/>
            <a:stretch>
              <a:fillRect/>
            </a:stretch>
          </p:blipFill>
          <p:spPr>
            <a:xfrm>
              <a:off x="2209800" y="4952999"/>
              <a:ext cx="1371600" cy="1846385"/>
            </a:xfrm>
            <a:prstGeom prst="rect">
              <a:avLst/>
            </a:prstGeom>
          </p:spPr>
        </p:pic>
        <p:sp>
          <p:nvSpPr>
            <p:cNvPr id="24" name="Rettangolo 23"/>
            <p:cNvSpPr/>
            <p:nvPr/>
          </p:nvSpPr>
          <p:spPr>
            <a:xfrm>
              <a:off x="1905000" y="6019800"/>
              <a:ext cx="1752600" cy="861774"/>
            </a:xfrm>
            <a:prstGeom prst="rect">
              <a:avLst/>
            </a:prstGeom>
          </p:spPr>
          <p:txBody>
            <a:bodyPr wrap="square">
              <a:spAutoFit/>
            </a:bodyPr>
            <a:lstStyle/>
            <a:p>
              <a:pPr lvl="0" algn="ctr">
                <a:buClr>
                  <a:srgbClr val="99FF99"/>
                </a:buClr>
                <a:buNone/>
              </a:pPr>
              <a:r>
                <a:rPr lang="it-IT" sz="1400" b="1" dirty="0" err="1" smtClean="0">
                  <a:solidFill>
                    <a:srgbClr val="FFFFFF"/>
                  </a:solidFill>
                </a:rPr>
                <a:t>Werner</a:t>
              </a:r>
              <a:r>
                <a:rPr lang="it-IT" sz="1400" b="1" dirty="0" smtClean="0">
                  <a:solidFill>
                    <a:srgbClr val="FFFFFF"/>
                  </a:solidFill>
                </a:rPr>
                <a:t> Karl</a:t>
              </a:r>
              <a:r>
                <a:rPr lang="it-IT" sz="1400" b="1" dirty="0" smtClean="0">
                  <a:solidFill>
                    <a:srgbClr val="FFFFFF"/>
                  </a:solidFill>
                  <a:effectLst>
                    <a:outerShdw blurRad="38100" dist="38100" dir="2700000" algn="tl">
                      <a:srgbClr val="000000"/>
                    </a:outerShdw>
                  </a:effectLst>
                  <a:latin typeface="Garamond" pitchFamily="18" charset="0"/>
                </a:rPr>
                <a:t> </a:t>
              </a:r>
              <a:r>
                <a:rPr lang="it-IT" sz="1800" b="1" dirty="0" err="1" smtClean="0">
                  <a:solidFill>
                    <a:srgbClr val="FFFFFF"/>
                  </a:solidFill>
                  <a:effectLst>
                    <a:outerShdw blurRad="38100" dist="38100" dir="2700000" algn="tl">
                      <a:srgbClr val="000000"/>
                    </a:outerShdw>
                  </a:effectLst>
                  <a:latin typeface="Garamond" pitchFamily="18" charset="0"/>
                </a:rPr>
                <a:t>Heisemberg</a:t>
              </a:r>
              <a:endParaRPr lang="it-IT" sz="1800" b="1" dirty="0" smtClean="0">
                <a:solidFill>
                  <a:srgbClr val="FFFFFF"/>
                </a:solidFill>
                <a:effectLst>
                  <a:outerShdw blurRad="38100" dist="38100" dir="2700000" algn="tl">
                    <a:srgbClr val="000000"/>
                  </a:outerShdw>
                </a:effectLst>
                <a:latin typeface="Garamond" pitchFamily="18" charset="0"/>
              </a:endParaRPr>
            </a:p>
            <a:p>
              <a:pPr lvl="0" algn="ctr">
                <a:buClr>
                  <a:srgbClr val="99FF99"/>
                </a:buClr>
                <a:buNone/>
              </a:pPr>
              <a:r>
                <a:rPr lang="it-IT" sz="1800" b="1" dirty="0" smtClean="0">
                  <a:solidFill>
                    <a:srgbClr val="FFFFFF"/>
                  </a:solidFill>
                  <a:effectLst>
                    <a:outerShdw blurRad="38100" dist="38100" dir="2700000" algn="tl">
                      <a:srgbClr val="000000"/>
                    </a:outerShdw>
                  </a:effectLst>
                  <a:latin typeface="Garamond" pitchFamily="18" charset="0"/>
                </a:rPr>
                <a:t>(1901 - 1976)</a:t>
              </a:r>
              <a:endParaRPr lang="it-IT" sz="1800" b="1" dirty="0">
                <a:solidFill>
                  <a:srgbClr val="FFFFFF"/>
                </a:solidFill>
                <a:effectLst>
                  <a:outerShdw blurRad="38100" dist="38100" dir="2700000" algn="tl">
                    <a:srgbClr val="000000"/>
                  </a:outerShdw>
                </a:effectLst>
                <a:latin typeface="Garamond" pitchFamily="18" charset="0"/>
              </a:endParaRPr>
            </a:p>
          </p:txBody>
        </p:sp>
      </p:grpSp>
    </p:spTree>
    <p:extLst>
      <p:ext uri="{BB962C8B-B14F-4D97-AF65-F5344CB8AC3E}">
        <p14:creationId xmlns:p14="http://schemas.microsoft.com/office/powerpoint/2010/main" val="6647032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1556792"/>
            <a:ext cx="8640960" cy="4832092"/>
          </a:xfrm>
          <a:prstGeom prst="rect">
            <a:avLst/>
          </a:prstGeom>
          <a:noFill/>
        </p:spPr>
        <p:txBody>
          <a:bodyPr wrap="square" rtlCol="0">
            <a:spAutoFit/>
          </a:bodyPr>
          <a:lstStyle/>
          <a:p>
            <a:pPr algn="just"/>
            <a:r>
              <a:rPr lang="it-IT" sz="2800" dirty="0" smtClean="0"/>
              <a:t>Attraverso gli esperimenti finora abbiamo esplorato la Fisica Classica. Ora dobbiamo fare un salto e passare alla</a:t>
            </a:r>
          </a:p>
          <a:p>
            <a:pPr algn="ctr"/>
            <a:r>
              <a:rPr lang="it-IT" sz="2800" dirty="0" smtClean="0"/>
              <a:t> </a:t>
            </a:r>
            <a:r>
              <a:rPr lang="it-IT" sz="2800" dirty="0" smtClean="0">
                <a:solidFill>
                  <a:srgbClr val="FF0000"/>
                </a:solidFill>
              </a:rPr>
              <a:t>Fisica Moderna/ Quantistica</a:t>
            </a:r>
            <a:r>
              <a:rPr lang="it-IT" sz="2800" dirty="0" smtClean="0"/>
              <a:t>.</a:t>
            </a:r>
          </a:p>
          <a:p>
            <a:pPr algn="just"/>
            <a:r>
              <a:rPr lang="it-IT" sz="2800" dirty="0" smtClean="0"/>
              <a:t>Come è possibile fare questo salto con gli esperimenti?</a:t>
            </a:r>
          </a:p>
          <a:p>
            <a:pPr algn="just"/>
            <a:r>
              <a:rPr lang="it-IT" sz="2800" dirty="0" smtClean="0"/>
              <a:t>Lo </a:t>
            </a:r>
            <a:r>
              <a:rPr lang="it-IT" sz="2800" dirty="0"/>
              <a:t>sviluppo della meccanica </a:t>
            </a:r>
            <a:r>
              <a:rPr lang="it-IT" sz="2800" dirty="0" smtClean="0"/>
              <a:t>quantistica </a:t>
            </a:r>
            <a:r>
              <a:rPr lang="it-IT" sz="2800" dirty="0"/>
              <a:t>non ci sarebbe stato se all’inizio del secolo scorso importanti esperimenti </a:t>
            </a:r>
            <a:r>
              <a:rPr lang="it-IT" sz="2800" i="1" dirty="0"/>
              <a:t>non avessero </a:t>
            </a:r>
            <a:r>
              <a:rPr lang="it-IT" sz="2800" i="1" dirty="0" smtClean="0"/>
              <a:t>dimostrato</a:t>
            </a:r>
            <a:r>
              <a:rPr lang="it-IT" sz="2800" dirty="0" smtClean="0"/>
              <a:t> il fallimento della Fisica classica, non avessero dimostrato il successo deli nuovi modelli (es</a:t>
            </a:r>
            <a:r>
              <a:rPr lang="it-IT" sz="2800" dirty="0"/>
              <a:t>. </a:t>
            </a:r>
            <a:r>
              <a:rPr lang="it-IT" sz="2800" dirty="0" err="1">
                <a:solidFill>
                  <a:srgbClr val="FF0000"/>
                </a:solidFill>
              </a:rPr>
              <a:t>Frank&amp;Hertz</a:t>
            </a:r>
            <a:r>
              <a:rPr lang="it-IT" sz="2800" dirty="0"/>
              <a:t>) o non avessero addirittura</a:t>
            </a:r>
            <a:r>
              <a:rPr lang="it-IT" sz="2800" i="1" dirty="0"/>
              <a:t> indicato la strada giusta alle moderne teorie quantistiche </a:t>
            </a:r>
            <a:r>
              <a:rPr lang="it-IT" sz="2800" dirty="0"/>
              <a:t>(es. Esperimento di </a:t>
            </a:r>
            <a:r>
              <a:rPr lang="it-IT" sz="2800" dirty="0">
                <a:solidFill>
                  <a:srgbClr val="FF0000"/>
                </a:solidFill>
              </a:rPr>
              <a:t>Rutherford</a:t>
            </a:r>
            <a:r>
              <a:rPr lang="it-IT" sz="2800" dirty="0"/>
              <a:t>, </a:t>
            </a:r>
            <a:r>
              <a:rPr lang="it-IT" sz="2800" dirty="0">
                <a:solidFill>
                  <a:srgbClr val="FF0000"/>
                </a:solidFill>
              </a:rPr>
              <a:t>Stern &amp; </a:t>
            </a:r>
            <a:r>
              <a:rPr lang="it-IT" sz="2800" dirty="0" err="1" smtClean="0">
                <a:solidFill>
                  <a:srgbClr val="FF0000"/>
                </a:solidFill>
              </a:rPr>
              <a:t>Gerlach</a:t>
            </a:r>
            <a:r>
              <a:rPr lang="it-IT" sz="2800" dirty="0" smtClean="0"/>
              <a:t>). Non solo….</a:t>
            </a:r>
          </a:p>
        </p:txBody>
      </p:sp>
      <p:sp>
        <p:nvSpPr>
          <p:cNvPr id="3" name="Rectangle 2"/>
          <p:cNvSpPr txBox="1">
            <a:spLocks noChangeArrowheads="1"/>
          </p:cNvSpPr>
          <p:nvPr/>
        </p:nvSpPr>
        <p:spPr>
          <a:xfrm>
            <a:off x="3275855" y="0"/>
            <a:ext cx="4680521" cy="1052736"/>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2800" dirty="0" smtClean="0"/>
              <a:t>GLI ESPERIMENTI E LA NASCITA DELLA FISICA MODERNA</a:t>
            </a:r>
          </a:p>
        </p:txBody>
      </p:sp>
    </p:spTree>
    <p:extLst>
      <p:ext uri="{BB962C8B-B14F-4D97-AF65-F5344CB8AC3E}">
        <p14:creationId xmlns:p14="http://schemas.microsoft.com/office/powerpoint/2010/main" val="29305561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0" y="188913"/>
            <a:ext cx="9144000" cy="944562"/>
          </a:xfrm>
        </p:spPr>
        <p:txBody>
          <a:bodyPr/>
          <a:lstStyle/>
          <a:p>
            <a:pPr eaLnBrk="1" hangingPunct="1">
              <a:defRPr/>
            </a:pPr>
            <a:r>
              <a:rPr lang="it-IT" dirty="0">
                <a:ea typeface="+mj-ea"/>
                <a:cs typeface="+mj-cs"/>
              </a:rPr>
              <a:t>GLI ESPERIMENTI</a:t>
            </a:r>
          </a:p>
        </p:txBody>
      </p:sp>
      <p:sp>
        <p:nvSpPr>
          <p:cNvPr id="138247" name="Rectangle 7"/>
          <p:cNvSpPr>
            <a:spLocks noChangeArrowheads="1"/>
          </p:cNvSpPr>
          <p:nvPr/>
        </p:nvSpPr>
        <p:spPr bwMode="auto">
          <a:xfrm>
            <a:off x="3563938" y="4652963"/>
            <a:ext cx="5580062" cy="720725"/>
          </a:xfrm>
          <a:prstGeom prst="rect">
            <a:avLst/>
          </a:prstGeom>
          <a:noFill/>
          <a:ln w="9525">
            <a:noFill/>
            <a:miter lim="800000"/>
            <a:headEnd/>
            <a:tailEnd/>
          </a:ln>
          <a:effectLst/>
        </p:spPr>
        <p:txBody>
          <a:bodyPr>
            <a:prstTxWarp prst="textNoShape">
              <a:avLst/>
            </a:prstTxWarp>
          </a:bodyPr>
          <a:lstStyle/>
          <a:p>
            <a:pPr algn="r" fontAlgn="base">
              <a:spcBef>
                <a:spcPct val="20000"/>
              </a:spcBef>
              <a:spcAft>
                <a:spcPct val="0"/>
              </a:spcAft>
              <a:buClr>
                <a:srgbClr val="99FF99"/>
              </a:buClr>
              <a:buSzPct val="80000"/>
              <a:buFont typeface="Wingdings" charset="2"/>
              <a:buChar char="Ø"/>
              <a:defRPr/>
            </a:pPr>
            <a:r>
              <a:rPr lang="it-IT" sz="3200">
                <a:solidFill>
                  <a:srgbClr val="FFFF00"/>
                </a:solidFill>
                <a:effectLst>
                  <a:outerShdw blurRad="38100" dist="38100" dir="2700000" algn="tl">
                    <a:srgbClr val="000000"/>
                  </a:outerShdw>
                </a:effectLst>
                <a:latin typeface="Arial" charset="0"/>
              </a:rPr>
              <a:t>Diffrazione da elettroni</a:t>
            </a:r>
            <a:endParaRPr lang="it-IT" sz="3200">
              <a:solidFill>
                <a:srgbClr val="FFFFFF"/>
              </a:solidFill>
              <a:effectLst>
                <a:outerShdw blurRad="38100" dist="38100" dir="2700000" algn="tl">
                  <a:srgbClr val="000000"/>
                </a:outerShdw>
              </a:effectLst>
              <a:latin typeface="Arial" charset="0"/>
            </a:endParaRPr>
          </a:p>
        </p:txBody>
      </p:sp>
      <p:pic>
        <p:nvPicPr>
          <p:cNvPr id="138249" name="Picture 9" descr="corponero"/>
          <p:cNvPicPr>
            <a:picLocks noChangeAspect="1" noChangeArrowheads="1"/>
          </p:cNvPicPr>
          <p:nvPr/>
        </p:nvPicPr>
        <p:blipFill>
          <a:blip r:embed="rId3"/>
          <a:srcRect/>
          <a:stretch>
            <a:fillRect/>
          </a:stretch>
        </p:blipFill>
        <p:spPr bwMode="auto">
          <a:xfrm>
            <a:off x="5003800" y="1023938"/>
            <a:ext cx="4140200" cy="2692400"/>
          </a:xfrm>
          <a:prstGeom prst="rect">
            <a:avLst/>
          </a:prstGeom>
          <a:noFill/>
          <a:ln w="9525">
            <a:noFill/>
            <a:miter lim="800000"/>
            <a:headEnd/>
            <a:tailEnd/>
          </a:ln>
        </p:spPr>
      </p:pic>
      <p:graphicFrame>
        <p:nvGraphicFramePr>
          <p:cNvPr id="138269" name="Object 2"/>
          <p:cNvGraphicFramePr>
            <a:graphicFrameLocks noChangeAspect="1"/>
          </p:cNvGraphicFramePr>
          <p:nvPr/>
        </p:nvGraphicFramePr>
        <p:xfrm>
          <a:off x="179388" y="2060575"/>
          <a:ext cx="5294312" cy="923925"/>
        </p:xfrm>
        <a:graphic>
          <a:graphicData uri="http://schemas.openxmlformats.org/presentationml/2006/ole">
            <mc:AlternateContent xmlns:mc="http://schemas.openxmlformats.org/markup-compatibility/2006">
              <mc:Choice xmlns:v="urn:schemas-microsoft-com:vml" Requires="v">
                <p:oleObj spid="_x0000_s233711" name="Equation" r:id="rId4" imgW="2692080" imgH="469800" progId="Equation.3">
                  <p:embed/>
                </p:oleObj>
              </mc:Choice>
              <mc:Fallback>
                <p:oleObj name="Equation" r:id="rId4" imgW="2692080" imgH="469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060575"/>
                        <a:ext cx="5294312" cy="923925"/>
                      </a:xfrm>
                      <a:prstGeom prst="rect">
                        <a:avLst/>
                      </a:prstGeom>
                      <a:solidFill>
                        <a:schemeClr val="tx1"/>
                      </a:solidFill>
                      <a:ln w="38100" cmpd="dbl">
                        <a:solidFill>
                          <a:srgbClr val="000000"/>
                        </a:solidFill>
                        <a:miter lim="800000"/>
                        <a:headEnd/>
                        <a:tailEnd/>
                      </a:ln>
                    </p:spPr>
                  </p:pic>
                </p:oleObj>
              </mc:Fallback>
            </mc:AlternateContent>
          </a:graphicData>
        </a:graphic>
      </p:graphicFrame>
      <p:sp>
        <p:nvSpPr>
          <p:cNvPr id="138243" name="Rectangle 3"/>
          <p:cNvSpPr>
            <a:spLocks noGrp="1" noChangeArrowheads="1"/>
          </p:cNvSpPr>
          <p:nvPr>
            <p:ph type="subTitle" idx="1"/>
          </p:nvPr>
        </p:nvSpPr>
        <p:spPr>
          <a:xfrm>
            <a:off x="0" y="1052513"/>
            <a:ext cx="5508625" cy="720725"/>
          </a:xfrm>
        </p:spPr>
        <p:txBody>
          <a:bodyPr/>
          <a:lstStyle/>
          <a:p>
            <a:pPr algn="l" eaLnBrk="1" hangingPunct="1">
              <a:buFont typeface="Wingdings" charset="2"/>
              <a:buChar char="Ø"/>
            </a:pPr>
            <a:r>
              <a:rPr lang="it-IT">
                <a:solidFill>
                  <a:srgbClr val="FFFF00"/>
                </a:solidFill>
              </a:rPr>
              <a:t>La radiazione di corpo nero (1862)</a:t>
            </a:r>
          </a:p>
        </p:txBody>
      </p:sp>
      <p:graphicFrame>
        <p:nvGraphicFramePr>
          <p:cNvPr id="138270" name="Object 3"/>
          <p:cNvGraphicFramePr>
            <a:graphicFrameLocks noChangeAspect="1"/>
          </p:cNvGraphicFramePr>
          <p:nvPr/>
        </p:nvGraphicFramePr>
        <p:xfrm>
          <a:off x="6300788" y="1023938"/>
          <a:ext cx="2843212" cy="400050"/>
        </p:xfrm>
        <a:graphic>
          <a:graphicData uri="http://schemas.openxmlformats.org/presentationml/2006/ole">
            <mc:AlternateContent xmlns:mc="http://schemas.openxmlformats.org/markup-compatibility/2006">
              <mc:Choice xmlns:v="urn:schemas-microsoft-com:vml" Requires="v">
                <p:oleObj spid="_x0000_s233712" name="Equation" r:id="rId6" imgW="1549080" imgH="203040" progId="Equation.3">
                  <p:embed/>
                </p:oleObj>
              </mc:Choice>
              <mc:Fallback>
                <p:oleObj name="Equation" r:id="rId6" imgW="1549080" imgH="203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788" y="1023938"/>
                        <a:ext cx="2843212" cy="400050"/>
                      </a:xfrm>
                      <a:prstGeom prst="rect">
                        <a:avLst/>
                      </a:prstGeom>
                      <a:solidFill>
                        <a:schemeClr val="tx1"/>
                      </a:solidFill>
                      <a:ln w="38100" cmpd="dbl">
                        <a:solidFill>
                          <a:srgbClr val="000000"/>
                        </a:solidFill>
                        <a:miter lim="800000"/>
                        <a:headEnd/>
                        <a:tailEnd/>
                      </a:ln>
                    </p:spPr>
                  </p:pic>
                </p:oleObj>
              </mc:Fallback>
            </mc:AlternateContent>
          </a:graphicData>
        </a:graphic>
      </p:graphicFrame>
      <p:sp>
        <p:nvSpPr>
          <p:cNvPr id="138244" name="Rectangle 4"/>
          <p:cNvSpPr>
            <a:spLocks noChangeArrowheads="1"/>
          </p:cNvSpPr>
          <p:nvPr/>
        </p:nvSpPr>
        <p:spPr bwMode="auto">
          <a:xfrm>
            <a:off x="3743325" y="1989138"/>
            <a:ext cx="5400675" cy="720725"/>
          </a:xfrm>
          <a:prstGeom prst="rect">
            <a:avLst/>
          </a:prstGeom>
          <a:noFill/>
          <a:ln w="9525">
            <a:noFill/>
            <a:miter lim="800000"/>
            <a:headEnd/>
            <a:tailEnd/>
          </a:ln>
          <a:effectLst/>
        </p:spPr>
        <p:txBody>
          <a:bodyPr>
            <a:prstTxWarp prst="textNoShape">
              <a:avLst/>
            </a:prstTxWarp>
          </a:bodyPr>
          <a:lstStyle/>
          <a:p>
            <a:pPr algn="r" fontAlgn="base">
              <a:spcBef>
                <a:spcPct val="20000"/>
              </a:spcBef>
              <a:spcAft>
                <a:spcPct val="0"/>
              </a:spcAft>
              <a:buClr>
                <a:srgbClr val="99FF99"/>
              </a:buClr>
              <a:buSzPct val="80000"/>
              <a:buFont typeface="Wingdings" charset="2"/>
              <a:buChar char="Ø"/>
              <a:defRPr/>
            </a:pPr>
            <a:r>
              <a:rPr lang="it-IT" sz="3200">
                <a:solidFill>
                  <a:srgbClr val="FFFF00"/>
                </a:solidFill>
                <a:effectLst>
                  <a:outerShdw blurRad="38100" dist="38100" dir="2700000" algn="tl">
                    <a:srgbClr val="000000"/>
                  </a:outerShdw>
                </a:effectLst>
                <a:latin typeface="Arial" charset="0"/>
              </a:rPr>
              <a:t>Effetto Fotoelettrico (1887)</a:t>
            </a:r>
          </a:p>
          <a:p>
            <a:pPr algn="r" fontAlgn="base">
              <a:spcBef>
                <a:spcPct val="20000"/>
              </a:spcBef>
              <a:spcAft>
                <a:spcPct val="0"/>
              </a:spcAft>
              <a:buClr>
                <a:srgbClr val="99FF99"/>
              </a:buClr>
              <a:buSzPct val="80000"/>
              <a:buFont typeface="Wingdings" charset="2"/>
              <a:buNone/>
              <a:defRPr/>
            </a:pPr>
            <a:r>
              <a:rPr lang="it-IT" sz="2000">
                <a:solidFill>
                  <a:srgbClr val="00FF00"/>
                </a:solidFill>
                <a:effectLst>
                  <a:outerShdw blurRad="38100" dist="38100" dir="2700000" algn="tl">
                    <a:srgbClr val="000000"/>
                  </a:outerShdw>
                </a:effectLst>
                <a:latin typeface="Arial" charset="0"/>
              </a:rPr>
              <a:t>http://www.ifae.es/xec/phot2.html</a:t>
            </a:r>
            <a:endParaRPr lang="it-IT" sz="3200">
              <a:solidFill>
                <a:srgbClr val="FFFF00"/>
              </a:solidFill>
              <a:effectLst>
                <a:outerShdw blurRad="38100" dist="38100" dir="2700000" algn="tl">
                  <a:srgbClr val="000000"/>
                </a:outerShdw>
              </a:effectLst>
              <a:latin typeface="Arial" charset="0"/>
            </a:endParaRPr>
          </a:p>
        </p:txBody>
      </p:sp>
      <p:sp>
        <p:nvSpPr>
          <p:cNvPr id="138246" name="Rectangle 6"/>
          <p:cNvSpPr>
            <a:spLocks noChangeArrowheads="1"/>
          </p:cNvSpPr>
          <p:nvPr/>
        </p:nvSpPr>
        <p:spPr bwMode="auto">
          <a:xfrm>
            <a:off x="0" y="3500438"/>
            <a:ext cx="5400675"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a:solidFill>
                  <a:srgbClr val="FFFF00"/>
                </a:solidFill>
                <a:effectLst>
                  <a:outerShdw blurRad="38100" dist="38100" dir="2700000" algn="tl">
                    <a:srgbClr val="000000"/>
                  </a:outerShdw>
                </a:effectLst>
                <a:latin typeface="Arial" charset="0"/>
              </a:rPr>
              <a:t>Effetto Compton (1923)</a:t>
            </a:r>
          </a:p>
          <a:p>
            <a:pPr fontAlgn="base">
              <a:spcBef>
                <a:spcPct val="20000"/>
              </a:spcBef>
              <a:spcAft>
                <a:spcPct val="0"/>
              </a:spcAft>
              <a:buClr>
                <a:srgbClr val="99FF99"/>
              </a:buClr>
              <a:buSzPct val="80000"/>
              <a:buFont typeface="Wingdings" charset="2"/>
              <a:buChar char="Ø"/>
              <a:defRPr/>
            </a:pPr>
            <a:endParaRPr lang="it-IT" sz="3200">
              <a:solidFill>
                <a:srgbClr val="FFFF00"/>
              </a:solidFill>
              <a:effectLst>
                <a:outerShdw blurRad="38100" dist="38100" dir="2700000" algn="tl">
                  <a:srgbClr val="000000"/>
                </a:outerShdw>
              </a:effectLst>
              <a:latin typeface="Arial" charset="0"/>
            </a:endParaRPr>
          </a:p>
        </p:txBody>
      </p:sp>
      <p:pic>
        <p:nvPicPr>
          <p:cNvPr id="138262" name="Picture 22" descr="analyzer_and_sampl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30763" y="3657600"/>
            <a:ext cx="4313237" cy="2890838"/>
          </a:xfrm>
          <a:prstGeom prst="rect">
            <a:avLst/>
          </a:prstGeom>
          <a:noFill/>
          <a:ln w="38100" cmpd="dbl">
            <a:solidFill>
              <a:srgbClr val="000000"/>
            </a:solidFill>
            <a:miter lim="800000"/>
            <a:headEnd/>
            <a:tailEnd/>
          </a:ln>
        </p:spPr>
      </p:pic>
      <p:sp>
        <p:nvSpPr>
          <p:cNvPr id="138245" name="Rectangle 5"/>
          <p:cNvSpPr>
            <a:spLocks noChangeArrowheads="1"/>
          </p:cNvSpPr>
          <p:nvPr/>
        </p:nvSpPr>
        <p:spPr bwMode="auto">
          <a:xfrm>
            <a:off x="0" y="5791200"/>
            <a:ext cx="6877050"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a:solidFill>
                  <a:srgbClr val="FFFF00"/>
                </a:solidFill>
                <a:effectLst>
                  <a:outerShdw blurRad="38100" dist="38100" dir="2700000" algn="tl">
                    <a:srgbClr val="000000"/>
                  </a:outerShdw>
                </a:effectLst>
                <a:latin typeface="Arial" charset="0"/>
              </a:rPr>
              <a:t>Spettri di emissione/assorbimento (1802)</a:t>
            </a:r>
          </a:p>
        </p:txBody>
      </p:sp>
      <p:pic>
        <p:nvPicPr>
          <p:cNvPr id="138272" name="Picture 32" descr="hydtube"/>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526213" y="3065463"/>
            <a:ext cx="2438400" cy="3676650"/>
          </a:xfrm>
          <a:prstGeom prst="rect">
            <a:avLst/>
          </a:prstGeom>
          <a:noFill/>
          <a:ln w="57150" cmpd="thinThick">
            <a:solidFill>
              <a:srgbClr val="FF0000"/>
            </a:solidFill>
            <a:miter lim="800000"/>
            <a:headEnd/>
            <a:tailEnd/>
          </a:ln>
        </p:spPr>
      </p:pic>
      <p:grpSp>
        <p:nvGrpSpPr>
          <p:cNvPr id="2" name="Group 35"/>
          <p:cNvGrpSpPr>
            <a:grpSpLocks/>
          </p:cNvGrpSpPr>
          <p:nvPr/>
        </p:nvGrpSpPr>
        <p:grpSpPr bwMode="auto">
          <a:xfrm>
            <a:off x="88900" y="2360612"/>
            <a:ext cx="3492500" cy="3887788"/>
            <a:chOff x="0" y="2341"/>
            <a:chExt cx="1800" cy="1979"/>
          </a:xfrm>
        </p:grpSpPr>
        <p:pic>
          <p:nvPicPr>
            <p:cNvPr id="27666" name="Picture 33" descr="corpuscules"/>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0" y="2341"/>
              <a:ext cx="1800" cy="900"/>
            </a:xfrm>
            <a:prstGeom prst="rect">
              <a:avLst/>
            </a:prstGeom>
            <a:noFill/>
            <a:ln w="9525">
              <a:noFill/>
              <a:miter lim="800000"/>
              <a:headEnd/>
              <a:tailEnd/>
            </a:ln>
          </p:spPr>
        </p:pic>
        <p:pic>
          <p:nvPicPr>
            <p:cNvPr id="27667" name="Picture 34" descr="electrons"/>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0" y="3300"/>
              <a:ext cx="1800" cy="1020"/>
            </a:xfrm>
            <a:prstGeom prst="rect">
              <a:avLst/>
            </a:prstGeom>
            <a:noFill/>
            <a:ln w="9525">
              <a:noFill/>
              <a:miter lim="800000"/>
              <a:headEnd/>
              <a:tailEnd/>
            </a:ln>
          </p:spPr>
        </p:pic>
      </p:grpSp>
      <p:sp>
        <p:nvSpPr>
          <p:cNvPr id="27665" name="Rectangle 36"/>
          <p:cNvSpPr>
            <a:spLocks noChangeArrowheads="1"/>
          </p:cNvSpPr>
          <p:nvPr/>
        </p:nvSpPr>
        <p:spPr bwMode="auto">
          <a:xfrm>
            <a:off x="0" y="0"/>
            <a:ext cx="4692650" cy="366713"/>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it-IT" i="1">
                <a:solidFill>
                  <a:srgbClr val="00FF00"/>
                </a:solidFill>
                <a:latin typeface="Arial" charset="0"/>
              </a:rPr>
              <a:t>“I 30 anni che sconvolsero la Fisica”, Gamov</a:t>
            </a:r>
          </a:p>
        </p:txBody>
      </p:sp>
      <p:pic>
        <p:nvPicPr>
          <p:cNvPr id="138251" name="Picture 11" descr="ComptonScattering"/>
          <p:cNvPicPr>
            <a:picLocks noChangeAspect="1" noChangeArrowheads="1" noCrop="1"/>
          </p:cNvPicPr>
          <p:nvPr/>
        </p:nvPicPr>
        <p:blipFill>
          <a:blip r:embed="rId12"/>
          <a:srcRect/>
          <a:stretch>
            <a:fillRect/>
          </a:stretch>
        </p:blipFill>
        <p:spPr bwMode="auto">
          <a:xfrm>
            <a:off x="4572000" y="3657600"/>
            <a:ext cx="4679950" cy="1754188"/>
          </a:xfrm>
          <a:prstGeom prst="rect">
            <a:avLst/>
          </a:prstGeom>
          <a:noFill/>
          <a:ln w="9525">
            <a:noFill/>
            <a:miter lim="800000"/>
            <a:headEnd/>
            <a:tailEnd/>
          </a:ln>
        </p:spPr>
      </p:pic>
      <p:pic>
        <p:nvPicPr>
          <p:cNvPr id="20" name="Immagine 5"/>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344684" y="4038600"/>
            <a:ext cx="4799316" cy="2819400"/>
          </a:xfrm>
          <a:prstGeom prst="rect">
            <a:avLst/>
          </a:prstGeom>
          <a:solidFill>
            <a:srgbClr val="FFFFFF"/>
          </a:solidFill>
          <a:ln w="9525">
            <a:noFill/>
            <a:miter lim="800000"/>
            <a:headEnd/>
            <a:tailEnd/>
          </a:ln>
        </p:spPr>
      </p:pic>
      <p:sp>
        <p:nvSpPr>
          <p:cNvPr id="21" name="Rectangle 5"/>
          <p:cNvSpPr>
            <a:spLocks noChangeArrowheads="1"/>
          </p:cNvSpPr>
          <p:nvPr/>
        </p:nvSpPr>
        <p:spPr bwMode="auto">
          <a:xfrm>
            <a:off x="0" y="6137275"/>
            <a:ext cx="6877050"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smtClean="0">
                <a:solidFill>
                  <a:srgbClr val="FFFF00"/>
                </a:solidFill>
                <a:effectLst>
                  <a:outerShdw blurRad="38100" dist="38100" dir="2700000" algn="tl">
                    <a:srgbClr val="000000"/>
                  </a:outerShdw>
                </a:effectLst>
                <a:latin typeface="Arial" charset="0"/>
              </a:rPr>
              <a:t>Calore Specifico dei Solidi</a:t>
            </a:r>
            <a:endParaRPr lang="it-IT" sz="3200" dirty="0">
              <a:solidFill>
                <a:srgbClr val="FFFF00"/>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496016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5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824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8243">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138249"/>
                                        </p:tgtEl>
                                        <p:attrNameLst>
                                          <p:attrName>style.visibility</p:attrName>
                                        </p:attrNameLst>
                                      </p:cBhvr>
                                      <p:to>
                                        <p:strVal val="visible"/>
                                      </p:to>
                                    </p:set>
                                    <p:anim calcmode="lin" valueType="num">
                                      <p:cBhvr>
                                        <p:cTn id="12" dur="500" fill="hold"/>
                                        <p:tgtEl>
                                          <p:spTgt spid="138249"/>
                                        </p:tgtEl>
                                        <p:attrNameLst>
                                          <p:attrName>ppt_w</p:attrName>
                                        </p:attrNameLst>
                                      </p:cBhvr>
                                      <p:tavLst>
                                        <p:tav tm="0">
                                          <p:val>
                                            <p:fltVal val="0"/>
                                          </p:val>
                                        </p:tav>
                                        <p:tav tm="100000">
                                          <p:val>
                                            <p:strVal val="#ppt_w"/>
                                          </p:val>
                                        </p:tav>
                                      </p:tavLst>
                                    </p:anim>
                                    <p:anim calcmode="lin" valueType="num">
                                      <p:cBhvr>
                                        <p:cTn id="13" dur="500" fill="hold"/>
                                        <p:tgtEl>
                                          <p:spTgt spid="138249"/>
                                        </p:tgtEl>
                                        <p:attrNameLst>
                                          <p:attrName>ppt_h</p:attrName>
                                        </p:attrNameLst>
                                      </p:cBhvr>
                                      <p:tavLst>
                                        <p:tav tm="0">
                                          <p:val>
                                            <p:fltVal val="0"/>
                                          </p:val>
                                        </p:tav>
                                        <p:tav tm="100000">
                                          <p:val>
                                            <p:strVal val="#ppt_h"/>
                                          </p:val>
                                        </p:tav>
                                      </p:tavLst>
                                    </p:anim>
                                    <p:animEffect transition="in" filter="fade">
                                      <p:cBhvr>
                                        <p:cTn id="14" dur="500"/>
                                        <p:tgtEl>
                                          <p:spTgt spid="13824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38269"/>
                                        </p:tgtEl>
                                        <p:attrNameLst>
                                          <p:attrName>style.visibility</p:attrName>
                                        </p:attrNameLst>
                                      </p:cBhvr>
                                      <p:to>
                                        <p:strVal val="visible"/>
                                      </p:to>
                                    </p:set>
                                    <p:anim calcmode="lin" valueType="num">
                                      <p:cBhvr>
                                        <p:cTn id="19" dur="500" fill="hold"/>
                                        <p:tgtEl>
                                          <p:spTgt spid="138269"/>
                                        </p:tgtEl>
                                        <p:attrNameLst>
                                          <p:attrName>ppt_w</p:attrName>
                                        </p:attrNameLst>
                                      </p:cBhvr>
                                      <p:tavLst>
                                        <p:tav tm="0">
                                          <p:val>
                                            <p:fltVal val="0"/>
                                          </p:val>
                                        </p:tav>
                                        <p:tav tm="100000">
                                          <p:val>
                                            <p:strVal val="#ppt_w"/>
                                          </p:val>
                                        </p:tav>
                                      </p:tavLst>
                                    </p:anim>
                                    <p:anim calcmode="lin" valueType="num">
                                      <p:cBhvr>
                                        <p:cTn id="20" dur="500" fill="hold"/>
                                        <p:tgtEl>
                                          <p:spTgt spid="138269"/>
                                        </p:tgtEl>
                                        <p:attrNameLst>
                                          <p:attrName>ppt_h</p:attrName>
                                        </p:attrNameLst>
                                      </p:cBhvr>
                                      <p:tavLst>
                                        <p:tav tm="0">
                                          <p:val>
                                            <p:fltVal val="0"/>
                                          </p:val>
                                        </p:tav>
                                        <p:tav tm="100000">
                                          <p:val>
                                            <p:strVal val="#ppt_h"/>
                                          </p:val>
                                        </p:tav>
                                      </p:tavLst>
                                    </p:anim>
                                    <p:animEffect transition="in" filter="fade">
                                      <p:cBhvr>
                                        <p:cTn id="21" dur="500"/>
                                        <p:tgtEl>
                                          <p:spTgt spid="138269"/>
                                        </p:tgtEl>
                                      </p:cBhvr>
                                    </p:animEffect>
                                  </p:childTnLst>
                                </p:cTn>
                              </p:par>
                              <p:par>
                                <p:cTn id="22" presetID="53" presetClass="entr" presetSubtype="0" fill="hold" nodeType="withEffect">
                                  <p:stCondLst>
                                    <p:cond delay="0"/>
                                  </p:stCondLst>
                                  <p:childTnLst>
                                    <p:set>
                                      <p:cBhvr>
                                        <p:cTn id="23" dur="1" fill="hold">
                                          <p:stCondLst>
                                            <p:cond delay="0"/>
                                          </p:stCondLst>
                                        </p:cTn>
                                        <p:tgtEl>
                                          <p:spTgt spid="138270"/>
                                        </p:tgtEl>
                                        <p:attrNameLst>
                                          <p:attrName>style.visibility</p:attrName>
                                        </p:attrNameLst>
                                      </p:cBhvr>
                                      <p:to>
                                        <p:strVal val="visible"/>
                                      </p:to>
                                    </p:set>
                                    <p:anim calcmode="lin" valueType="num">
                                      <p:cBhvr>
                                        <p:cTn id="24" dur="500" fill="hold"/>
                                        <p:tgtEl>
                                          <p:spTgt spid="138270"/>
                                        </p:tgtEl>
                                        <p:attrNameLst>
                                          <p:attrName>ppt_w</p:attrName>
                                        </p:attrNameLst>
                                      </p:cBhvr>
                                      <p:tavLst>
                                        <p:tav tm="0">
                                          <p:val>
                                            <p:fltVal val="0"/>
                                          </p:val>
                                        </p:tav>
                                        <p:tav tm="100000">
                                          <p:val>
                                            <p:strVal val="#ppt_w"/>
                                          </p:val>
                                        </p:tav>
                                      </p:tavLst>
                                    </p:anim>
                                    <p:anim calcmode="lin" valueType="num">
                                      <p:cBhvr>
                                        <p:cTn id="25" dur="500" fill="hold"/>
                                        <p:tgtEl>
                                          <p:spTgt spid="138270"/>
                                        </p:tgtEl>
                                        <p:attrNameLst>
                                          <p:attrName>ppt_h</p:attrName>
                                        </p:attrNameLst>
                                      </p:cBhvr>
                                      <p:tavLst>
                                        <p:tav tm="0">
                                          <p:val>
                                            <p:fltVal val="0"/>
                                          </p:val>
                                        </p:tav>
                                        <p:tav tm="100000">
                                          <p:val>
                                            <p:strVal val="#ppt_h"/>
                                          </p:val>
                                        </p:tav>
                                      </p:tavLst>
                                    </p:anim>
                                    <p:animEffect transition="in" filter="fade">
                                      <p:cBhvr>
                                        <p:cTn id="26" dur="500"/>
                                        <p:tgtEl>
                                          <p:spTgt spid="13827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38244"/>
                                        </p:tgtEl>
                                        <p:attrNameLst>
                                          <p:attrName>style.visibility</p:attrName>
                                        </p:attrNameLst>
                                      </p:cBhvr>
                                      <p:to>
                                        <p:strVal val="visible"/>
                                      </p:to>
                                    </p:set>
                                    <p:anim calcmode="lin" valueType="num">
                                      <p:cBhvr>
                                        <p:cTn id="31" dur="500" fill="hold"/>
                                        <p:tgtEl>
                                          <p:spTgt spid="138244"/>
                                        </p:tgtEl>
                                        <p:attrNameLst>
                                          <p:attrName>ppt_w</p:attrName>
                                        </p:attrNameLst>
                                      </p:cBhvr>
                                      <p:tavLst>
                                        <p:tav tm="0">
                                          <p:val>
                                            <p:fltVal val="0"/>
                                          </p:val>
                                        </p:tav>
                                        <p:tav tm="100000">
                                          <p:val>
                                            <p:strVal val="#ppt_w"/>
                                          </p:val>
                                        </p:tav>
                                      </p:tavLst>
                                    </p:anim>
                                    <p:anim calcmode="lin" valueType="num">
                                      <p:cBhvr>
                                        <p:cTn id="32" dur="500" fill="hold"/>
                                        <p:tgtEl>
                                          <p:spTgt spid="138244"/>
                                        </p:tgtEl>
                                        <p:attrNameLst>
                                          <p:attrName>ppt_h</p:attrName>
                                        </p:attrNameLst>
                                      </p:cBhvr>
                                      <p:tavLst>
                                        <p:tav tm="0">
                                          <p:val>
                                            <p:fltVal val="0"/>
                                          </p:val>
                                        </p:tav>
                                        <p:tav tm="100000">
                                          <p:val>
                                            <p:strVal val="#ppt_h"/>
                                          </p:val>
                                        </p:tav>
                                      </p:tavLst>
                                    </p:anim>
                                    <p:animEffect transition="in" filter="fade">
                                      <p:cBhvr>
                                        <p:cTn id="33" dur="500"/>
                                        <p:tgtEl>
                                          <p:spTgt spid="138244"/>
                                        </p:tgtEl>
                                      </p:cBhvr>
                                    </p:animEffect>
                                  </p:childTnLst>
                                </p:cTn>
                              </p:par>
                              <p:par>
                                <p:cTn id="34" presetID="12" presetClass="exit" presetSubtype="4" fill="hold" nodeType="withEffect">
                                  <p:stCondLst>
                                    <p:cond delay="0"/>
                                  </p:stCondLst>
                                  <p:childTnLst>
                                    <p:animEffect transition="out" filter="slide(fromBottom)">
                                      <p:cBhvr>
                                        <p:cTn id="35" dur="500"/>
                                        <p:tgtEl>
                                          <p:spTgt spid="138269"/>
                                        </p:tgtEl>
                                      </p:cBhvr>
                                    </p:animEffect>
                                    <p:set>
                                      <p:cBhvr>
                                        <p:cTn id="36" dur="1" fill="hold">
                                          <p:stCondLst>
                                            <p:cond delay="499"/>
                                          </p:stCondLst>
                                        </p:cTn>
                                        <p:tgtEl>
                                          <p:spTgt spid="138269"/>
                                        </p:tgtEl>
                                        <p:attrNameLst>
                                          <p:attrName>style.visibility</p:attrName>
                                        </p:attrNameLst>
                                      </p:cBhvr>
                                      <p:to>
                                        <p:strVal val="hidden"/>
                                      </p:to>
                                    </p:set>
                                  </p:childTnLst>
                                </p:cTn>
                              </p:par>
                              <p:par>
                                <p:cTn id="37" presetID="12" presetClass="exit" presetSubtype="4" fill="hold" nodeType="withEffect">
                                  <p:stCondLst>
                                    <p:cond delay="0"/>
                                  </p:stCondLst>
                                  <p:childTnLst>
                                    <p:animEffect transition="out" filter="slide(fromBottom)">
                                      <p:cBhvr>
                                        <p:cTn id="38" dur="500"/>
                                        <p:tgtEl>
                                          <p:spTgt spid="138249"/>
                                        </p:tgtEl>
                                      </p:cBhvr>
                                    </p:animEffect>
                                    <p:set>
                                      <p:cBhvr>
                                        <p:cTn id="39" dur="1" fill="hold">
                                          <p:stCondLst>
                                            <p:cond delay="499"/>
                                          </p:stCondLst>
                                        </p:cTn>
                                        <p:tgtEl>
                                          <p:spTgt spid="138249"/>
                                        </p:tgtEl>
                                        <p:attrNameLst>
                                          <p:attrName>style.visibility</p:attrName>
                                        </p:attrNameLst>
                                      </p:cBhvr>
                                      <p:to>
                                        <p:strVal val="hidden"/>
                                      </p:to>
                                    </p:set>
                                  </p:childTnLst>
                                </p:cTn>
                              </p:par>
                              <p:par>
                                <p:cTn id="40" presetID="12" presetClass="exit" presetSubtype="4" fill="hold" nodeType="withEffect">
                                  <p:stCondLst>
                                    <p:cond delay="0"/>
                                  </p:stCondLst>
                                  <p:childTnLst>
                                    <p:animEffect transition="out" filter="slide(fromBottom)">
                                      <p:cBhvr>
                                        <p:cTn id="41" dur="500"/>
                                        <p:tgtEl>
                                          <p:spTgt spid="138270"/>
                                        </p:tgtEl>
                                      </p:cBhvr>
                                    </p:animEffect>
                                    <p:set>
                                      <p:cBhvr>
                                        <p:cTn id="42" dur="1" fill="hold">
                                          <p:stCondLst>
                                            <p:cond delay="499"/>
                                          </p:stCondLst>
                                        </p:cTn>
                                        <p:tgtEl>
                                          <p:spTgt spid="138270"/>
                                        </p:tgtEl>
                                        <p:attrNameLst>
                                          <p:attrName>style.visibility</p:attrName>
                                        </p:attrNameLst>
                                      </p:cBhvr>
                                      <p:to>
                                        <p:strVal val="hidden"/>
                                      </p:to>
                                    </p:set>
                                  </p:childTnLst>
                                </p:cTn>
                              </p:par>
                            </p:childTnLst>
                          </p:cTn>
                        </p:par>
                        <p:par>
                          <p:cTn id="43" fill="hold">
                            <p:stCondLst>
                              <p:cond delay="500"/>
                            </p:stCondLst>
                            <p:childTnLst>
                              <p:par>
                                <p:cTn id="44" presetID="53" presetClass="entr" presetSubtype="0" fill="hold" nodeType="afterEffect">
                                  <p:stCondLst>
                                    <p:cond delay="0"/>
                                  </p:stCondLst>
                                  <p:childTnLst>
                                    <p:set>
                                      <p:cBhvr>
                                        <p:cTn id="45" dur="1" fill="hold">
                                          <p:stCondLst>
                                            <p:cond delay="0"/>
                                          </p:stCondLst>
                                        </p:cTn>
                                        <p:tgtEl>
                                          <p:spTgt spid="138262"/>
                                        </p:tgtEl>
                                        <p:attrNameLst>
                                          <p:attrName>style.visibility</p:attrName>
                                        </p:attrNameLst>
                                      </p:cBhvr>
                                      <p:to>
                                        <p:strVal val="visible"/>
                                      </p:to>
                                    </p:set>
                                    <p:anim calcmode="lin" valueType="num">
                                      <p:cBhvr>
                                        <p:cTn id="46" dur="500" fill="hold"/>
                                        <p:tgtEl>
                                          <p:spTgt spid="138262"/>
                                        </p:tgtEl>
                                        <p:attrNameLst>
                                          <p:attrName>ppt_w</p:attrName>
                                        </p:attrNameLst>
                                      </p:cBhvr>
                                      <p:tavLst>
                                        <p:tav tm="0">
                                          <p:val>
                                            <p:fltVal val="0"/>
                                          </p:val>
                                        </p:tav>
                                        <p:tav tm="100000">
                                          <p:val>
                                            <p:strVal val="#ppt_w"/>
                                          </p:val>
                                        </p:tav>
                                      </p:tavLst>
                                    </p:anim>
                                    <p:anim calcmode="lin" valueType="num">
                                      <p:cBhvr>
                                        <p:cTn id="47" dur="500" fill="hold"/>
                                        <p:tgtEl>
                                          <p:spTgt spid="138262"/>
                                        </p:tgtEl>
                                        <p:attrNameLst>
                                          <p:attrName>ppt_h</p:attrName>
                                        </p:attrNameLst>
                                      </p:cBhvr>
                                      <p:tavLst>
                                        <p:tav tm="0">
                                          <p:val>
                                            <p:fltVal val="0"/>
                                          </p:val>
                                        </p:tav>
                                        <p:tav tm="100000">
                                          <p:val>
                                            <p:strVal val="#ppt_h"/>
                                          </p:val>
                                        </p:tav>
                                      </p:tavLst>
                                    </p:anim>
                                    <p:animEffect transition="in" filter="fade">
                                      <p:cBhvr>
                                        <p:cTn id="48" dur="500"/>
                                        <p:tgtEl>
                                          <p:spTgt spid="13826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nodeType="clickEffect">
                                  <p:stCondLst>
                                    <p:cond delay="0"/>
                                  </p:stCondLst>
                                  <p:childTnLst>
                                    <p:set>
                                      <p:cBhvr>
                                        <p:cTn id="52" dur="1" fill="hold">
                                          <p:stCondLst>
                                            <p:cond delay="0"/>
                                          </p:stCondLst>
                                        </p:cTn>
                                        <p:tgtEl>
                                          <p:spTgt spid="138246"/>
                                        </p:tgtEl>
                                        <p:attrNameLst>
                                          <p:attrName>style.visibility</p:attrName>
                                        </p:attrNameLst>
                                      </p:cBhvr>
                                      <p:to>
                                        <p:strVal val="visible"/>
                                      </p:to>
                                    </p:set>
                                    <p:anim calcmode="lin" valueType="num">
                                      <p:cBhvr>
                                        <p:cTn id="53" dur="500" fill="hold"/>
                                        <p:tgtEl>
                                          <p:spTgt spid="138246"/>
                                        </p:tgtEl>
                                        <p:attrNameLst>
                                          <p:attrName>ppt_w</p:attrName>
                                        </p:attrNameLst>
                                      </p:cBhvr>
                                      <p:tavLst>
                                        <p:tav tm="0">
                                          <p:val>
                                            <p:fltVal val="0"/>
                                          </p:val>
                                        </p:tav>
                                        <p:tav tm="100000">
                                          <p:val>
                                            <p:strVal val="#ppt_w"/>
                                          </p:val>
                                        </p:tav>
                                      </p:tavLst>
                                    </p:anim>
                                    <p:anim calcmode="lin" valueType="num">
                                      <p:cBhvr>
                                        <p:cTn id="54" dur="500" fill="hold"/>
                                        <p:tgtEl>
                                          <p:spTgt spid="138246"/>
                                        </p:tgtEl>
                                        <p:attrNameLst>
                                          <p:attrName>ppt_h</p:attrName>
                                        </p:attrNameLst>
                                      </p:cBhvr>
                                      <p:tavLst>
                                        <p:tav tm="0">
                                          <p:val>
                                            <p:fltVal val="0"/>
                                          </p:val>
                                        </p:tav>
                                        <p:tav tm="100000">
                                          <p:val>
                                            <p:strVal val="#ppt_h"/>
                                          </p:val>
                                        </p:tav>
                                      </p:tavLst>
                                    </p:anim>
                                    <p:animEffect transition="in" filter="fade">
                                      <p:cBhvr>
                                        <p:cTn id="55" dur="500"/>
                                        <p:tgtEl>
                                          <p:spTgt spid="138246"/>
                                        </p:tgtEl>
                                      </p:cBhvr>
                                    </p:animEffect>
                                  </p:childTnLst>
                                </p:cTn>
                              </p:par>
                              <p:par>
                                <p:cTn id="56" presetID="12" presetClass="exit" presetSubtype="4" fill="hold" nodeType="withEffect">
                                  <p:stCondLst>
                                    <p:cond delay="0"/>
                                  </p:stCondLst>
                                  <p:childTnLst>
                                    <p:animEffect transition="out" filter="slide(fromBottom)">
                                      <p:cBhvr>
                                        <p:cTn id="57" dur="500"/>
                                        <p:tgtEl>
                                          <p:spTgt spid="138262"/>
                                        </p:tgtEl>
                                      </p:cBhvr>
                                    </p:animEffect>
                                    <p:set>
                                      <p:cBhvr>
                                        <p:cTn id="58" dur="1" fill="hold">
                                          <p:stCondLst>
                                            <p:cond delay="499"/>
                                          </p:stCondLst>
                                        </p:cTn>
                                        <p:tgtEl>
                                          <p:spTgt spid="138262"/>
                                        </p:tgtEl>
                                        <p:attrNameLst>
                                          <p:attrName>style.visibility</p:attrName>
                                        </p:attrNameLst>
                                      </p:cBhvr>
                                      <p:to>
                                        <p:strVal val="hidden"/>
                                      </p:to>
                                    </p:set>
                                  </p:childTnLst>
                                </p:cTn>
                              </p:par>
                              <p:par>
                                <p:cTn id="59" presetID="53" presetClass="entr" presetSubtype="0" fill="hold" nodeType="withEffect">
                                  <p:stCondLst>
                                    <p:cond delay="0"/>
                                  </p:stCondLst>
                                  <p:childTnLst>
                                    <p:set>
                                      <p:cBhvr>
                                        <p:cTn id="60" dur="1" fill="hold">
                                          <p:stCondLst>
                                            <p:cond delay="0"/>
                                          </p:stCondLst>
                                        </p:cTn>
                                        <p:tgtEl>
                                          <p:spTgt spid="138251"/>
                                        </p:tgtEl>
                                        <p:attrNameLst>
                                          <p:attrName>style.visibility</p:attrName>
                                        </p:attrNameLst>
                                      </p:cBhvr>
                                      <p:to>
                                        <p:strVal val="visible"/>
                                      </p:to>
                                    </p:set>
                                    <p:anim calcmode="lin" valueType="num">
                                      <p:cBhvr>
                                        <p:cTn id="61" dur="500" fill="hold"/>
                                        <p:tgtEl>
                                          <p:spTgt spid="138251"/>
                                        </p:tgtEl>
                                        <p:attrNameLst>
                                          <p:attrName>ppt_w</p:attrName>
                                        </p:attrNameLst>
                                      </p:cBhvr>
                                      <p:tavLst>
                                        <p:tav tm="0">
                                          <p:val>
                                            <p:fltVal val="0"/>
                                          </p:val>
                                        </p:tav>
                                        <p:tav tm="100000">
                                          <p:val>
                                            <p:strVal val="#ppt_w"/>
                                          </p:val>
                                        </p:tav>
                                      </p:tavLst>
                                    </p:anim>
                                    <p:anim calcmode="lin" valueType="num">
                                      <p:cBhvr>
                                        <p:cTn id="62" dur="500" fill="hold"/>
                                        <p:tgtEl>
                                          <p:spTgt spid="138251"/>
                                        </p:tgtEl>
                                        <p:attrNameLst>
                                          <p:attrName>ppt_h</p:attrName>
                                        </p:attrNameLst>
                                      </p:cBhvr>
                                      <p:tavLst>
                                        <p:tav tm="0">
                                          <p:val>
                                            <p:fltVal val="0"/>
                                          </p:val>
                                        </p:tav>
                                        <p:tav tm="100000">
                                          <p:val>
                                            <p:strVal val="#ppt_h"/>
                                          </p:val>
                                        </p:tav>
                                      </p:tavLst>
                                    </p:anim>
                                    <p:animEffect transition="in" filter="fade">
                                      <p:cBhvr>
                                        <p:cTn id="63" dur="500"/>
                                        <p:tgtEl>
                                          <p:spTgt spid="138251"/>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grpId="0" nodeType="clickEffect">
                                  <p:stCondLst>
                                    <p:cond delay="0"/>
                                  </p:stCondLst>
                                  <p:childTnLst>
                                    <p:set>
                                      <p:cBhvr>
                                        <p:cTn id="67" dur="1" fill="hold">
                                          <p:stCondLst>
                                            <p:cond delay="0"/>
                                          </p:stCondLst>
                                        </p:cTn>
                                        <p:tgtEl>
                                          <p:spTgt spid="138247"/>
                                        </p:tgtEl>
                                        <p:attrNameLst>
                                          <p:attrName>style.visibility</p:attrName>
                                        </p:attrNameLst>
                                      </p:cBhvr>
                                      <p:to>
                                        <p:strVal val="visible"/>
                                      </p:to>
                                    </p:set>
                                    <p:anim calcmode="lin" valueType="num">
                                      <p:cBhvr>
                                        <p:cTn id="68" dur="500" fill="hold"/>
                                        <p:tgtEl>
                                          <p:spTgt spid="138247"/>
                                        </p:tgtEl>
                                        <p:attrNameLst>
                                          <p:attrName>ppt_w</p:attrName>
                                        </p:attrNameLst>
                                      </p:cBhvr>
                                      <p:tavLst>
                                        <p:tav tm="0">
                                          <p:val>
                                            <p:fltVal val="0"/>
                                          </p:val>
                                        </p:tav>
                                        <p:tav tm="100000">
                                          <p:val>
                                            <p:strVal val="#ppt_w"/>
                                          </p:val>
                                        </p:tav>
                                      </p:tavLst>
                                    </p:anim>
                                    <p:anim calcmode="lin" valueType="num">
                                      <p:cBhvr>
                                        <p:cTn id="69" dur="500" fill="hold"/>
                                        <p:tgtEl>
                                          <p:spTgt spid="138247"/>
                                        </p:tgtEl>
                                        <p:attrNameLst>
                                          <p:attrName>ppt_h</p:attrName>
                                        </p:attrNameLst>
                                      </p:cBhvr>
                                      <p:tavLst>
                                        <p:tav tm="0">
                                          <p:val>
                                            <p:fltVal val="0"/>
                                          </p:val>
                                        </p:tav>
                                        <p:tav tm="100000">
                                          <p:val>
                                            <p:strVal val="#ppt_h"/>
                                          </p:val>
                                        </p:tav>
                                      </p:tavLst>
                                    </p:anim>
                                    <p:animEffect transition="in" filter="fade">
                                      <p:cBhvr>
                                        <p:cTn id="70" dur="500"/>
                                        <p:tgtEl>
                                          <p:spTgt spid="138247"/>
                                        </p:tgtEl>
                                      </p:cBhvr>
                                    </p:animEffect>
                                  </p:childTnLst>
                                </p:cTn>
                              </p:par>
                              <p:par>
                                <p:cTn id="71" presetID="53" presetClass="entr" presetSubtype="0" fill="hold" nodeType="with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p:cTn id="73" dur="500" fill="hold"/>
                                        <p:tgtEl>
                                          <p:spTgt spid="2"/>
                                        </p:tgtEl>
                                        <p:attrNameLst>
                                          <p:attrName>ppt_w</p:attrName>
                                        </p:attrNameLst>
                                      </p:cBhvr>
                                      <p:tavLst>
                                        <p:tav tm="0">
                                          <p:val>
                                            <p:fltVal val="0"/>
                                          </p:val>
                                        </p:tav>
                                        <p:tav tm="100000">
                                          <p:val>
                                            <p:strVal val="#ppt_w"/>
                                          </p:val>
                                        </p:tav>
                                      </p:tavLst>
                                    </p:anim>
                                    <p:anim calcmode="lin" valueType="num">
                                      <p:cBhvr>
                                        <p:cTn id="74" dur="500" fill="hold"/>
                                        <p:tgtEl>
                                          <p:spTgt spid="2"/>
                                        </p:tgtEl>
                                        <p:attrNameLst>
                                          <p:attrName>ppt_h</p:attrName>
                                        </p:attrNameLst>
                                      </p:cBhvr>
                                      <p:tavLst>
                                        <p:tav tm="0">
                                          <p:val>
                                            <p:fltVal val="0"/>
                                          </p:val>
                                        </p:tav>
                                        <p:tav tm="100000">
                                          <p:val>
                                            <p:strVal val="#ppt_h"/>
                                          </p:val>
                                        </p:tav>
                                      </p:tavLst>
                                    </p:anim>
                                    <p:animEffect transition="in" filter="fade">
                                      <p:cBhvr>
                                        <p:cTn id="75" dur="500"/>
                                        <p:tgtEl>
                                          <p:spTgt spid="2"/>
                                        </p:tgtEl>
                                      </p:cBhvr>
                                    </p:animEffect>
                                  </p:childTnLst>
                                </p:cTn>
                              </p:par>
                              <p:par>
                                <p:cTn id="76" presetID="1" presetClass="exit" presetSubtype="0" fill="hold" nodeType="withEffect">
                                  <p:stCondLst>
                                    <p:cond delay="0"/>
                                  </p:stCondLst>
                                  <p:childTnLst>
                                    <p:set>
                                      <p:cBhvr>
                                        <p:cTn id="77" dur="1" fill="hold">
                                          <p:stCondLst>
                                            <p:cond delay="0"/>
                                          </p:stCondLst>
                                        </p:cTn>
                                        <p:tgtEl>
                                          <p:spTgt spid="13825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53" presetClass="entr" presetSubtype="0" fill="hold" grpId="0" nodeType="clickEffect">
                                  <p:stCondLst>
                                    <p:cond delay="0"/>
                                  </p:stCondLst>
                                  <p:childTnLst>
                                    <p:set>
                                      <p:cBhvr>
                                        <p:cTn id="81" dur="1" fill="hold">
                                          <p:stCondLst>
                                            <p:cond delay="0"/>
                                          </p:stCondLst>
                                        </p:cTn>
                                        <p:tgtEl>
                                          <p:spTgt spid="138245"/>
                                        </p:tgtEl>
                                        <p:attrNameLst>
                                          <p:attrName>style.visibility</p:attrName>
                                        </p:attrNameLst>
                                      </p:cBhvr>
                                      <p:to>
                                        <p:strVal val="visible"/>
                                      </p:to>
                                    </p:set>
                                    <p:anim calcmode="lin" valueType="num">
                                      <p:cBhvr>
                                        <p:cTn id="82" dur="500" fill="hold"/>
                                        <p:tgtEl>
                                          <p:spTgt spid="138245"/>
                                        </p:tgtEl>
                                        <p:attrNameLst>
                                          <p:attrName>ppt_w</p:attrName>
                                        </p:attrNameLst>
                                      </p:cBhvr>
                                      <p:tavLst>
                                        <p:tav tm="0">
                                          <p:val>
                                            <p:fltVal val="0"/>
                                          </p:val>
                                        </p:tav>
                                        <p:tav tm="100000">
                                          <p:val>
                                            <p:strVal val="#ppt_w"/>
                                          </p:val>
                                        </p:tav>
                                      </p:tavLst>
                                    </p:anim>
                                    <p:anim calcmode="lin" valueType="num">
                                      <p:cBhvr>
                                        <p:cTn id="83" dur="500" fill="hold"/>
                                        <p:tgtEl>
                                          <p:spTgt spid="138245"/>
                                        </p:tgtEl>
                                        <p:attrNameLst>
                                          <p:attrName>ppt_h</p:attrName>
                                        </p:attrNameLst>
                                      </p:cBhvr>
                                      <p:tavLst>
                                        <p:tav tm="0">
                                          <p:val>
                                            <p:fltVal val="0"/>
                                          </p:val>
                                        </p:tav>
                                        <p:tav tm="100000">
                                          <p:val>
                                            <p:strVal val="#ppt_h"/>
                                          </p:val>
                                        </p:tav>
                                      </p:tavLst>
                                    </p:anim>
                                    <p:animEffect transition="in" filter="fade">
                                      <p:cBhvr>
                                        <p:cTn id="84" dur="500"/>
                                        <p:tgtEl>
                                          <p:spTgt spid="138245"/>
                                        </p:tgtEl>
                                      </p:cBhvr>
                                    </p:animEffect>
                                  </p:childTnLst>
                                </p:cTn>
                              </p:par>
                              <p:par>
                                <p:cTn id="85" presetID="53" presetClass="entr" presetSubtype="0" fill="hold" nodeType="withEffect">
                                  <p:stCondLst>
                                    <p:cond delay="0"/>
                                  </p:stCondLst>
                                  <p:childTnLst>
                                    <p:set>
                                      <p:cBhvr>
                                        <p:cTn id="86" dur="1" fill="hold">
                                          <p:stCondLst>
                                            <p:cond delay="0"/>
                                          </p:stCondLst>
                                        </p:cTn>
                                        <p:tgtEl>
                                          <p:spTgt spid="138272"/>
                                        </p:tgtEl>
                                        <p:attrNameLst>
                                          <p:attrName>style.visibility</p:attrName>
                                        </p:attrNameLst>
                                      </p:cBhvr>
                                      <p:to>
                                        <p:strVal val="visible"/>
                                      </p:to>
                                    </p:set>
                                    <p:anim calcmode="lin" valueType="num">
                                      <p:cBhvr>
                                        <p:cTn id="87" dur="500" fill="hold"/>
                                        <p:tgtEl>
                                          <p:spTgt spid="138272"/>
                                        </p:tgtEl>
                                        <p:attrNameLst>
                                          <p:attrName>ppt_w</p:attrName>
                                        </p:attrNameLst>
                                      </p:cBhvr>
                                      <p:tavLst>
                                        <p:tav tm="0">
                                          <p:val>
                                            <p:fltVal val="0"/>
                                          </p:val>
                                        </p:tav>
                                        <p:tav tm="100000">
                                          <p:val>
                                            <p:strVal val="#ppt_w"/>
                                          </p:val>
                                        </p:tav>
                                      </p:tavLst>
                                    </p:anim>
                                    <p:anim calcmode="lin" valueType="num">
                                      <p:cBhvr>
                                        <p:cTn id="88" dur="500" fill="hold"/>
                                        <p:tgtEl>
                                          <p:spTgt spid="138272"/>
                                        </p:tgtEl>
                                        <p:attrNameLst>
                                          <p:attrName>ppt_h</p:attrName>
                                        </p:attrNameLst>
                                      </p:cBhvr>
                                      <p:tavLst>
                                        <p:tav tm="0">
                                          <p:val>
                                            <p:fltVal val="0"/>
                                          </p:val>
                                        </p:tav>
                                        <p:tav tm="100000">
                                          <p:val>
                                            <p:strVal val="#ppt_h"/>
                                          </p:val>
                                        </p:tav>
                                      </p:tavLst>
                                    </p:anim>
                                    <p:animEffect transition="in" filter="fade">
                                      <p:cBhvr>
                                        <p:cTn id="89" dur="500"/>
                                        <p:tgtEl>
                                          <p:spTgt spid="138272"/>
                                        </p:tgtEl>
                                      </p:cBhvr>
                                    </p:animEffect>
                                  </p:childTnLst>
                                </p:cTn>
                              </p:par>
                              <p:par>
                                <p:cTn id="90" presetID="12" presetClass="exit" presetSubtype="4" fill="hold" nodeType="withEffect">
                                  <p:stCondLst>
                                    <p:cond delay="0"/>
                                  </p:stCondLst>
                                  <p:childTnLst>
                                    <p:animEffect transition="out" filter="slide(fromBottom)">
                                      <p:cBhvr>
                                        <p:cTn id="91" dur="500"/>
                                        <p:tgtEl>
                                          <p:spTgt spid="2"/>
                                        </p:tgtEl>
                                      </p:cBhvr>
                                    </p:animEffect>
                                    <p:set>
                                      <p:cBhvr>
                                        <p:cTn id="92" dur="1" fill="hold">
                                          <p:stCondLst>
                                            <p:cond delay="499"/>
                                          </p:stCondLst>
                                        </p:cTn>
                                        <p:tgtEl>
                                          <p:spTgt spid="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53" presetClass="entr" presetSubtype="0"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p:cTn id="97" dur="500" fill="hold"/>
                                        <p:tgtEl>
                                          <p:spTgt spid="21"/>
                                        </p:tgtEl>
                                        <p:attrNameLst>
                                          <p:attrName>ppt_w</p:attrName>
                                        </p:attrNameLst>
                                      </p:cBhvr>
                                      <p:tavLst>
                                        <p:tav tm="0">
                                          <p:val>
                                            <p:fltVal val="0"/>
                                          </p:val>
                                        </p:tav>
                                        <p:tav tm="100000">
                                          <p:val>
                                            <p:strVal val="#ppt_w"/>
                                          </p:val>
                                        </p:tav>
                                      </p:tavLst>
                                    </p:anim>
                                    <p:anim calcmode="lin" valueType="num">
                                      <p:cBhvr>
                                        <p:cTn id="98" dur="500" fill="hold"/>
                                        <p:tgtEl>
                                          <p:spTgt spid="21"/>
                                        </p:tgtEl>
                                        <p:attrNameLst>
                                          <p:attrName>ppt_h</p:attrName>
                                        </p:attrNameLst>
                                      </p:cBhvr>
                                      <p:tavLst>
                                        <p:tav tm="0">
                                          <p:val>
                                            <p:fltVal val="0"/>
                                          </p:val>
                                        </p:tav>
                                        <p:tav tm="100000">
                                          <p:val>
                                            <p:strVal val="#ppt_h"/>
                                          </p:val>
                                        </p:tav>
                                      </p:tavLst>
                                    </p:anim>
                                    <p:animEffect transition="in" filter="fade">
                                      <p:cBhvr>
                                        <p:cTn id="99" dur="500"/>
                                        <p:tgtEl>
                                          <p:spTgt spid="21"/>
                                        </p:tgtEl>
                                      </p:cBhvr>
                                    </p:animEffect>
                                  </p:childTnLst>
                                </p:cTn>
                              </p:par>
                              <p:par>
                                <p:cTn id="100" presetID="1" presetClass="exit" presetSubtype="0" fill="hold" grpId="1" nodeType="withEffect">
                                  <p:stCondLst>
                                    <p:cond delay="0"/>
                                  </p:stCondLst>
                                  <p:childTnLst>
                                    <p:set>
                                      <p:cBhvr>
                                        <p:cTn id="101" dur="1" fill="hold">
                                          <p:stCondLst>
                                            <p:cond delay="0"/>
                                          </p:stCondLst>
                                        </p:cTn>
                                        <p:tgtEl>
                                          <p:spTgt spid="138245"/>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7" grpId="0"/>
      <p:bldP spid="138243" grpId="0" build="p"/>
      <p:bldP spid="138244" grpId="0"/>
      <p:bldP spid="138245" grpId="0"/>
      <p:bldP spid="138245" grpId="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47864" y="277813"/>
            <a:ext cx="3672408" cy="1139825"/>
          </a:xfrm>
        </p:spPr>
        <p:txBody>
          <a:bodyPr/>
          <a:lstStyle/>
          <a:p>
            <a:r>
              <a:rPr lang="it-IT" sz="3200" dirty="0" smtClean="0"/>
              <a:t>GLI ESPERIMENTI:</a:t>
            </a:r>
            <a:br>
              <a:rPr lang="it-IT" sz="3200" dirty="0" smtClean="0"/>
            </a:br>
            <a:r>
              <a:rPr lang="it-IT" sz="3200" dirty="0" smtClean="0"/>
              <a:t>IL CORPO NERO</a:t>
            </a:r>
            <a:endParaRPr lang="it-IT" sz="3200" dirty="0"/>
          </a:p>
        </p:txBody>
      </p:sp>
      <p:sp>
        <p:nvSpPr>
          <p:cNvPr id="3" name="Segnaposto contenuto 2"/>
          <p:cNvSpPr>
            <a:spLocks noGrp="1"/>
          </p:cNvSpPr>
          <p:nvPr>
            <p:ph idx="1"/>
          </p:nvPr>
        </p:nvSpPr>
        <p:spPr>
          <a:xfrm>
            <a:off x="251520" y="1340768"/>
            <a:ext cx="8229600" cy="4525963"/>
          </a:xfrm>
        </p:spPr>
        <p:txBody>
          <a:bodyPr/>
          <a:lstStyle/>
          <a:p>
            <a:r>
              <a:rPr lang="it-IT" dirty="0"/>
              <a:t>La radiazione di corpo nero (1862)</a:t>
            </a:r>
          </a:p>
          <a:p>
            <a:pPr marL="0" indent="0">
              <a:buNone/>
            </a:pPr>
            <a:endParaRPr lang="it-IT" dirty="0"/>
          </a:p>
        </p:txBody>
      </p:sp>
      <p:pic>
        <p:nvPicPr>
          <p:cNvPr id="4" name="Picture 9" descr="corponero"/>
          <p:cNvPicPr>
            <a:picLocks noChangeAspect="1" noChangeArrowheads="1"/>
          </p:cNvPicPr>
          <p:nvPr/>
        </p:nvPicPr>
        <p:blipFill>
          <a:blip r:embed="rId2"/>
          <a:srcRect/>
          <a:stretch>
            <a:fillRect/>
          </a:stretch>
        </p:blipFill>
        <p:spPr bwMode="auto">
          <a:xfrm>
            <a:off x="2895600" y="2014538"/>
            <a:ext cx="6159035" cy="4005262"/>
          </a:xfrm>
          <a:prstGeom prst="rect">
            <a:avLst/>
          </a:prstGeom>
          <a:noFill/>
          <a:ln w="9525">
            <a:noFill/>
            <a:miter lim="800000"/>
            <a:headEnd/>
            <a:tailEnd/>
          </a:ln>
        </p:spPr>
      </p:pic>
    </p:spTree>
    <p:extLst>
      <p:ext uri="{BB962C8B-B14F-4D97-AF65-F5344CB8AC3E}">
        <p14:creationId xmlns:p14="http://schemas.microsoft.com/office/powerpoint/2010/main" val="351828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8100"/>
            <a:ext cx="8229600" cy="798612"/>
          </a:xfrm>
        </p:spPr>
        <p:txBody>
          <a:bodyPr>
            <a:normAutofit/>
          </a:bodyPr>
          <a:lstStyle/>
          <a:p>
            <a:r>
              <a:rPr lang="it-IT" dirty="0" smtClean="0"/>
              <a:t>Tutti i corpi irradiano energia</a:t>
            </a:r>
            <a:endParaRPr lang="it-IT" dirty="0"/>
          </a:p>
        </p:txBody>
      </p:sp>
      <p:sp>
        <p:nvSpPr>
          <p:cNvPr id="3" name="Segnaposto contenuto 2"/>
          <p:cNvSpPr>
            <a:spLocks noGrp="1"/>
          </p:cNvSpPr>
          <p:nvPr>
            <p:ph idx="1"/>
          </p:nvPr>
        </p:nvSpPr>
        <p:spPr>
          <a:xfrm>
            <a:off x="0" y="951421"/>
            <a:ext cx="8892480" cy="2088232"/>
          </a:xfrm>
        </p:spPr>
        <p:txBody>
          <a:bodyPr/>
          <a:lstStyle/>
          <a:p>
            <a:pPr algn="just"/>
            <a:r>
              <a:rPr lang="it-IT" dirty="0" smtClean="0"/>
              <a:t>L’esperienza ci insegna anche che un corpo caldo è capace di emettere onde </a:t>
            </a:r>
            <a:r>
              <a:rPr lang="it-IT" dirty="0" err="1" smtClean="0"/>
              <a:t>em</a:t>
            </a:r>
            <a:r>
              <a:rPr lang="it-IT" dirty="0" smtClean="0"/>
              <a:t>. e tale emissione dipende dalla temperatura del corpo</a:t>
            </a:r>
            <a:endParaRPr lang="it-IT" dirty="0"/>
          </a:p>
        </p:txBody>
      </p:sp>
      <p:sp>
        <p:nvSpPr>
          <p:cNvPr id="6" name="Rectangle 19"/>
          <p:cNvSpPr>
            <a:spLocks noChangeArrowheads="1"/>
          </p:cNvSpPr>
          <p:nvPr/>
        </p:nvSpPr>
        <p:spPr bwMode="auto">
          <a:xfrm>
            <a:off x="755650" y="3154363"/>
            <a:ext cx="46355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it-IT" sz="2000">
              <a:solidFill>
                <a:prstClr val="black"/>
              </a:solidFill>
              <a:latin typeface="Garamond" charset="0"/>
              <a:cs typeface="Arial" charset="0"/>
            </a:endParaRPr>
          </a:p>
        </p:txBody>
      </p:sp>
      <p:pic>
        <p:nvPicPr>
          <p:cNvPr id="8" name="Immagine 7"/>
          <p:cNvPicPr>
            <a:picLocks noChangeAspect="1"/>
          </p:cNvPicPr>
          <p:nvPr/>
        </p:nvPicPr>
        <p:blipFill>
          <a:blip r:embed="rId2"/>
          <a:stretch>
            <a:fillRect/>
          </a:stretch>
        </p:blipFill>
        <p:spPr>
          <a:xfrm>
            <a:off x="266700" y="2646335"/>
            <a:ext cx="2806700" cy="4204794"/>
          </a:xfrm>
          <a:prstGeom prst="rect">
            <a:avLst/>
          </a:prstGeom>
        </p:spPr>
      </p:pic>
      <p:pic>
        <p:nvPicPr>
          <p:cNvPr id="17" name="Immagine 16"/>
          <p:cNvPicPr>
            <a:picLocks noChangeAspect="1"/>
          </p:cNvPicPr>
          <p:nvPr/>
        </p:nvPicPr>
        <p:blipFill>
          <a:blip r:embed="rId3"/>
          <a:stretch>
            <a:fillRect/>
          </a:stretch>
        </p:blipFill>
        <p:spPr>
          <a:xfrm>
            <a:off x="3088258" y="2550607"/>
            <a:ext cx="4001014" cy="2628825"/>
          </a:xfrm>
          <a:prstGeom prst="rect">
            <a:avLst/>
          </a:prstGeom>
        </p:spPr>
      </p:pic>
      <p:pic>
        <p:nvPicPr>
          <p:cNvPr id="15" name="Immagin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43920" y="4293096"/>
            <a:ext cx="2800080" cy="254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5084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a:t>
            </a:r>
            <a:endParaRPr lang="it-IT" dirty="0"/>
          </a:p>
        </p:txBody>
      </p:sp>
      <p:sp>
        <p:nvSpPr>
          <p:cNvPr id="5" name="Rectangle 3"/>
          <p:cNvSpPr txBox="1">
            <a:spLocks noChangeArrowheads="1"/>
          </p:cNvSpPr>
          <p:nvPr/>
        </p:nvSpPr>
        <p:spPr>
          <a:xfrm>
            <a:off x="0" y="980083"/>
            <a:ext cx="8305800" cy="7207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charset="2"/>
              <a:buChar char="Ø"/>
            </a:pPr>
            <a:r>
              <a:rPr lang="it-IT" dirty="0" smtClean="0">
                <a:solidFill>
                  <a:srgbClr val="FF0000"/>
                </a:solidFill>
              </a:rPr>
              <a:t>La radiazione di corpo nero (1862)</a:t>
            </a:r>
            <a:endParaRPr lang="it-IT" dirty="0">
              <a:solidFill>
                <a:srgbClr val="FF0000"/>
              </a:solidFill>
            </a:endParaRPr>
          </a:p>
        </p:txBody>
      </p:sp>
      <p:sp>
        <p:nvSpPr>
          <p:cNvPr id="7" name="Rettangolo 6"/>
          <p:cNvSpPr/>
          <p:nvPr/>
        </p:nvSpPr>
        <p:spPr>
          <a:xfrm>
            <a:off x="5148063" y="2204864"/>
            <a:ext cx="3960815" cy="875111"/>
          </a:xfrm>
          <a:prstGeom prst="rect">
            <a:avLst/>
          </a:prstGeom>
        </p:spPr>
        <p:txBody>
          <a:bodyPr wrap="square">
            <a:spAutoFit/>
          </a:bodyPr>
          <a:lstStyle/>
          <a:p>
            <a:pPr algn="just" fontAlgn="base">
              <a:lnSpc>
                <a:spcPct val="90000"/>
              </a:lnSpc>
              <a:spcBef>
                <a:spcPct val="20000"/>
              </a:spcBef>
              <a:spcAft>
                <a:spcPct val="0"/>
              </a:spcAft>
              <a:buClr>
                <a:srgbClr val="99FF99"/>
              </a:buClr>
              <a:buSzPct val="80000"/>
              <a:buFont typeface="Wingdings" charset="2"/>
              <a:buNone/>
            </a:pPr>
            <a:r>
              <a:rPr lang="it-IT" sz="2800" dirty="0" smtClean="0">
                <a:effectLst>
                  <a:outerShdw blurRad="38100" dist="38100" dir="2700000" algn="tl">
                    <a:srgbClr val="000000">
                      <a:alpha val="43137"/>
                    </a:srgbClr>
                  </a:outerShdw>
                </a:effectLst>
                <a:cs typeface="Arial"/>
              </a:rPr>
              <a:t>COME SPIEGARE I DATI DELL’ESPERIMENTO?</a:t>
            </a:r>
            <a:endParaRPr lang="it-IT" sz="2800" dirty="0">
              <a:effectLst>
                <a:outerShdw blurRad="38100" dist="38100" dir="2700000" algn="tl">
                  <a:srgbClr val="000000">
                    <a:alpha val="43137"/>
                  </a:srgbClr>
                </a:outerShdw>
              </a:effectLst>
              <a:cs typeface="Arial"/>
            </a:endParaRPr>
          </a:p>
        </p:txBody>
      </p:sp>
      <p:sp>
        <p:nvSpPr>
          <p:cNvPr id="8" name="Titolo 1"/>
          <p:cNvSpPr txBox="1">
            <a:spLocks/>
          </p:cNvSpPr>
          <p:nvPr/>
        </p:nvSpPr>
        <p:spPr>
          <a:xfrm>
            <a:off x="3347864" y="0"/>
            <a:ext cx="3672408"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t>GLI ESPERIMENTI:</a:t>
            </a:r>
            <a:br>
              <a:rPr lang="it-IT" sz="3200" dirty="0" smtClean="0"/>
            </a:br>
            <a:r>
              <a:rPr lang="it-IT" sz="3200" dirty="0" smtClean="0"/>
              <a:t>IL CORPO NERO</a:t>
            </a:r>
            <a:endParaRPr lang="it-IT" sz="3200" dirty="0"/>
          </a:p>
        </p:txBody>
      </p:sp>
      <p:pic>
        <p:nvPicPr>
          <p:cNvPr id="16" name="Immagine 15"/>
          <p:cNvPicPr>
            <a:picLocks noChangeAspect="1"/>
          </p:cNvPicPr>
          <p:nvPr/>
        </p:nvPicPr>
        <p:blipFill>
          <a:blip r:embed="rId3"/>
          <a:stretch>
            <a:fillRect/>
          </a:stretch>
        </p:blipFill>
        <p:spPr>
          <a:xfrm>
            <a:off x="22647" y="1988840"/>
            <a:ext cx="5112774" cy="3962400"/>
          </a:xfrm>
          <a:prstGeom prst="rect">
            <a:avLst/>
          </a:prstGeom>
        </p:spPr>
      </p:pic>
      <p:sp>
        <p:nvSpPr>
          <p:cNvPr id="17" name="Rettangolo 16"/>
          <p:cNvSpPr/>
          <p:nvPr/>
        </p:nvSpPr>
        <p:spPr>
          <a:xfrm>
            <a:off x="5209728" y="3140968"/>
            <a:ext cx="3934272" cy="1597361"/>
          </a:xfrm>
          <a:prstGeom prst="rect">
            <a:avLst/>
          </a:prstGeom>
        </p:spPr>
        <p:txBody>
          <a:bodyPr wrap="square">
            <a:spAutoFit/>
          </a:bodyPr>
          <a:lstStyle/>
          <a:p>
            <a:pPr algn="ctr" fontAlgn="base">
              <a:lnSpc>
                <a:spcPct val="90000"/>
              </a:lnSpc>
              <a:spcBef>
                <a:spcPct val="20000"/>
              </a:spcBef>
              <a:spcAft>
                <a:spcPct val="0"/>
              </a:spcAft>
              <a:buClr>
                <a:srgbClr val="99FF99"/>
              </a:buClr>
              <a:buSzPct val="80000"/>
              <a:buFont typeface="Wingdings" charset="2"/>
              <a:buNone/>
            </a:pPr>
            <a:r>
              <a:rPr lang="it-IT" sz="3600" dirty="0" smtClean="0">
                <a:solidFill>
                  <a:srgbClr val="FF0000"/>
                </a:solidFill>
                <a:effectLst>
                  <a:outerShdw blurRad="38100" dist="38100" dir="2700000" algn="tl">
                    <a:srgbClr val="000000">
                      <a:alpha val="43137"/>
                    </a:srgbClr>
                  </a:outerShdw>
                </a:effectLst>
              </a:rPr>
              <a:t>CON LA QUANTIZZAZIONE </a:t>
            </a:r>
            <a:r>
              <a:rPr lang="it-IT" sz="3600" dirty="0" err="1" smtClean="0">
                <a:solidFill>
                  <a:srgbClr val="FF0000"/>
                </a:solidFill>
                <a:effectLst>
                  <a:outerShdw blurRad="38100" dist="38100" dir="2700000" algn="tl">
                    <a:srgbClr val="000000">
                      <a:alpha val="43137"/>
                    </a:srgbClr>
                  </a:outerShdw>
                </a:effectLst>
              </a:rPr>
              <a:t>DI</a:t>
            </a:r>
            <a:r>
              <a:rPr lang="it-IT" sz="3600" dirty="0" smtClean="0">
                <a:solidFill>
                  <a:srgbClr val="FF0000"/>
                </a:solidFill>
                <a:effectLst>
                  <a:outerShdw blurRad="38100" dist="38100" dir="2700000" algn="tl">
                    <a:srgbClr val="000000">
                      <a:alpha val="43137"/>
                    </a:srgbClr>
                  </a:outerShdw>
                </a:effectLst>
              </a:rPr>
              <a:t> PLANCK </a:t>
            </a:r>
            <a:endParaRPr lang="it-IT" sz="3600" dirty="0">
              <a:solidFill>
                <a:srgbClr val="FF0000"/>
              </a:solidFill>
              <a:effectLst>
                <a:outerShdw blurRad="38100" dist="38100" dir="2700000" algn="tl">
                  <a:srgbClr val="000000">
                    <a:alpha val="43137"/>
                  </a:srgbClr>
                </a:outerShdw>
              </a:effectLst>
            </a:endParaRPr>
          </a:p>
        </p:txBody>
      </p:sp>
      <p:graphicFrame>
        <p:nvGraphicFramePr>
          <p:cNvPr id="18" name="Object 5"/>
          <p:cNvGraphicFramePr>
            <a:graphicFrameLocks noChangeAspect="1"/>
          </p:cNvGraphicFramePr>
          <p:nvPr>
            <p:extLst>
              <p:ext uri="{D42A27DB-BD31-4B8C-83A1-F6EECF244321}">
                <p14:modId xmlns:p14="http://schemas.microsoft.com/office/powerpoint/2010/main" val="1059006417"/>
              </p:ext>
            </p:extLst>
          </p:nvPr>
        </p:nvGraphicFramePr>
        <p:xfrm>
          <a:off x="5351463" y="5157192"/>
          <a:ext cx="3792537" cy="860425"/>
        </p:xfrm>
        <a:graphic>
          <a:graphicData uri="http://schemas.openxmlformats.org/presentationml/2006/ole">
            <mc:AlternateContent xmlns:mc="http://schemas.openxmlformats.org/markup-compatibility/2006">
              <mc:Choice xmlns:v="urn:schemas-microsoft-com:vml" Requires="v">
                <p:oleObj spid="_x0000_s269419" name="Equation" r:id="rId4" imgW="1739900" imgH="393700" progId="Equation.3">
                  <p:embed/>
                </p:oleObj>
              </mc:Choice>
              <mc:Fallback>
                <p:oleObj name="Equation" r:id="rId4" imgW="17399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1463" y="5157192"/>
                        <a:ext cx="3792537" cy="8604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9" name="Picture 9" descr="corponero"/>
          <p:cNvPicPr>
            <a:picLocks noChangeAspect="1" noChangeArrowheads="1"/>
          </p:cNvPicPr>
          <p:nvPr/>
        </p:nvPicPr>
        <p:blipFill>
          <a:blip r:embed="rId6"/>
          <a:srcRect/>
          <a:stretch>
            <a:fillRect/>
          </a:stretch>
        </p:blipFill>
        <p:spPr bwMode="auto">
          <a:xfrm>
            <a:off x="6516216" y="378589"/>
            <a:ext cx="2582572" cy="1679464"/>
          </a:xfrm>
          <a:prstGeom prst="rect">
            <a:avLst/>
          </a:prstGeom>
          <a:noFill/>
          <a:ln w="9525">
            <a:noFill/>
            <a:miter lim="800000"/>
            <a:headEnd/>
            <a:tailEnd/>
          </a:ln>
        </p:spPr>
      </p:pic>
    </p:spTree>
    <p:extLst>
      <p:ext uri="{BB962C8B-B14F-4D97-AF65-F5344CB8AC3E}">
        <p14:creationId xmlns:p14="http://schemas.microsoft.com/office/powerpoint/2010/main" val="155946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a:t>
            </a:r>
            <a:endParaRPr lang="it-IT" dirty="0"/>
          </a:p>
        </p:txBody>
      </p:sp>
      <p:sp>
        <p:nvSpPr>
          <p:cNvPr id="5" name="Rectangle 3"/>
          <p:cNvSpPr txBox="1">
            <a:spLocks noChangeArrowheads="1"/>
          </p:cNvSpPr>
          <p:nvPr/>
        </p:nvSpPr>
        <p:spPr>
          <a:xfrm>
            <a:off x="0" y="980083"/>
            <a:ext cx="8305800" cy="720725"/>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charset="2"/>
              <a:buChar char="Ø"/>
            </a:pPr>
            <a:r>
              <a:rPr lang="it-IT" dirty="0" smtClean="0">
                <a:solidFill>
                  <a:srgbClr val="FF0000"/>
                </a:solidFill>
              </a:rPr>
              <a:t>La radiazione di corpo nero oggi: IL PIROMETRO OTTICO</a:t>
            </a:r>
            <a:endParaRPr lang="it-IT" dirty="0">
              <a:solidFill>
                <a:srgbClr val="FF0000"/>
              </a:solidFill>
            </a:endParaRPr>
          </a:p>
        </p:txBody>
      </p:sp>
      <p:sp>
        <p:nvSpPr>
          <p:cNvPr id="8" name="Titolo 1"/>
          <p:cNvSpPr txBox="1">
            <a:spLocks/>
          </p:cNvSpPr>
          <p:nvPr/>
        </p:nvSpPr>
        <p:spPr>
          <a:xfrm>
            <a:off x="3347864" y="0"/>
            <a:ext cx="3672408"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t>GLI ESPERIMENTI:</a:t>
            </a:r>
            <a:br>
              <a:rPr lang="it-IT" sz="3200" dirty="0" smtClean="0"/>
            </a:br>
            <a:r>
              <a:rPr lang="it-IT" sz="3200" dirty="0" smtClean="0"/>
              <a:t>IL CORPO NERO</a:t>
            </a:r>
            <a:endParaRPr lang="it-IT" sz="3200" dirty="0"/>
          </a:p>
        </p:txBody>
      </p:sp>
      <p:pic>
        <p:nvPicPr>
          <p:cNvPr id="9" name="Immagine 8"/>
          <p:cNvPicPr>
            <a:picLocks noChangeAspect="1"/>
          </p:cNvPicPr>
          <p:nvPr/>
        </p:nvPicPr>
        <p:blipFill>
          <a:blip r:embed="rId2"/>
          <a:stretch>
            <a:fillRect/>
          </a:stretch>
        </p:blipFill>
        <p:spPr>
          <a:xfrm>
            <a:off x="1115616" y="1772816"/>
            <a:ext cx="2540000" cy="1828800"/>
          </a:xfrm>
          <a:prstGeom prst="rect">
            <a:avLst/>
          </a:prstGeom>
        </p:spPr>
      </p:pic>
      <p:pic>
        <p:nvPicPr>
          <p:cNvPr id="11" name="Immagine 10"/>
          <p:cNvPicPr>
            <a:picLocks noChangeAspect="1"/>
          </p:cNvPicPr>
          <p:nvPr/>
        </p:nvPicPr>
        <p:blipFill>
          <a:blip r:embed="rId3"/>
          <a:stretch>
            <a:fillRect/>
          </a:stretch>
        </p:blipFill>
        <p:spPr>
          <a:xfrm>
            <a:off x="3203848" y="2564904"/>
            <a:ext cx="4201642" cy="2667000"/>
          </a:xfrm>
          <a:prstGeom prst="rect">
            <a:avLst/>
          </a:prstGeom>
        </p:spPr>
      </p:pic>
    </p:spTree>
    <p:extLst>
      <p:ext uri="{BB962C8B-B14F-4D97-AF65-F5344CB8AC3E}">
        <p14:creationId xmlns:p14="http://schemas.microsoft.com/office/powerpoint/2010/main" val="26096416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059832" y="128935"/>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t>GLI ESPERIMENTI:</a:t>
            </a:r>
            <a:br>
              <a:rPr lang="it-IT" sz="3200" dirty="0" smtClean="0"/>
            </a:br>
            <a:r>
              <a:rPr lang="it-IT" sz="3200" dirty="0" smtClean="0"/>
              <a:t>L’EFFETTO FOTOELETTRICO</a:t>
            </a:r>
            <a:endParaRPr lang="it-IT" sz="3200" dirty="0"/>
          </a:p>
        </p:txBody>
      </p:sp>
      <p:sp>
        <p:nvSpPr>
          <p:cNvPr id="10" name="Rectangle 4"/>
          <p:cNvSpPr>
            <a:spLocks noChangeArrowheads="1"/>
          </p:cNvSpPr>
          <p:nvPr/>
        </p:nvSpPr>
        <p:spPr bwMode="auto">
          <a:xfrm>
            <a:off x="0" y="990600"/>
            <a:ext cx="5400675" cy="720725"/>
          </a:xfrm>
          <a:prstGeom prst="rect">
            <a:avLst/>
          </a:prstGeom>
          <a:noFill/>
          <a:ln w="9525">
            <a:noFill/>
            <a:miter lim="800000"/>
            <a:headEnd/>
            <a:tailEnd/>
          </a:ln>
          <a:effectLst/>
        </p:spPr>
        <p:txBody>
          <a:bodyPr>
            <a:prstTxWarp prst="textNoShape">
              <a:avLst/>
            </a:prstTxWarp>
          </a:bodyPr>
          <a:lstStyle/>
          <a:p>
            <a:pPr algn="r" fontAlgn="base">
              <a:spcBef>
                <a:spcPct val="20000"/>
              </a:spcBef>
              <a:spcAft>
                <a:spcPct val="0"/>
              </a:spcAft>
              <a:buClr>
                <a:srgbClr val="99FF99"/>
              </a:buClr>
              <a:buSzPct val="80000"/>
              <a:buFont typeface="Wingdings" charset="2"/>
              <a:buChar char="Ø"/>
              <a:defRPr/>
            </a:pPr>
            <a:r>
              <a:rPr lang="it-IT" sz="3200" dirty="0">
                <a:solidFill>
                  <a:srgbClr val="FF0000"/>
                </a:solidFill>
                <a:effectLst>
                  <a:outerShdw blurRad="38100" dist="38100" dir="2700000" algn="tl">
                    <a:srgbClr val="000000"/>
                  </a:outerShdw>
                </a:effectLst>
                <a:latin typeface="Arial" charset="0"/>
              </a:rPr>
              <a:t>Effetto </a:t>
            </a:r>
            <a:r>
              <a:rPr lang="it-IT" sz="3200" dirty="0">
                <a:solidFill>
                  <a:srgbClr val="FF0000"/>
                </a:solidFill>
                <a:effectLst>
                  <a:outerShdw blurRad="38100" dist="38100" dir="2700000" algn="tl">
                    <a:srgbClr val="000000"/>
                  </a:outerShdw>
                </a:effectLst>
              </a:rPr>
              <a:t>Fotoelettrico</a:t>
            </a:r>
            <a:r>
              <a:rPr lang="it-IT" sz="3200" dirty="0">
                <a:solidFill>
                  <a:srgbClr val="FF0000"/>
                </a:solidFill>
                <a:effectLst>
                  <a:outerShdw blurRad="38100" dist="38100" dir="2700000" algn="tl">
                    <a:srgbClr val="000000"/>
                  </a:outerShdw>
                </a:effectLst>
                <a:latin typeface="Arial" charset="0"/>
              </a:rPr>
              <a:t> (1887</a:t>
            </a:r>
            <a:r>
              <a:rPr lang="it-IT" sz="3200" dirty="0" smtClean="0">
                <a:solidFill>
                  <a:srgbClr val="FF0000"/>
                </a:solidFill>
                <a:effectLst>
                  <a:outerShdw blurRad="38100" dist="38100" dir="2700000" algn="tl">
                    <a:srgbClr val="000000"/>
                  </a:outerShdw>
                </a:effectLst>
                <a:latin typeface="Arial" charset="0"/>
              </a:rPr>
              <a:t>)</a:t>
            </a:r>
            <a:endParaRPr lang="it-IT" sz="3200" dirty="0">
              <a:solidFill>
                <a:srgbClr val="FF0000"/>
              </a:solidFill>
              <a:effectLst>
                <a:outerShdw blurRad="38100" dist="38100" dir="2700000" algn="tl">
                  <a:srgbClr val="000000"/>
                </a:outerShdw>
              </a:effectLst>
              <a:latin typeface="Arial" charset="0"/>
            </a:endParaRPr>
          </a:p>
        </p:txBody>
      </p:sp>
      <p:pic>
        <p:nvPicPr>
          <p:cNvPr id="12" name="Immagine 11"/>
          <p:cNvPicPr>
            <a:picLocks noChangeAspect="1"/>
          </p:cNvPicPr>
          <p:nvPr/>
        </p:nvPicPr>
        <p:blipFill>
          <a:blip r:embed="rId2"/>
          <a:stretch>
            <a:fillRect/>
          </a:stretch>
        </p:blipFill>
        <p:spPr>
          <a:xfrm>
            <a:off x="0" y="1600200"/>
            <a:ext cx="5930900" cy="4368945"/>
          </a:xfrm>
          <a:prstGeom prst="rect">
            <a:avLst/>
          </a:prstGeom>
        </p:spPr>
      </p:pic>
      <p:sp>
        <p:nvSpPr>
          <p:cNvPr id="13" name="Rettangolo 12"/>
          <p:cNvSpPr/>
          <p:nvPr/>
        </p:nvSpPr>
        <p:spPr>
          <a:xfrm>
            <a:off x="5867400" y="2133600"/>
            <a:ext cx="3276600" cy="3201902"/>
          </a:xfrm>
          <a:prstGeom prst="rect">
            <a:avLst/>
          </a:prstGeom>
        </p:spPr>
        <p:txBody>
          <a:bodyPr wrap="square">
            <a:spAutoFit/>
          </a:bodyPr>
          <a:lstStyle/>
          <a:p>
            <a:pPr algn="just" fontAlgn="base">
              <a:lnSpc>
                <a:spcPct val="90000"/>
              </a:lnSpc>
              <a:spcBef>
                <a:spcPct val="20000"/>
              </a:spcBef>
              <a:spcAft>
                <a:spcPct val="0"/>
              </a:spcAft>
              <a:buClr>
                <a:srgbClr val="99FF99"/>
              </a:buClr>
              <a:buSzPct val="80000"/>
              <a:buFont typeface="Wingdings" charset="2"/>
              <a:buNone/>
            </a:pPr>
            <a:r>
              <a:rPr lang="it-IT" sz="2800" dirty="0" smtClean="0">
                <a:solidFill>
                  <a:srgbClr val="0000FF"/>
                </a:solidFill>
                <a:effectLst>
                  <a:outerShdw blurRad="38100" dist="38100" dir="2700000" algn="tl">
                    <a:srgbClr val="000000"/>
                  </a:outerShdw>
                </a:effectLst>
                <a:ea typeface="ヒラギノ角ゴ Pro W3" charset="-128"/>
                <a:cs typeface="ヒラギノ角ゴ Pro W3" charset="-128"/>
              </a:rPr>
              <a:t>Nel 1887 Hertz </a:t>
            </a:r>
            <a:r>
              <a:rPr lang="it-IT" sz="2800" dirty="0" err="1" smtClean="0">
                <a:solidFill>
                  <a:srgbClr val="0000FF"/>
                </a:solidFill>
                <a:effectLst>
                  <a:outerShdw blurRad="38100" dist="38100" dir="2700000" algn="tl">
                    <a:srgbClr val="000000"/>
                  </a:outerShdw>
                </a:effectLst>
                <a:ea typeface="ヒラギノ角ゴ Pro W3" charset="-128"/>
                <a:cs typeface="ヒラギノ角ゴ Pro W3" charset="-128"/>
              </a:rPr>
              <a:t>dimostro’</a:t>
            </a:r>
            <a:r>
              <a:rPr lang="it-IT" sz="2800" dirty="0" smtClean="0">
                <a:solidFill>
                  <a:srgbClr val="0000FF"/>
                </a:solidFill>
                <a:effectLst>
                  <a:outerShdw blurRad="38100" dist="38100" dir="2700000" algn="tl">
                    <a:srgbClr val="000000"/>
                  </a:outerShdw>
                </a:effectLst>
                <a:ea typeface="ヒラギノ角ゴ Pro W3" charset="-128"/>
                <a:cs typeface="ヒラギノ角ゴ Pro W3" charset="-128"/>
              </a:rPr>
              <a:t> che e’ possibile estrarre cariche negative da un metallo investito da una radiazione </a:t>
            </a:r>
            <a:r>
              <a:rPr lang="it-IT" sz="2800" dirty="0" err="1" smtClean="0">
                <a:solidFill>
                  <a:srgbClr val="0000FF"/>
                </a:solidFill>
                <a:effectLst>
                  <a:outerShdw blurRad="38100" dist="38100" dir="2700000" algn="tl">
                    <a:srgbClr val="000000"/>
                  </a:outerShdw>
                </a:effectLst>
                <a:ea typeface="ヒラギノ角ゴ Pro W3" charset="-128"/>
                <a:cs typeface="ヒラギノ角ゴ Pro W3" charset="-128"/>
              </a:rPr>
              <a:t>em</a:t>
            </a:r>
            <a:r>
              <a:rPr lang="it-IT" sz="2800" dirty="0" smtClean="0">
                <a:solidFill>
                  <a:srgbClr val="0000FF"/>
                </a:solidFill>
                <a:effectLst>
                  <a:outerShdw blurRad="38100" dist="38100" dir="2700000" algn="tl">
                    <a:srgbClr val="000000"/>
                  </a:outerShdw>
                </a:effectLst>
                <a:ea typeface="ヒラギノ角ゴ Pro W3" charset="-128"/>
                <a:cs typeface="ヒラギノ角ゴ Pro W3" charset="-128"/>
              </a:rPr>
              <a:t> di frequenza “abbastanza” alta</a:t>
            </a:r>
            <a:endParaRPr lang="it-IT" sz="32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8176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059832" y="128935"/>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t>GLI ESPERIMENTI:</a:t>
            </a:r>
            <a:br>
              <a:rPr lang="it-IT" sz="3200" dirty="0" smtClean="0"/>
            </a:br>
            <a:r>
              <a:rPr lang="it-IT" sz="3200" dirty="0" smtClean="0"/>
              <a:t>L’EFFETTO FOTOELETTRICO</a:t>
            </a:r>
            <a:endParaRPr lang="it-IT" sz="3200" dirty="0"/>
          </a:p>
        </p:txBody>
      </p:sp>
      <p:sp>
        <p:nvSpPr>
          <p:cNvPr id="10" name="Rectangle 4"/>
          <p:cNvSpPr>
            <a:spLocks noChangeArrowheads="1"/>
          </p:cNvSpPr>
          <p:nvPr/>
        </p:nvSpPr>
        <p:spPr bwMode="auto">
          <a:xfrm>
            <a:off x="0" y="990600"/>
            <a:ext cx="5400675" cy="720725"/>
          </a:xfrm>
          <a:prstGeom prst="rect">
            <a:avLst/>
          </a:prstGeom>
          <a:noFill/>
          <a:ln w="9525">
            <a:noFill/>
            <a:miter lim="800000"/>
            <a:headEnd/>
            <a:tailEnd/>
          </a:ln>
          <a:effectLst/>
        </p:spPr>
        <p:txBody>
          <a:bodyPr>
            <a:prstTxWarp prst="textNoShape">
              <a:avLst/>
            </a:prstTxWarp>
          </a:bodyPr>
          <a:lstStyle/>
          <a:p>
            <a:pPr algn="r" fontAlgn="base">
              <a:spcBef>
                <a:spcPct val="20000"/>
              </a:spcBef>
              <a:spcAft>
                <a:spcPct val="0"/>
              </a:spcAft>
              <a:buClr>
                <a:srgbClr val="99FF99"/>
              </a:buClr>
              <a:buSzPct val="80000"/>
              <a:buFont typeface="Wingdings" charset="2"/>
              <a:buChar char="Ø"/>
              <a:defRPr/>
            </a:pPr>
            <a:r>
              <a:rPr lang="it-IT" sz="3200" dirty="0">
                <a:solidFill>
                  <a:srgbClr val="FF0000"/>
                </a:solidFill>
                <a:effectLst>
                  <a:outerShdw blurRad="38100" dist="38100" dir="2700000" algn="tl">
                    <a:srgbClr val="000000"/>
                  </a:outerShdw>
                </a:effectLst>
                <a:latin typeface="Arial" charset="0"/>
              </a:rPr>
              <a:t>Effetto </a:t>
            </a:r>
            <a:r>
              <a:rPr lang="it-IT" sz="3200" dirty="0">
                <a:solidFill>
                  <a:srgbClr val="FF0000"/>
                </a:solidFill>
                <a:effectLst>
                  <a:outerShdw blurRad="38100" dist="38100" dir="2700000" algn="tl">
                    <a:srgbClr val="000000"/>
                  </a:outerShdw>
                </a:effectLst>
              </a:rPr>
              <a:t>Fotoelettrico</a:t>
            </a:r>
            <a:r>
              <a:rPr lang="it-IT" sz="3200" dirty="0">
                <a:solidFill>
                  <a:srgbClr val="FF0000"/>
                </a:solidFill>
                <a:effectLst>
                  <a:outerShdw blurRad="38100" dist="38100" dir="2700000" algn="tl">
                    <a:srgbClr val="000000"/>
                  </a:outerShdw>
                </a:effectLst>
                <a:latin typeface="Arial" charset="0"/>
              </a:rPr>
              <a:t> (1887</a:t>
            </a:r>
            <a:r>
              <a:rPr lang="it-IT" sz="3200" dirty="0" smtClean="0">
                <a:solidFill>
                  <a:srgbClr val="FF0000"/>
                </a:solidFill>
                <a:effectLst>
                  <a:outerShdw blurRad="38100" dist="38100" dir="2700000" algn="tl">
                    <a:srgbClr val="000000"/>
                  </a:outerShdw>
                </a:effectLst>
                <a:latin typeface="Arial" charset="0"/>
              </a:rPr>
              <a:t>)</a:t>
            </a:r>
            <a:endParaRPr lang="it-IT" sz="3200" dirty="0">
              <a:solidFill>
                <a:srgbClr val="FF0000"/>
              </a:solidFill>
              <a:effectLst>
                <a:outerShdw blurRad="38100" dist="38100" dir="2700000" algn="tl">
                  <a:srgbClr val="000000"/>
                </a:outerShdw>
              </a:effectLst>
              <a:latin typeface="Arial" charset="0"/>
            </a:endParaRPr>
          </a:p>
        </p:txBody>
      </p:sp>
      <p:sp>
        <p:nvSpPr>
          <p:cNvPr id="6" name="Rettangolo 5"/>
          <p:cNvSpPr/>
          <p:nvPr/>
        </p:nvSpPr>
        <p:spPr>
          <a:xfrm>
            <a:off x="0" y="1676400"/>
            <a:ext cx="9144000" cy="2598660"/>
          </a:xfrm>
          <a:prstGeom prst="rect">
            <a:avLst/>
          </a:prstGeom>
        </p:spPr>
        <p:txBody>
          <a:bodyPr wrap="square">
            <a:spAutoFit/>
          </a:bodyPr>
          <a:lstStyle/>
          <a:p>
            <a:pPr algn="just" fontAlgn="base">
              <a:lnSpc>
                <a:spcPct val="90000"/>
              </a:lnSpc>
              <a:spcBef>
                <a:spcPct val="20000"/>
              </a:spcBef>
              <a:spcAft>
                <a:spcPct val="0"/>
              </a:spcAft>
              <a:buClr>
                <a:srgbClr val="99FF99"/>
              </a:buClr>
              <a:buSzPct val="80000"/>
              <a:buFont typeface="Wingdings" charset="2"/>
              <a:buNone/>
            </a:pPr>
            <a:r>
              <a:rPr lang="it-IT" sz="2800" dirty="0" smtClean="0">
                <a:solidFill>
                  <a:srgbClr val="0000FF"/>
                </a:solidFill>
                <a:effectLst>
                  <a:outerShdw blurRad="38100" dist="38100" dir="2700000" algn="tl">
                    <a:srgbClr val="000000"/>
                  </a:outerShdw>
                </a:effectLst>
                <a:ea typeface="ヒラギノ角ゴ Pro W3" charset="-128"/>
                <a:cs typeface="ヒラギノ角ゴ Pro W3" charset="-128"/>
              </a:rPr>
              <a:t>La Fisica Classica non riusciva a dimostrare due fatti evidenti nell’esperimento:</a:t>
            </a:r>
          </a:p>
          <a:p>
            <a:pPr marL="0" lvl="1" indent="19050" fontAlgn="base">
              <a:lnSpc>
                <a:spcPct val="90000"/>
              </a:lnSpc>
              <a:spcBef>
                <a:spcPct val="20000"/>
              </a:spcBef>
              <a:spcAft>
                <a:spcPct val="0"/>
              </a:spcAft>
              <a:buClr>
                <a:srgbClr val="99FF99"/>
              </a:buClr>
              <a:buSzPct val="80000"/>
              <a:buFont typeface="Wingdings" charset="2"/>
              <a:buAutoNum type="arabicPeriod"/>
            </a:pPr>
            <a:r>
              <a:rPr lang="it-IT" sz="2800" dirty="0" smtClean="0">
                <a:solidFill>
                  <a:srgbClr val="0000FF"/>
                </a:solidFill>
                <a:effectLst>
                  <a:outerShdw blurRad="38100" dist="38100" dir="2700000" algn="tl">
                    <a:srgbClr val="000000"/>
                  </a:outerShdw>
                </a:effectLst>
                <a:ea typeface="ヒラギノ角ゴ Pro W3" charset="-128"/>
                <a:cs typeface="ヒラギノ角ゴ Pro W3" charset="-128"/>
              </a:rPr>
              <a:t>Il fatto che l’emissione fosse </a:t>
            </a:r>
            <a:r>
              <a:rPr lang="it-IT" sz="2800" dirty="0" smtClean="0">
                <a:solidFill>
                  <a:srgbClr val="FF0000"/>
                </a:solidFill>
                <a:effectLst>
                  <a:outerShdw blurRad="38100" dist="38100" dir="2700000" algn="tl">
                    <a:srgbClr val="000000"/>
                  </a:outerShdw>
                </a:effectLst>
                <a:ea typeface="ヒラギノ角ゴ Pro W3" charset="-128"/>
                <a:cs typeface="ヒラギノ角ゴ Pro W3" charset="-128"/>
              </a:rPr>
              <a:t>istantanea</a:t>
            </a:r>
          </a:p>
          <a:p>
            <a:pPr marL="0" lvl="1" indent="19050" fontAlgn="base">
              <a:lnSpc>
                <a:spcPct val="90000"/>
              </a:lnSpc>
              <a:spcBef>
                <a:spcPct val="20000"/>
              </a:spcBef>
              <a:spcAft>
                <a:spcPct val="0"/>
              </a:spcAft>
              <a:buClr>
                <a:srgbClr val="99FF99"/>
              </a:buClr>
              <a:buSzPct val="80000"/>
              <a:buFont typeface="Wingdings" charset="2"/>
              <a:buAutoNum type="arabicPeriod"/>
            </a:pPr>
            <a:r>
              <a:rPr lang="it-IT" sz="2800" dirty="0" smtClean="0">
                <a:solidFill>
                  <a:srgbClr val="0000FF"/>
                </a:solidFill>
                <a:effectLst>
                  <a:outerShdw blurRad="38100" dist="38100" dir="2700000" algn="tl">
                    <a:srgbClr val="000000"/>
                  </a:outerShdw>
                </a:effectLst>
                <a:ea typeface="ヒラギノ角ゴ Pro W3" charset="-128"/>
                <a:cs typeface="ヒラギノ角ゴ Pro W3" charset="-128"/>
              </a:rPr>
              <a:t> il fatto che </a:t>
            </a:r>
            <a:r>
              <a:rPr lang="it-IT" sz="2800" dirty="0" smtClean="0">
                <a:solidFill>
                  <a:srgbClr val="FF0000"/>
                </a:solidFill>
                <a:effectLst>
                  <a:outerShdw blurRad="38100" dist="38100" dir="2700000" algn="tl">
                    <a:srgbClr val="000000"/>
                  </a:outerShdw>
                </a:effectLst>
                <a:ea typeface="ヒラギノ角ゴ Pro W3" charset="-128"/>
                <a:cs typeface="ヒラギノ角ゴ Pro W3" charset="-128"/>
              </a:rPr>
              <a:t>l’energia cinetica degli elettroni emessi non dipendesse dall’</a:t>
            </a:r>
            <a:r>
              <a:rPr lang="it-IT" sz="2800" dirty="0" err="1" smtClean="0">
                <a:solidFill>
                  <a:srgbClr val="FF0000"/>
                </a:solidFill>
                <a:effectLst>
                  <a:outerShdw blurRad="38100" dist="38100" dir="2700000" algn="tl">
                    <a:srgbClr val="000000"/>
                  </a:outerShdw>
                </a:effectLst>
                <a:ea typeface="ヒラギノ角ゴ Pro W3" charset="-128"/>
                <a:cs typeface="ヒラギノ角ゴ Pro W3" charset="-128"/>
              </a:rPr>
              <a:t>intensita</a:t>
            </a:r>
            <a:r>
              <a:rPr lang="it-IT" sz="2800" dirty="0" smtClean="0">
                <a:solidFill>
                  <a:srgbClr val="FF0000"/>
                </a:solidFill>
                <a:effectLst>
                  <a:outerShdw blurRad="38100" dist="38100" dir="2700000" algn="tl">
                    <a:srgbClr val="000000"/>
                  </a:outerShdw>
                </a:effectLst>
                <a:ea typeface="ヒラギノ角ゴ Pro W3" charset="-128"/>
                <a:cs typeface="ヒラギノ角ゴ Pro W3" charset="-128"/>
              </a:rPr>
              <a:t>’ </a:t>
            </a:r>
            <a:r>
              <a:rPr lang="it-IT" sz="2800" dirty="0" smtClean="0">
                <a:solidFill>
                  <a:srgbClr val="0000FF"/>
                </a:solidFill>
                <a:effectLst>
                  <a:outerShdw blurRad="38100" dist="38100" dir="2700000" algn="tl">
                    <a:srgbClr val="000000"/>
                  </a:outerShdw>
                </a:effectLst>
                <a:ea typeface="ヒラギノ角ゴ Pro W3" charset="-128"/>
                <a:cs typeface="ヒラギノ角ゴ Pro W3" charset="-128"/>
              </a:rPr>
              <a:t>della sorgente della radiazione incidente</a:t>
            </a:r>
            <a:endParaRPr lang="it-IT" sz="3200" dirty="0">
              <a:solidFill>
                <a:srgbClr val="0000FF"/>
              </a:solidFill>
              <a:effectLst>
                <a:outerShdw blurRad="38100" dist="38100" dir="2700000" algn="tl">
                  <a:srgbClr val="000000">
                    <a:alpha val="43137"/>
                  </a:srgbClr>
                </a:outerShdw>
              </a:effectLst>
            </a:endParaRPr>
          </a:p>
        </p:txBody>
      </p:sp>
      <p:sp>
        <p:nvSpPr>
          <p:cNvPr id="7" name="Rettangolo 6"/>
          <p:cNvSpPr/>
          <p:nvPr/>
        </p:nvSpPr>
        <p:spPr>
          <a:xfrm>
            <a:off x="0" y="4725144"/>
            <a:ext cx="9144000" cy="1430135"/>
          </a:xfrm>
          <a:prstGeom prst="rect">
            <a:avLst/>
          </a:prstGeom>
        </p:spPr>
        <p:txBody>
          <a:bodyPr wrap="square">
            <a:spAutoFit/>
          </a:bodyPr>
          <a:lstStyle/>
          <a:p>
            <a:pPr algn="ctr" fontAlgn="base">
              <a:lnSpc>
                <a:spcPct val="90000"/>
              </a:lnSpc>
              <a:spcBef>
                <a:spcPct val="20000"/>
              </a:spcBef>
              <a:spcAft>
                <a:spcPct val="0"/>
              </a:spcAft>
              <a:buClr>
                <a:srgbClr val="99FF99"/>
              </a:buClr>
              <a:buSzPct val="80000"/>
              <a:buFont typeface="Wingdings" charset="2"/>
              <a:buNone/>
            </a:pPr>
            <a:r>
              <a:rPr lang="it-IT" sz="3200" dirty="0" smtClean="0">
                <a:solidFill>
                  <a:srgbClr val="0000FF"/>
                </a:solidFill>
                <a:effectLst>
                  <a:outerShdw blurRad="38100" dist="38100" dir="2700000" algn="tl">
                    <a:srgbClr val="000000"/>
                  </a:outerShdw>
                </a:effectLst>
                <a:ea typeface="ヒラギノ角ゴ Pro W3" charset="-128"/>
                <a:cs typeface="ヒラギノ角ゴ Pro W3" charset="-128"/>
              </a:rPr>
              <a:t>Tra poco noi cercheremo di riprodurre l’effetto fotoelettrico evidenziando i risultati dell’esperimento eseguito da Hertz</a:t>
            </a:r>
            <a:endParaRPr lang="it-IT" sz="32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482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059832" y="128935"/>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t>GLI ESPERIMENTI:</a:t>
            </a:r>
            <a:br>
              <a:rPr lang="it-IT" sz="3200" dirty="0" smtClean="0"/>
            </a:br>
            <a:r>
              <a:rPr lang="it-IT" sz="3200" dirty="0" smtClean="0"/>
              <a:t>L’EFFETTO FOTOELETTRICO</a:t>
            </a:r>
            <a:endParaRPr lang="it-IT" sz="3200" dirty="0"/>
          </a:p>
        </p:txBody>
      </p:sp>
      <p:sp>
        <p:nvSpPr>
          <p:cNvPr id="10" name="Rectangle 4"/>
          <p:cNvSpPr>
            <a:spLocks noChangeArrowheads="1"/>
          </p:cNvSpPr>
          <p:nvPr/>
        </p:nvSpPr>
        <p:spPr bwMode="auto">
          <a:xfrm>
            <a:off x="0" y="990600"/>
            <a:ext cx="5400675" cy="720725"/>
          </a:xfrm>
          <a:prstGeom prst="rect">
            <a:avLst/>
          </a:prstGeom>
          <a:noFill/>
          <a:ln w="9525">
            <a:noFill/>
            <a:miter lim="800000"/>
            <a:headEnd/>
            <a:tailEnd/>
          </a:ln>
          <a:effectLst/>
        </p:spPr>
        <p:txBody>
          <a:bodyPr>
            <a:prstTxWarp prst="textNoShape">
              <a:avLst/>
            </a:prstTxWarp>
          </a:bodyPr>
          <a:lstStyle/>
          <a:p>
            <a:pPr algn="r" fontAlgn="base">
              <a:spcBef>
                <a:spcPct val="20000"/>
              </a:spcBef>
              <a:spcAft>
                <a:spcPct val="0"/>
              </a:spcAft>
              <a:buClr>
                <a:srgbClr val="99FF99"/>
              </a:buClr>
              <a:buSzPct val="80000"/>
              <a:buFont typeface="Wingdings" charset="2"/>
              <a:buChar char="Ø"/>
              <a:defRPr/>
            </a:pPr>
            <a:r>
              <a:rPr lang="it-IT" sz="3200" dirty="0">
                <a:solidFill>
                  <a:srgbClr val="FF0000"/>
                </a:solidFill>
                <a:effectLst>
                  <a:outerShdw blurRad="38100" dist="38100" dir="2700000" algn="tl">
                    <a:srgbClr val="000000"/>
                  </a:outerShdw>
                </a:effectLst>
                <a:latin typeface="Arial" charset="0"/>
              </a:rPr>
              <a:t>Effetto </a:t>
            </a:r>
            <a:r>
              <a:rPr lang="it-IT" sz="3200" dirty="0">
                <a:solidFill>
                  <a:srgbClr val="FF0000"/>
                </a:solidFill>
                <a:effectLst>
                  <a:outerShdw blurRad="38100" dist="38100" dir="2700000" algn="tl">
                    <a:srgbClr val="000000"/>
                  </a:outerShdw>
                </a:effectLst>
              </a:rPr>
              <a:t>Fotoelettrico</a:t>
            </a:r>
            <a:r>
              <a:rPr lang="it-IT" sz="3200" dirty="0">
                <a:solidFill>
                  <a:srgbClr val="FF0000"/>
                </a:solidFill>
                <a:effectLst>
                  <a:outerShdw blurRad="38100" dist="38100" dir="2700000" algn="tl">
                    <a:srgbClr val="000000"/>
                  </a:outerShdw>
                </a:effectLst>
                <a:latin typeface="Arial" charset="0"/>
              </a:rPr>
              <a:t> (1887</a:t>
            </a:r>
            <a:r>
              <a:rPr lang="it-IT" sz="3200" dirty="0" smtClean="0">
                <a:solidFill>
                  <a:srgbClr val="FF0000"/>
                </a:solidFill>
                <a:effectLst>
                  <a:outerShdw blurRad="38100" dist="38100" dir="2700000" algn="tl">
                    <a:srgbClr val="000000"/>
                  </a:outerShdw>
                </a:effectLst>
                <a:latin typeface="Arial" charset="0"/>
              </a:rPr>
              <a:t>)</a:t>
            </a:r>
            <a:endParaRPr lang="it-IT" sz="3200" dirty="0">
              <a:solidFill>
                <a:srgbClr val="FF0000"/>
              </a:solidFill>
              <a:effectLst>
                <a:outerShdw blurRad="38100" dist="38100" dir="2700000" algn="tl">
                  <a:srgbClr val="000000"/>
                </a:outerShdw>
              </a:effectLst>
              <a:latin typeface="Arial" charset="0"/>
            </a:endParaRPr>
          </a:p>
        </p:txBody>
      </p:sp>
      <p:pic>
        <p:nvPicPr>
          <p:cNvPr id="9" name="Picture 22" descr="analyzer_and_sampl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0" y="1600200"/>
            <a:ext cx="4313237" cy="2890838"/>
          </a:xfrm>
          <a:prstGeom prst="rect">
            <a:avLst/>
          </a:prstGeom>
          <a:noFill/>
          <a:ln w="38100" cmpd="dbl">
            <a:solidFill>
              <a:srgbClr val="000000"/>
            </a:solidFill>
            <a:miter lim="800000"/>
            <a:headEnd/>
            <a:tailEnd/>
          </a:ln>
        </p:spPr>
      </p:pic>
      <p:sp>
        <p:nvSpPr>
          <p:cNvPr id="11" name="Rettangolo 10"/>
          <p:cNvSpPr/>
          <p:nvPr/>
        </p:nvSpPr>
        <p:spPr>
          <a:xfrm>
            <a:off x="0" y="1524000"/>
            <a:ext cx="4572000" cy="2759730"/>
          </a:xfrm>
          <a:prstGeom prst="rect">
            <a:avLst/>
          </a:prstGeom>
        </p:spPr>
        <p:txBody>
          <a:bodyPr>
            <a:spAutoFit/>
          </a:bodyPr>
          <a:lstStyle/>
          <a:p>
            <a:pPr fontAlgn="base">
              <a:lnSpc>
                <a:spcPct val="90000"/>
              </a:lnSpc>
              <a:spcBef>
                <a:spcPct val="20000"/>
              </a:spcBef>
              <a:spcAft>
                <a:spcPct val="0"/>
              </a:spcAft>
              <a:buClr>
                <a:srgbClr val="99FF99"/>
              </a:buClr>
              <a:buSzPct val="80000"/>
              <a:buFont typeface="Wingdings" charset="2"/>
              <a:buNone/>
            </a:pPr>
            <a:r>
              <a:rPr lang="it-IT" sz="3200" dirty="0" smtClean="0">
                <a:solidFill>
                  <a:srgbClr val="0000FF"/>
                </a:solidFill>
                <a:effectLst>
                  <a:outerShdw blurRad="38100" dist="38100" dir="2700000" algn="tl">
                    <a:srgbClr val="000000"/>
                  </a:outerShdw>
                </a:effectLst>
                <a:ea typeface="ヒラギノ角ゴ Pro W3" charset="-128"/>
                <a:cs typeface="ヒラギノ角ゴ Pro W3" charset="-128"/>
              </a:rPr>
              <a:t>Una nota: Ancora oggi l’effetto fotoelettrico e’ alla base di uno degli esperimenti </a:t>
            </a:r>
            <a:r>
              <a:rPr lang="it-IT" sz="3200" dirty="0" err="1" smtClean="0">
                <a:solidFill>
                  <a:srgbClr val="0000FF"/>
                </a:solidFill>
                <a:effectLst>
                  <a:outerShdw blurRad="38100" dist="38100" dir="2700000" algn="tl">
                    <a:srgbClr val="000000"/>
                  </a:outerShdw>
                </a:effectLst>
                <a:ea typeface="ヒラギノ角ゴ Pro W3" charset="-128"/>
                <a:cs typeface="ヒラギノ角ゴ Pro W3" charset="-128"/>
              </a:rPr>
              <a:t>piu’</a:t>
            </a:r>
            <a:r>
              <a:rPr lang="it-IT" sz="3200" dirty="0" smtClean="0">
                <a:solidFill>
                  <a:srgbClr val="0000FF"/>
                </a:solidFill>
                <a:effectLst>
                  <a:outerShdw blurRad="38100" dist="38100" dir="2700000" algn="tl">
                    <a:srgbClr val="000000"/>
                  </a:outerShdw>
                </a:effectLst>
                <a:ea typeface="ヒラギノ角ゴ Pro W3" charset="-128"/>
                <a:cs typeface="ヒラギノ角ゴ Pro W3" charset="-128"/>
              </a:rPr>
              <a:t> efficaci per studiare la struttura elettronica dei materiali</a:t>
            </a:r>
            <a:endParaRPr lang="it-IT" sz="3200" dirty="0">
              <a:solidFill>
                <a:srgbClr val="0000FF"/>
              </a:solidFill>
              <a:effectLst>
                <a:outerShdw blurRad="38100" dist="38100" dir="2700000" algn="tl">
                  <a:srgbClr val="000000">
                    <a:alpha val="43137"/>
                  </a:srgbClr>
                </a:outerShdw>
              </a:effectLst>
            </a:endParaRPr>
          </a:p>
        </p:txBody>
      </p:sp>
      <p:sp>
        <p:nvSpPr>
          <p:cNvPr id="12" name="Rettangolo 11"/>
          <p:cNvSpPr/>
          <p:nvPr/>
        </p:nvSpPr>
        <p:spPr>
          <a:xfrm>
            <a:off x="0" y="4509120"/>
            <a:ext cx="8915400" cy="1761508"/>
          </a:xfrm>
          <a:prstGeom prst="rect">
            <a:avLst/>
          </a:prstGeom>
        </p:spPr>
        <p:txBody>
          <a:bodyPr wrap="square">
            <a:spAutoFit/>
          </a:bodyPr>
          <a:lstStyle/>
          <a:p>
            <a:pPr algn="ctr" fontAlgn="base">
              <a:lnSpc>
                <a:spcPct val="90000"/>
              </a:lnSpc>
              <a:spcBef>
                <a:spcPct val="20000"/>
              </a:spcBef>
              <a:spcAft>
                <a:spcPct val="0"/>
              </a:spcAft>
              <a:buClr>
                <a:srgbClr val="99FF99"/>
              </a:buClr>
              <a:buSzPct val="80000"/>
              <a:buFont typeface="Wingdings" charset="2"/>
              <a:buNone/>
            </a:pPr>
            <a:r>
              <a:rPr lang="it-IT" sz="3200" dirty="0" smtClean="0">
                <a:solidFill>
                  <a:srgbClr val="0000FF"/>
                </a:solidFill>
                <a:effectLst>
                  <a:outerShdw blurRad="38100" dist="38100" dir="2700000" algn="tl">
                    <a:srgbClr val="000000"/>
                  </a:outerShdw>
                </a:effectLst>
                <a:ea typeface="ヒラギノ角ゴ Pro W3" charset="-128"/>
                <a:cs typeface="ヒラギノ角ゴ Pro W3" charset="-128"/>
              </a:rPr>
              <a:t>NEL 1921 ALBERT EINSTEIN FU INSIGNITO del premio Nobel con la seguente motivazione: </a:t>
            </a:r>
            <a:r>
              <a:rPr lang="it-IT" sz="2800" i="1" dirty="0" smtClean="0">
                <a:solidFill>
                  <a:srgbClr val="0000FF"/>
                </a:solidFill>
                <a:effectLst>
                  <a:outerShdw blurRad="38100" dist="38100" dir="2700000" algn="tl">
                    <a:srgbClr val="000000">
                      <a:alpha val="43137"/>
                    </a:srgbClr>
                  </a:outerShdw>
                </a:effectLst>
              </a:rPr>
              <a:t>Ad Albert Einstein, per i suoi servizi alla fisica teorica e specialmente per la sua scoperta della legge dell'effetto fotoelettrico</a:t>
            </a:r>
            <a:r>
              <a:rPr lang="it-IT" sz="2400" i="1" dirty="0" smtClean="0">
                <a:solidFill>
                  <a:srgbClr val="0000FF"/>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93910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059832" y="128935"/>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t>GLI ESPERIMENTI:</a:t>
            </a:r>
            <a:br>
              <a:rPr lang="it-IT" sz="3200" dirty="0" smtClean="0"/>
            </a:br>
            <a:r>
              <a:rPr lang="it-IT" sz="3200" dirty="0" smtClean="0"/>
              <a:t>L’EFFETTO COMPTON</a:t>
            </a:r>
            <a:endParaRPr lang="it-IT" sz="3200" dirty="0"/>
          </a:p>
        </p:txBody>
      </p:sp>
      <p:sp>
        <p:nvSpPr>
          <p:cNvPr id="10" name="Rectangle 4"/>
          <p:cNvSpPr>
            <a:spLocks noChangeArrowheads="1"/>
          </p:cNvSpPr>
          <p:nvPr/>
        </p:nvSpPr>
        <p:spPr bwMode="auto">
          <a:xfrm>
            <a:off x="0" y="990600"/>
            <a:ext cx="5400675"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a:solidFill>
                  <a:srgbClr val="FF0000"/>
                </a:solidFill>
                <a:effectLst>
                  <a:outerShdw blurRad="38100" dist="38100" dir="2700000" algn="tl">
                    <a:srgbClr val="000000"/>
                  </a:outerShdw>
                </a:effectLst>
                <a:latin typeface="Arial" charset="0"/>
              </a:rPr>
              <a:t>Effetto </a:t>
            </a:r>
            <a:r>
              <a:rPr lang="it-IT" sz="3200" dirty="0" smtClean="0">
                <a:solidFill>
                  <a:srgbClr val="FF0000"/>
                </a:solidFill>
                <a:effectLst>
                  <a:outerShdw blurRad="38100" dist="38100" dir="2700000" algn="tl">
                    <a:srgbClr val="000000"/>
                  </a:outerShdw>
                </a:effectLst>
              </a:rPr>
              <a:t>COMPTON (1923)</a:t>
            </a:r>
            <a:endParaRPr lang="it-IT" sz="3200" dirty="0">
              <a:solidFill>
                <a:srgbClr val="FF0000"/>
              </a:solidFill>
              <a:effectLst>
                <a:outerShdw blurRad="38100" dist="38100" dir="2700000" algn="tl">
                  <a:srgbClr val="000000"/>
                </a:outerShdw>
              </a:effectLst>
              <a:latin typeface="Arial" charset="0"/>
            </a:endParaRPr>
          </a:p>
        </p:txBody>
      </p:sp>
      <p:pic>
        <p:nvPicPr>
          <p:cNvPr id="7" name="Picture 11" descr="ComptonScattering"/>
          <p:cNvPicPr>
            <a:picLocks noChangeAspect="1" noChangeArrowheads="1" noCrop="1"/>
          </p:cNvPicPr>
          <p:nvPr/>
        </p:nvPicPr>
        <p:blipFill>
          <a:blip r:embed="rId2"/>
          <a:srcRect/>
          <a:stretch>
            <a:fillRect/>
          </a:stretch>
        </p:blipFill>
        <p:spPr bwMode="auto">
          <a:xfrm>
            <a:off x="0" y="2276475"/>
            <a:ext cx="4679950" cy="1754188"/>
          </a:xfrm>
          <a:prstGeom prst="rect">
            <a:avLst/>
          </a:prstGeom>
          <a:noFill/>
          <a:ln w="9525">
            <a:noFill/>
            <a:miter lim="800000"/>
            <a:headEnd/>
            <a:tailEnd/>
          </a:ln>
        </p:spPr>
      </p:pic>
      <p:pic>
        <p:nvPicPr>
          <p:cNvPr id="13" name="Immagine 12"/>
          <p:cNvPicPr>
            <a:picLocks noChangeAspect="1"/>
          </p:cNvPicPr>
          <p:nvPr/>
        </p:nvPicPr>
        <p:blipFill>
          <a:blip r:embed="rId3"/>
          <a:stretch>
            <a:fillRect/>
          </a:stretch>
        </p:blipFill>
        <p:spPr>
          <a:xfrm>
            <a:off x="4660900" y="1752600"/>
            <a:ext cx="4483100" cy="3848100"/>
          </a:xfrm>
          <a:prstGeom prst="rect">
            <a:avLst/>
          </a:prstGeom>
        </p:spPr>
      </p:pic>
      <p:sp>
        <p:nvSpPr>
          <p:cNvPr id="14" name="Rettangolo 13"/>
          <p:cNvSpPr/>
          <p:nvPr/>
        </p:nvSpPr>
        <p:spPr>
          <a:xfrm>
            <a:off x="0" y="4800600"/>
            <a:ext cx="9144000" cy="1650708"/>
          </a:xfrm>
          <a:prstGeom prst="rect">
            <a:avLst/>
          </a:prstGeom>
        </p:spPr>
        <p:txBody>
          <a:bodyPr wrap="square">
            <a:spAutoFit/>
          </a:bodyPr>
          <a:lstStyle/>
          <a:p>
            <a:pPr fontAlgn="base">
              <a:lnSpc>
                <a:spcPct val="90000"/>
              </a:lnSpc>
              <a:spcBef>
                <a:spcPct val="20000"/>
              </a:spcBef>
              <a:spcAft>
                <a:spcPct val="0"/>
              </a:spcAft>
              <a:buClr>
                <a:srgbClr val="99FF99"/>
              </a:buClr>
              <a:buSzPct val="80000"/>
              <a:buFont typeface="Wingdings" charset="2"/>
              <a:buNone/>
            </a:pPr>
            <a:r>
              <a:rPr lang="it-IT" sz="2800" dirty="0" smtClean="0">
                <a:solidFill>
                  <a:srgbClr val="FF0000"/>
                </a:solidFill>
                <a:effectLst>
                  <a:outerShdw blurRad="38100" dist="38100" dir="2700000" algn="tl">
                    <a:srgbClr val="000000"/>
                  </a:outerShdw>
                </a:effectLst>
              </a:rPr>
              <a:t>COMPTON </a:t>
            </a:r>
            <a:r>
              <a:rPr lang="it-IT" sz="2800" dirty="0" smtClean="0">
                <a:solidFill>
                  <a:srgbClr val="0000FF"/>
                </a:solidFill>
                <a:effectLst>
                  <a:outerShdw blurRad="38100" dist="38100" dir="2700000" algn="tl">
                    <a:srgbClr val="000000"/>
                  </a:outerShdw>
                </a:effectLst>
              </a:rPr>
              <a:t>aveva inviato un fascio di fotoni incidenti di lunghezza d’onda </a:t>
            </a:r>
            <a:r>
              <a:rPr lang="it-IT" sz="2800" dirty="0" err="1" smtClean="0">
                <a:solidFill>
                  <a:srgbClr val="0000FF"/>
                </a:solidFill>
                <a:effectLst>
                  <a:outerShdw blurRad="38100" dist="38100" dir="2700000" algn="tl">
                    <a:srgbClr val="000000"/>
                  </a:outerShdw>
                </a:effectLst>
                <a:cs typeface="Symbol" charset="2"/>
              </a:rPr>
              <a:t>l</a:t>
            </a:r>
            <a:r>
              <a:rPr lang="it-IT" sz="2800" baseline="-25000" dirty="0" err="1" smtClean="0">
                <a:solidFill>
                  <a:srgbClr val="0000FF"/>
                </a:solidFill>
                <a:effectLst>
                  <a:outerShdw blurRad="38100" dist="38100" dir="2700000" algn="tl">
                    <a:srgbClr val="000000"/>
                  </a:outerShdw>
                </a:effectLst>
              </a:rPr>
              <a:t>inc</a:t>
            </a:r>
            <a:r>
              <a:rPr lang="it-IT" sz="2800" baseline="-25000" dirty="0" smtClean="0">
                <a:solidFill>
                  <a:srgbClr val="0000FF"/>
                </a:solidFill>
                <a:effectLst>
                  <a:outerShdw blurRad="38100" dist="38100" dir="2700000" algn="tl">
                    <a:srgbClr val="000000"/>
                  </a:outerShdw>
                </a:effectLst>
              </a:rPr>
              <a:t> </a:t>
            </a:r>
            <a:r>
              <a:rPr lang="it-IT" sz="2800" dirty="0" smtClean="0">
                <a:solidFill>
                  <a:srgbClr val="0000FF"/>
                </a:solidFill>
                <a:effectLst>
                  <a:outerShdw blurRad="38100" dist="38100" dir="2700000" algn="tl">
                    <a:srgbClr val="000000"/>
                  </a:outerShdw>
                </a:effectLst>
              </a:rPr>
              <a:t> contro un bersaglio di grafite e aveva misurato dopo l’interazione un fascio di fotoni diffusi ad un angolo </a:t>
            </a:r>
            <a:r>
              <a:rPr lang="it-IT" sz="2800" dirty="0" err="1" smtClean="0">
                <a:solidFill>
                  <a:srgbClr val="0000FF"/>
                </a:solidFill>
                <a:effectLst>
                  <a:outerShdw blurRad="38100" dist="38100" dir="2700000" algn="tl">
                    <a:srgbClr val="000000"/>
                  </a:outerShdw>
                </a:effectLst>
                <a:latin typeface="Symbol" charset="2"/>
                <a:cs typeface="Symbol" charset="2"/>
              </a:rPr>
              <a:t>q</a:t>
            </a:r>
            <a:r>
              <a:rPr lang="it-IT" sz="2800" dirty="0" smtClean="0">
                <a:solidFill>
                  <a:srgbClr val="0000FF"/>
                </a:solidFill>
                <a:effectLst>
                  <a:outerShdw blurRad="38100" dist="38100" dir="2700000" algn="tl">
                    <a:srgbClr val="000000"/>
                  </a:outerShdw>
                </a:effectLst>
              </a:rPr>
              <a:t> di lunghezza d’onda </a:t>
            </a:r>
            <a:r>
              <a:rPr lang="it-IT" sz="2800" dirty="0" err="1" smtClean="0">
                <a:solidFill>
                  <a:srgbClr val="0000FF"/>
                </a:solidFill>
                <a:effectLst>
                  <a:outerShdw blurRad="38100" dist="38100" dir="2700000" algn="tl">
                    <a:srgbClr val="000000"/>
                  </a:outerShdw>
                </a:effectLst>
                <a:latin typeface="Symbol" charset="2"/>
                <a:cs typeface="Symbol" charset="2"/>
              </a:rPr>
              <a:t>l</a:t>
            </a:r>
            <a:r>
              <a:rPr lang="it-IT" sz="2800" baseline="-25000" dirty="0" err="1" smtClean="0">
                <a:solidFill>
                  <a:srgbClr val="0000FF"/>
                </a:solidFill>
                <a:effectLst>
                  <a:outerShdw blurRad="38100" dist="38100" dir="2700000" algn="tl">
                    <a:srgbClr val="000000"/>
                  </a:outerShdw>
                </a:effectLst>
              </a:rPr>
              <a:t>diff</a:t>
            </a:r>
            <a:r>
              <a:rPr lang="it-IT" sz="2800" dirty="0" smtClean="0">
                <a:solidFill>
                  <a:srgbClr val="0000FF"/>
                </a:solidFill>
                <a:effectLst>
                  <a:outerShdw blurRad="38100" dist="38100" dir="2700000" algn="tl">
                    <a:srgbClr val="000000"/>
                  </a:outerShdw>
                </a:effectLst>
              </a:rPr>
              <a:t>&lt;</a:t>
            </a:r>
            <a:r>
              <a:rPr lang="it-IT" sz="2800" dirty="0" err="1" smtClean="0">
                <a:solidFill>
                  <a:srgbClr val="0000FF"/>
                </a:solidFill>
                <a:effectLst>
                  <a:outerShdw blurRad="38100" dist="38100" dir="2700000" algn="tl">
                    <a:srgbClr val="000000"/>
                  </a:outerShdw>
                </a:effectLst>
                <a:latin typeface="Symbol" charset="2"/>
                <a:cs typeface="Symbol" charset="2"/>
              </a:rPr>
              <a:t>l</a:t>
            </a:r>
            <a:r>
              <a:rPr lang="it-IT" sz="2800" baseline="-25000" dirty="0" err="1" smtClean="0">
                <a:solidFill>
                  <a:srgbClr val="0000FF"/>
                </a:solidFill>
                <a:effectLst>
                  <a:outerShdw blurRad="38100" dist="38100" dir="2700000" algn="tl">
                    <a:srgbClr val="000000"/>
                  </a:outerShdw>
                </a:effectLst>
              </a:rPr>
              <a:t>inc</a:t>
            </a:r>
            <a:r>
              <a:rPr lang="it-IT" sz="2800" dirty="0" smtClean="0">
                <a:solidFill>
                  <a:srgbClr val="0000FF"/>
                </a:solidFill>
                <a:effectLst>
                  <a:outerShdw blurRad="38100" dist="38100" dir="2700000" algn="tl">
                    <a:srgbClr val="000000"/>
                  </a:outerShdw>
                </a:effectLst>
              </a:rPr>
              <a:t> </a:t>
            </a:r>
            <a:r>
              <a:rPr lang="it-IT" sz="2800" dirty="0" err="1" smtClean="0">
                <a:solidFill>
                  <a:srgbClr val="0000FF"/>
                </a:solidFill>
                <a:effectLst>
                  <a:outerShdw blurRad="38100" dist="38100" dir="2700000" algn="tl">
                    <a:srgbClr val="000000"/>
                  </a:outerShdw>
                </a:effectLst>
              </a:rPr>
              <a:t>piu’</a:t>
            </a:r>
            <a:r>
              <a:rPr lang="it-IT" sz="2800" dirty="0" smtClean="0">
                <a:solidFill>
                  <a:srgbClr val="0000FF"/>
                </a:solidFill>
                <a:effectLst>
                  <a:outerShdw blurRad="38100" dist="38100" dir="2700000" algn="tl">
                    <a:srgbClr val="000000"/>
                  </a:outerShdw>
                </a:effectLst>
              </a:rPr>
              <a:t> un elettrone e-</a:t>
            </a:r>
            <a:endParaRPr lang="it-IT" sz="28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694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059832" y="128935"/>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t>GLI ESPERIMENTI:</a:t>
            </a:r>
            <a:br>
              <a:rPr lang="it-IT" sz="3200" dirty="0" smtClean="0"/>
            </a:br>
            <a:r>
              <a:rPr lang="it-IT" sz="3200" dirty="0" smtClean="0"/>
              <a:t>L’EFFETTO COMPTON</a:t>
            </a:r>
            <a:endParaRPr lang="it-IT" sz="3200" dirty="0"/>
          </a:p>
        </p:txBody>
      </p:sp>
      <p:sp>
        <p:nvSpPr>
          <p:cNvPr id="10" name="Rectangle 4"/>
          <p:cNvSpPr>
            <a:spLocks noChangeArrowheads="1"/>
          </p:cNvSpPr>
          <p:nvPr/>
        </p:nvSpPr>
        <p:spPr bwMode="auto">
          <a:xfrm>
            <a:off x="0" y="990600"/>
            <a:ext cx="5400675"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a:solidFill>
                  <a:srgbClr val="FF0000"/>
                </a:solidFill>
                <a:effectLst>
                  <a:outerShdw blurRad="38100" dist="38100" dir="2700000" algn="tl">
                    <a:srgbClr val="000000"/>
                  </a:outerShdw>
                </a:effectLst>
                <a:latin typeface="Arial" charset="0"/>
              </a:rPr>
              <a:t>Effetto </a:t>
            </a:r>
            <a:r>
              <a:rPr lang="it-IT" sz="3200" dirty="0" smtClean="0">
                <a:solidFill>
                  <a:srgbClr val="FF0000"/>
                </a:solidFill>
                <a:effectLst>
                  <a:outerShdw blurRad="38100" dist="38100" dir="2700000" algn="tl">
                    <a:srgbClr val="000000"/>
                  </a:outerShdw>
                </a:effectLst>
              </a:rPr>
              <a:t>COMPTON (1923)</a:t>
            </a:r>
            <a:endParaRPr lang="it-IT" sz="3200" dirty="0">
              <a:solidFill>
                <a:srgbClr val="FF0000"/>
              </a:solidFill>
              <a:effectLst>
                <a:outerShdw blurRad="38100" dist="38100" dir="2700000" algn="tl">
                  <a:srgbClr val="000000"/>
                </a:outerShdw>
              </a:effectLst>
              <a:latin typeface="Arial" charset="0"/>
            </a:endParaRPr>
          </a:p>
        </p:txBody>
      </p:sp>
      <p:pic>
        <p:nvPicPr>
          <p:cNvPr id="9" name="Immagine 8"/>
          <p:cNvPicPr>
            <a:picLocks noChangeAspect="1"/>
          </p:cNvPicPr>
          <p:nvPr/>
        </p:nvPicPr>
        <p:blipFill>
          <a:blip r:embed="rId3"/>
          <a:stretch>
            <a:fillRect/>
          </a:stretch>
        </p:blipFill>
        <p:spPr>
          <a:xfrm>
            <a:off x="4572000" y="1600200"/>
            <a:ext cx="4305300" cy="3188616"/>
          </a:xfrm>
          <a:prstGeom prst="rect">
            <a:avLst/>
          </a:prstGeom>
        </p:spPr>
      </p:pic>
      <p:sp>
        <p:nvSpPr>
          <p:cNvPr id="11" name="Rettangolo 10"/>
          <p:cNvSpPr/>
          <p:nvPr/>
        </p:nvSpPr>
        <p:spPr>
          <a:xfrm>
            <a:off x="0" y="4005064"/>
            <a:ext cx="9144000" cy="487313"/>
          </a:xfrm>
          <a:prstGeom prst="rect">
            <a:avLst/>
          </a:prstGeom>
        </p:spPr>
        <p:txBody>
          <a:bodyPr wrap="square">
            <a:spAutoFit/>
          </a:bodyPr>
          <a:lstStyle/>
          <a:p>
            <a:pPr fontAlgn="base">
              <a:lnSpc>
                <a:spcPct val="90000"/>
              </a:lnSpc>
              <a:spcBef>
                <a:spcPct val="20000"/>
              </a:spcBef>
              <a:spcAft>
                <a:spcPct val="0"/>
              </a:spcAft>
              <a:buClr>
                <a:srgbClr val="99FF99"/>
              </a:buClr>
              <a:buSzPct val="80000"/>
              <a:buFont typeface="Wingdings" charset="2"/>
              <a:buNone/>
            </a:pPr>
            <a:r>
              <a:rPr lang="it-IT" sz="2800" dirty="0" smtClean="0">
                <a:solidFill>
                  <a:srgbClr val="0000FF"/>
                </a:solidFill>
                <a:effectLst>
                  <a:outerShdw blurRad="38100" dist="38100" dir="2700000" algn="tl">
                    <a:srgbClr val="000000"/>
                  </a:outerShdw>
                </a:effectLst>
              </a:rPr>
              <a:t>Dove </a:t>
            </a:r>
            <a:r>
              <a:rPr lang="it-IT" sz="2800" dirty="0" err="1" smtClean="0">
                <a:solidFill>
                  <a:srgbClr val="0000FF"/>
                </a:solidFill>
                <a:effectLst>
                  <a:outerShdw blurRad="38100" dist="38100" dir="2700000" algn="tl">
                    <a:srgbClr val="000000"/>
                  </a:outerShdw>
                </a:effectLst>
                <a:latin typeface="Symbol" charset="2"/>
                <a:cs typeface="Symbol" charset="2"/>
              </a:rPr>
              <a:t>l</a:t>
            </a:r>
            <a:r>
              <a:rPr lang="it-IT" sz="2800" baseline="-25000" dirty="0" err="1" smtClean="0">
                <a:solidFill>
                  <a:srgbClr val="0000FF"/>
                </a:solidFill>
                <a:effectLst>
                  <a:outerShdw blurRad="38100" dist="38100" dir="2700000" algn="tl">
                    <a:srgbClr val="000000"/>
                  </a:outerShdw>
                </a:effectLst>
              </a:rPr>
              <a:t>COMPTON</a:t>
            </a:r>
            <a:r>
              <a:rPr lang="it-IT" sz="2800" dirty="0" smtClean="0">
                <a:solidFill>
                  <a:srgbClr val="0000FF"/>
                </a:solidFill>
                <a:effectLst>
                  <a:outerShdw blurRad="38100" dist="38100" dir="2700000" algn="tl">
                    <a:srgbClr val="000000"/>
                  </a:outerShdw>
                </a:effectLst>
              </a:rPr>
              <a:t> = 2.14x10 </a:t>
            </a:r>
            <a:r>
              <a:rPr lang="it-IT" sz="2800" baseline="30000" dirty="0" smtClean="0">
                <a:solidFill>
                  <a:srgbClr val="0000FF"/>
                </a:solidFill>
                <a:effectLst>
                  <a:outerShdw blurRad="38100" dist="38100" dir="2700000" algn="tl">
                    <a:srgbClr val="000000"/>
                  </a:outerShdw>
                </a:effectLst>
              </a:rPr>
              <a:t>-12</a:t>
            </a:r>
            <a:r>
              <a:rPr lang="it-IT" sz="2800" dirty="0" smtClean="0">
                <a:solidFill>
                  <a:srgbClr val="0000FF"/>
                </a:solidFill>
                <a:effectLst>
                  <a:outerShdw blurRad="38100" dist="38100" dir="2700000" algn="tl">
                    <a:srgbClr val="000000"/>
                  </a:outerShdw>
                </a:effectLst>
              </a:rPr>
              <a:t> </a:t>
            </a:r>
            <a:r>
              <a:rPr lang="it-IT" sz="2800" dirty="0" err="1" smtClean="0">
                <a:solidFill>
                  <a:srgbClr val="0000FF"/>
                </a:solidFill>
                <a:effectLst>
                  <a:outerShdw blurRad="38100" dist="38100" dir="2700000" algn="tl">
                    <a:srgbClr val="000000"/>
                  </a:outerShdw>
                </a:effectLst>
              </a:rPr>
              <a:t>m</a:t>
            </a:r>
            <a:endParaRPr lang="it-IT" sz="2800" dirty="0">
              <a:solidFill>
                <a:srgbClr val="0000FF"/>
              </a:solidFill>
              <a:effectLst>
                <a:outerShdw blurRad="38100" dist="38100" dir="2700000" algn="tl">
                  <a:srgbClr val="000000">
                    <a:alpha val="43137"/>
                  </a:srgbClr>
                </a:outerShdw>
              </a:effectLst>
            </a:endParaRPr>
          </a:p>
        </p:txBody>
      </p:sp>
      <p:sp>
        <p:nvSpPr>
          <p:cNvPr id="12" name="Rettangolo 11"/>
          <p:cNvSpPr/>
          <p:nvPr/>
        </p:nvSpPr>
        <p:spPr>
          <a:xfrm>
            <a:off x="0" y="1700808"/>
            <a:ext cx="4572000" cy="1650708"/>
          </a:xfrm>
          <a:prstGeom prst="rect">
            <a:avLst/>
          </a:prstGeom>
        </p:spPr>
        <p:txBody>
          <a:bodyPr wrap="square">
            <a:spAutoFit/>
          </a:bodyPr>
          <a:lstStyle/>
          <a:p>
            <a:pPr fontAlgn="base">
              <a:lnSpc>
                <a:spcPct val="90000"/>
              </a:lnSpc>
              <a:spcBef>
                <a:spcPct val="20000"/>
              </a:spcBef>
              <a:spcAft>
                <a:spcPct val="0"/>
              </a:spcAft>
              <a:buClr>
                <a:srgbClr val="99FF99"/>
              </a:buClr>
              <a:buSzPct val="80000"/>
              <a:buFont typeface="Wingdings" charset="2"/>
              <a:buNone/>
            </a:pPr>
            <a:r>
              <a:rPr lang="it-IT" sz="2800" dirty="0" smtClean="0">
                <a:solidFill>
                  <a:srgbClr val="FF0000"/>
                </a:solidFill>
                <a:effectLst>
                  <a:outerShdw blurRad="38100" dist="38100" dir="2700000" algn="tl">
                    <a:srgbClr val="000000"/>
                  </a:outerShdw>
                </a:effectLst>
              </a:rPr>
              <a:t>COMPTON</a:t>
            </a:r>
            <a:r>
              <a:rPr lang="it-IT" sz="2800" dirty="0" smtClean="0">
                <a:solidFill>
                  <a:srgbClr val="0000FF"/>
                </a:solidFill>
                <a:effectLst>
                  <a:outerShdw blurRad="38100" dist="38100" dir="2700000" algn="tl">
                    <a:srgbClr val="000000"/>
                  </a:outerShdw>
                </a:effectLst>
              </a:rPr>
              <a:t> </a:t>
            </a:r>
            <a:r>
              <a:rPr lang="it-IT" sz="2800" dirty="0" err="1" smtClean="0">
                <a:solidFill>
                  <a:srgbClr val="0000FF"/>
                </a:solidFill>
                <a:effectLst>
                  <a:outerShdw blurRad="38100" dist="38100" dir="2700000" algn="tl">
                    <a:srgbClr val="000000"/>
                  </a:outerShdw>
                </a:effectLst>
              </a:rPr>
              <a:t>misuro’</a:t>
            </a:r>
            <a:r>
              <a:rPr lang="it-IT" sz="2800" dirty="0" smtClean="0">
                <a:solidFill>
                  <a:srgbClr val="0000FF"/>
                </a:solidFill>
                <a:effectLst>
                  <a:outerShdw blurRad="38100" dist="38100" dir="2700000" algn="tl">
                    <a:srgbClr val="000000"/>
                  </a:outerShdw>
                </a:effectLst>
              </a:rPr>
              <a:t> la differenza di lunghezze d’onda dei fotoni incidenti e diffusi trovando :</a:t>
            </a:r>
          </a:p>
        </p:txBody>
      </p:sp>
      <p:sp>
        <p:nvSpPr>
          <p:cNvPr id="15" name="Rettangolo 14"/>
          <p:cNvSpPr/>
          <p:nvPr/>
        </p:nvSpPr>
        <p:spPr>
          <a:xfrm>
            <a:off x="0" y="4941168"/>
            <a:ext cx="8915400" cy="875111"/>
          </a:xfrm>
          <a:prstGeom prst="rect">
            <a:avLst/>
          </a:prstGeom>
        </p:spPr>
        <p:txBody>
          <a:bodyPr wrap="square">
            <a:spAutoFit/>
          </a:bodyPr>
          <a:lstStyle/>
          <a:p>
            <a:pPr algn="ctr" fontAlgn="base">
              <a:lnSpc>
                <a:spcPct val="90000"/>
              </a:lnSpc>
              <a:spcBef>
                <a:spcPct val="20000"/>
              </a:spcBef>
              <a:spcAft>
                <a:spcPct val="0"/>
              </a:spcAft>
              <a:buClr>
                <a:srgbClr val="99FF99"/>
              </a:buClr>
              <a:buSzPct val="80000"/>
              <a:buFont typeface="Wingdings" charset="2"/>
              <a:buNone/>
            </a:pPr>
            <a:r>
              <a:rPr lang="it-IT" sz="2800" dirty="0" smtClean="0">
                <a:solidFill>
                  <a:srgbClr val="0000FF"/>
                </a:solidFill>
                <a:effectLst>
                  <a:outerShdw blurRad="38100" dist="38100" dir="2700000" algn="tl">
                    <a:srgbClr val="000000"/>
                  </a:outerShdw>
                </a:effectLst>
              </a:rPr>
              <a:t>Tale formula si dimostra facilmente applicando le leggi dell’urto tra due corpi materiali ai fotoni</a:t>
            </a:r>
            <a:endParaRPr lang="it-IT" sz="3200" dirty="0">
              <a:solidFill>
                <a:srgbClr val="0000FF"/>
              </a:solidFill>
              <a:effectLst>
                <a:outerShdw blurRad="38100" dist="38100" dir="2700000" algn="tl">
                  <a:srgbClr val="000000">
                    <a:alpha val="43137"/>
                  </a:srgbClr>
                </a:outerShdw>
              </a:effectLst>
            </a:endParaRPr>
          </a:p>
        </p:txBody>
      </p:sp>
      <p:sp>
        <p:nvSpPr>
          <p:cNvPr id="16" name="Rettangolo 15"/>
          <p:cNvSpPr/>
          <p:nvPr/>
        </p:nvSpPr>
        <p:spPr>
          <a:xfrm>
            <a:off x="0" y="5805264"/>
            <a:ext cx="9144000" cy="543739"/>
          </a:xfrm>
          <a:prstGeom prst="rect">
            <a:avLst/>
          </a:prstGeom>
        </p:spPr>
        <p:txBody>
          <a:bodyPr wrap="square">
            <a:spAutoFit/>
          </a:bodyPr>
          <a:lstStyle/>
          <a:p>
            <a:pPr algn="ctr" fontAlgn="base">
              <a:lnSpc>
                <a:spcPct val="90000"/>
              </a:lnSpc>
              <a:spcBef>
                <a:spcPct val="20000"/>
              </a:spcBef>
              <a:spcAft>
                <a:spcPct val="0"/>
              </a:spcAft>
              <a:buClr>
                <a:srgbClr val="99FF99"/>
              </a:buClr>
              <a:buSzPct val="80000"/>
              <a:buFont typeface="Wingdings" charset="2"/>
              <a:buNone/>
            </a:pPr>
            <a:r>
              <a:rPr lang="it-IT" sz="3200" dirty="0" smtClean="0">
                <a:solidFill>
                  <a:srgbClr val="FF0000"/>
                </a:solidFill>
                <a:effectLst>
                  <a:outerShdw blurRad="38100" dist="38100" dir="2700000" algn="tl">
                    <a:srgbClr val="000000"/>
                  </a:outerShdw>
                </a:effectLst>
              </a:rPr>
              <a:t>E’ LA FINE DEL DUALISMO ONDA/PARTCELLA</a:t>
            </a:r>
            <a:endParaRPr lang="it-IT" sz="3200" dirty="0">
              <a:solidFill>
                <a:srgbClr val="FF0000"/>
              </a:solidFill>
              <a:effectLst>
                <a:outerShdw blurRad="38100" dist="38100" dir="2700000" algn="tl">
                  <a:srgbClr val="000000">
                    <a:alpha val="43137"/>
                  </a:srgbClr>
                </a:outerShdw>
              </a:effectLst>
            </a:endParaRPr>
          </a:p>
        </p:txBody>
      </p:sp>
      <p:graphicFrame>
        <p:nvGraphicFramePr>
          <p:cNvPr id="17" name="Oggetto 16"/>
          <p:cNvGraphicFramePr>
            <a:graphicFrameLocks noChangeAspect="1"/>
          </p:cNvGraphicFramePr>
          <p:nvPr>
            <p:extLst>
              <p:ext uri="{D42A27DB-BD31-4B8C-83A1-F6EECF244321}">
                <p14:modId xmlns:p14="http://schemas.microsoft.com/office/powerpoint/2010/main" val="607848255"/>
              </p:ext>
            </p:extLst>
          </p:nvPr>
        </p:nvGraphicFramePr>
        <p:xfrm>
          <a:off x="899592" y="3501008"/>
          <a:ext cx="3317875" cy="482600"/>
        </p:xfrm>
        <a:graphic>
          <a:graphicData uri="http://schemas.openxmlformats.org/presentationml/2006/ole">
            <mc:AlternateContent xmlns:mc="http://schemas.openxmlformats.org/markup-compatibility/2006">
              <mc:Choice xmlns:v="urn:schemas-microsoft-com:vml" Requires="v">
                <p:oleObj spid="_x0000_s277605" name="Equation" r:id="rId4" imgW="1397000" imgH="203200" progId="Equation.3">
                  <p:embed/>
                </p:oleObj>
              </mc:Choice>
              <mc:Fallback>
                <p:oleObj name="Equation" r:id="rId4" imgW="1397000" imgH="203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3501008"/>
                        <a:ext cx="3317875" cy="4826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5933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1196752"/>
            <a:ext cx="8964488" cy="5663089"/>
          </a:xfrm>
          <a:prstGeom prst="rect">
            <a:avLst/>
          </a:prstGeom>
          <a:noFill/>
        </p:spPr>
        <p:txBody>
          <a:bodyPr wrap="square" rtlCol="0">
            <a:spAutoFit/>
          </a:bodyPr>
          <a:lstStyle/>
          <a:p>
            <a:pPr algn="just"/>
            <a:r>
              <a:rPr lang="it-IT" sz="2800" dirty="0" smtClean="0"/>
              <a:t>Ancora </a:t>
            </a:r>
            <a:r>
              <a:rPr lang="it-IT" sz="2800" dirty="0"/>
              <a:t>oggi la ricerca nel campo della struttura della materia si basa su importanti esperimenti che cercano si ricavare le proprietà strutturali ed elettroniche della materia studiando </a:t>
            </a:r>
            <a:r>
              <a:rPr lang="it-IT" sz="2800" dirty="0">
                <a:solidFill>
                  <a:srgbClr val="FF0000"/>
                </a:solidFill>
              </a:rPr>
              <a:t>l’interazione di un materiale</a:t>
            </a:r>
            <a:r>
              <a:rPr lang="it-IT" sz="2800" dirty="0"/>
              <a:t> con la </a:t>
            </a:r>
            <a:r>
              <a:rPr lang="it-IT" sz="2800" dirty="0">
                <a:solidFill>
                  <a:srgbClr val="FF0000"/>
                </a:solidFill>
              </a:rPr>
              <a:t>luce/radiazione elettromagnetica </a:t>
            </a:r>
            <a:r>
              <a:rPr lang="it-IT" sz="2800" dirty="0"/>
              <a:t>(esperimenti di Riflettività/Fotoemissione), con </a:t>
            </a:r>
            <a:r>
              <a:rPr lang="it-IT" sz="2800" dirty="0">
                <a:solidFill>
                  <a:srgbClr val="FF0000"/>
                </a:solidFill>
              </a:rPr>
              <a:t>i neutroni </a:t>
            </a:r>
            <a:r>
              <a:rPr lang="it-IT" sz="2800" dirty="0"/>
              <a:t>(esperimenti di </a:t>
            </a:r>
            <a:r>
              <a:rPr lang="it-IT" sz="2800" dirty="0" err="1"/>
              <a:t>scattering</a:t>
            </a:r>
            <a:r>
              <a:rPr lang="it-IT" sz="2800" dirty="0"/>
              <a:t> recentemente applicati anche allo studio delle Belle Arti…), con gli </a:t>
            </a:r>
            <a:r>
              <a:rPr lang="it-IT" sz="2800" dirty="0">
                <a:solidFill>
                  <a:srgbClr val="FF0000"/>
                </a:solidFill>
              </a:rPr>
              <a:t>elettroni</a:t>
            </a:r>
            <a:r>
              <a:rPr lang="it-IT" sz="2800" dirty="0"/>
              <a:t> (Spettroscopia elettronica sensibile alla superficie</a:t>
            </a:r>
            <a:r>
              <a:rPr lang="it-IT" sz="2800" dirty="0" smtClean="0"/>
              <a:t>).</a:t>
            </a:r>
          </a:p>
          <a:p>
            <a:pPr lvl="0" algn="ctr"/>
            <a:r>
              <a:rPr lang="it-IT" sz="2800" kern="0" dirty="0">
                <a:solidFill>
                  <a:srgbClr val="0000FF"/>
                </a:solidFill>
                <a:effectLst>
                  <a:outerShdw blurRad="38100" dist="38100" dir="2700000" algn="tl">
                    <a:srgbClr val="000000"/>
                  </a:outerShdw>
                </a:effectLst>
                <a:latin typeface="Arial"/>
                <a:ea typeface="ヒラギノ角ゴ Pro W3" charset="-128"/>
                <a:cs typeface="ヒラギノ角ゴ Pro W3" charset="-128"/>
              </a:rPr>
              <a:t>Da dove nasce tutto quello che </a:t>
            </a:r>
            <a:r>
              <a:rPr lang="it-IT" sz="2800" kern="0" dirty="0" smtClean="0">
                <a:solidFill>
                  <a:srgbClr val="0000FF"/>
                </a:solidFill>
                <a:effectLst>
                  <a:outerShdw blurRad="38100" dist="38100" dir="2700000" algn="tl">
                    <a:srgbClr val="000000"/>
                  </a:outerShdw>
                </a:effectLst>
                <a:latin typeface="Arial"/>
                <a:ea typeface="ヒラギノ角ゴ Pro W3" charset="-128"/>
                <a:cs typeface="ヒラギノ角ゴ Pro W3" charset="-128"/>
              </a:rPr>
              <a:t>vedremo???...</a:t>
            </a:r>
          </a:p>
          <a:p>
            <a:pPr lvl="0" algn="ctr"/>
            <a:endParaRPr lang="it-IT" sz="2800" kern="0">
              <a:solidFill>
                <a:srgbClr val="0000FF"/>
              </a:solidFill>
              <a:effectLst>
                <a:outerShdw blurRad="38100" dist="38100" dir="2700000" algn="tl">
                  <a:srgbClr val="000000"/>
                </a:outerShdw>
              </a:effectLst>
              <a:latin typeface="Arial"/>
              <a:ea typeface="ヒラギノ角ゴ Pro W3" charset="-128"/>
              <a:cs typeface="ヒラギノ角ゴ Pro W3" charset="-128"/>
            </a:endParaRPr>
          </a:p>
          <a:p>
            <a:pPr lvl="0" algn="ctr"/>
            <a:r>
              <a:rPr lang="it-IT" sz="2800" kern="0" smtClean="0">
                <a:solidFill>
                  <a:srgbClr val="0000FF"/>
                </a:solidFill>
                <a:effectLst>
                  <a:outerShdw blurRad="38100" dist="38100" dir="2700000" algn="tl">
                    <a:srgbClr val="000000"/>
                  </a:outerShdw>
                </a:effectLst>
                <a:latin typeface="Arial"/>
                <a:ea typeface="ヒラギノ角ゴ Pro W3" charset="-128"/>
                <a:cs typeface="ヒラギノ角ゴ Pro W3" charset="-128"/>
              </a:rPr>
              <a:t>Da </a:t>
            </a:r>
            <a:r>
              <a:rPr lang="it-IT" sz="2800" kern="0" dirty="0">
                <a:solidFill>
                  <a:srgbClr val="0000FF"/>
                </a:solidFill>
                <a:effectLst>
                  <a:outerShdw blurRad="38100" dist="38100" dir="2700000" algn="tl">
                    <a:srgbClr val="000000"/>
                  </a:outerShdw>
                </a:effectLst>
                <a:latin typeface="Arial"/>
                <a:ea typeface="ヒラギノ角ゴ Pro W3" charset="-128"/>
                <a:cs typeface="ヒラギノ角ゴ Pro W3" charset="-128"/>
              </a:rPr>
              <a:t>una riv</a:t>
            </a:r>
            <a:r>
              <a:rPr lang="it-IT" sz="2800" b="1" kern="0" dirty="0">
                <a:ln w="1905"/>
                <a:solidFill>
                  <a:srgbClr val="0000FF"/>
                </a:solidFill>
                <a:effectLst>
                  <a:innerShdw blurRad="69850" dist="43180" dir="5400000">
                    <a:srgbClr val="000000">
                      <a:alpha val="65000"/>
                    </a:srgbClr>
                  </a:innerShdw>
                </a:effectLst>
                <a:latin typeface="Arial"/>
                <a:ea typeface="ヒラギノ角ゴ Pro W3" charset="-128"/>
                <a:cs typeface="ヒラギノ角ゴ Pro W3" charset="-128"/>
              </a:rPr>
              <a:t>oluz</a:t>
            </a:r>
            <a:r>
              <a:rPr lang="it-IT" sz="2800" kern="0" dirty="0">
                <a:solidFill>
                  <a:srgbClr val="0000FF"/>
                </a:solidFill>
                <a:effectLst>
                  <a:outerShdw blurRad="38100" dist="38100" dir="2700000" algn="tl">
                    <a:srgbClr val="000000"/>
                  </a:outerShdw>
                </a:effectLst>
                <a:latin typeface="Arial"/>
                <a:ea typeface="ヒラギノ角ゴ Pro W3" charset="-128"/>
                <a:cs typeface="ヒラギノ角ゴ Pro W3" charset="-128"/>
              </a:rPr>
              <a:t>ione….</a:t>
            </a:r>
          </a:p>
          <a:p>
            <a:pPr algn="just"/>
            <a:endParaRPr lang="it-IT" dirty="0" smtClean="0"/>
          </a:p>
          <a:p>
            <a:pPr algn="just"/>
            <a:endParaRPr lang="it-IT" dirty="0"/>
          </a:p>
          <a:p>
            <a:pPr algn="just"/>
            <a:endParaRPr lang="it-IT" dirty="0"/>
          </a:p>
        </p:txBody>
      </p:sp>
      <p:sp>
        <p:nvSpPr>
          <p:cNvPr id="3" name="Rectangle 2"/>
          <p:cNvSpPr txBox="1">
            <a:spLocks noChangeArrowheads="1"/>
          </p:cNvSpPr>
          <p:nvPr/>
        </p:nvSpPr>
        <p:spPr>
          <a:xfrm>
            <a:off x="3275855" y="0"/>
            <a:ext cx="5040561" cy="1052736"/>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2800" dirty="0" smtClean="0"/>
              <a:t>GLI ESPERIMENTI E LA NASCITA DELLA FISICA MODERNA</a:t>
            </a:r>
          </a:p>
        </p:txBody>
      </p:sp>
    </p:spTree>
    <p:extLst>
      <p:ext uri="{BB962C8B-B14F-4D97-AF65-F5344CB8AC3E}">
        <p14:creationId xmlns:p14="http://schemas.microsoft.com/office/powerpoint/2010/main" val="36159919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059832" y="128935"/>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t>GLI ESPERIMENTI:</a:t>
            </a:r>
            <a:br>
              <a:rPr lang="it-IT" sz="3200" dirty="0" smtClean="0"/>
            </a:br>
            <a:r>
              <a:rPr lang="it-IT" sz="3200" dirty="0" smtClean="0"/>
              <a:t>L’EFFETTO COMPTON</a:t>
            </a:r>
            <a:endParaRPr lang="it-IT" sz="3200" dirty="0"/>
          </a:p>
        </p:txBody>
      </p:sp>
      <p:sp>
        <p:nvSpPr>
          <p:cNvPr id="10" name="Rectangle 4"/>
          <p:cNvSpPr>
            <a:spLocks noChangeArrowheads="1"/>
          </p:cNvSpPr>
          <p:nvPr/>
        </p:nvSpPr>
        <p:spPr bwMode="auto">
          <a:xfrm>
            <a:off x="0" y="990600"/>
            <a:ext cx="5400675"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a:solidFill>
                  <a:srgbClr val="FF0000"/>
                </a:solidFill>
                <a:effectLst>
                  <a:outerShdw blurRad="38100" dist="38100" dir="2700000" algn="tl">
                    <a:srgbClr val="000000"/>
                  </a:outerShdw>
                </a:effectLst>
                <a:latin typeface="Arial" charset="0"/>
              </a:rPr>
              <a:t>Effetto </a:t>
            </a:r>
            <a:r>
              <a:rPr lang="it-IT" sz="3200" dirty="0" smtClean="0">
                <a:solidFill>
                  <a:srgbClr val="FF0000"/>
                </a:solidFill>
                <a:effectLst>
                  <a:outerShdw blurRad="38100" dist="38100" dir="2700000" algn="tl">
                    <a:srgbClr val="000000"/>
                  </a:outerShdw>
                </a:effectLst>
              </a:rPr>
              <a:t>COMPTON (1923)</a:t>
            </a:r>
            <a:endParaRPr lang="it-IT" sz="3200" dirty="0">
              <a:solidFill>
                <a:srgbClr val="FF0000"/>
              </a:solidFill>
              <a:effectLst>
                <a:outerShdw blurRad="38100" dist="38100" dir="2700000" algn="tl">
                  <a:srgbClr val="000000"/>
                </a:outerShdw>
              </a:effectLst>
              <a:latin typeface="Arial" charset="0"/>
            </a:endParaRPr>
          </a:p>
        </p:txBody>
      </p:sp>
      <p:graphicFrame>
        <p:nvGraphicFramePr>
          <p:cNvPr id="13" name="Segnaposto contenuto 3"/>
          <p:cNvGraphicFramePr>
            <a:graphicFrameLocks noGrp="1" noChangeAspect="1"/>
          </p:cNvGraphicFramePr>
          <p:nvPr>
            <p:ph idx="1"/>
          </p:nvPr>
        </p:nvGraphicFramePr>
        <p:xfrm>
          <a:off x="1143000" y="1676400"/>
          <a:ext cx="6858000" cy="971550"/>
        </p:xfrm>
        <a:graphic>
          <a:graphicData uri="http://schemas.openxmlformats.org/presentationml/2006/ole">
            <mc:AlternateContent xmlns:mc="http://schemas.openxmlformats.org/markup-compatibility/2006">
              <mc:Choice xmlns:v="urn:schemas-microsoft-com:vml" Requires="v">
                <p:oleObj spid="_x0000_s278804" name="Equation" r:id="rId3" imgW="3136900" imgH="444500" progId="Equation.3">
                  <p:embed/>
                </p:oleObj>
              </mc:Choice>
              <mc:Fallback>
                <p:oleObj name="Equation" r:id="rId3" imgW="31369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676400"/>
                        <a:ext cx="6858000" cy="9715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4" name="Segnaposto contenuto 3"/>
          <p:cNvGraphicFramePr>
            <a:graphicFrameLocks noChangeAspect="1"/>
          </p:cNvGraphicFramePr>
          <p:nvPr/>
        </p:nvGraphicFramePr>
        <p:xfrm>
          <a:off x="1170781" y="3429000"/>
          <a:ext cx="6802437" cy="1358900"/>
        </p:xfrm>
        <a:graphic>
          <a:graphicData uri="http://schemas.openxmlformats.org/presentationml/2006/ole">
            <mc:AlternateContent xmlns:mc="http://schemas.openxmlformats.org/markup-compatibility/2006">
              <mc:Choice xmlns:v="urn:schemas-microsoft-com:vml" Requires="v">
                <p:oleObj spid="_x0000_s278805" name="Equation" r:id="rId5" imgW="3111500" imgH="622300" progId="Equation.3">
                  <p:embed/>
                </p:oleObj>
              </mc:Choice>
              <mc:Fallback>
                <p:oleObj name="Equation" r:id="rId5" imgW="3111500" imgH="622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781" y="3429000"/>
                        <a:ext cx="6802437" cy="13589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8" name="Segnaposto contenuto 3"/>
          <p:cNvGraphicFramePr>
            <a:graphicFrameLocks noChangeAspect="1"/>
          </p:cNvGraphicFramePr>
          <p:nvPr/>
        </p:nvGraphicFramePr>
        <p:xfrm>
          <a:off x="4168775" y="5430838"/>
          <a:ext cx="860425" cy="860425"/>
        </p:xfrm>
        <a:graphic>
          <a:graphicData uri="http://schemas.openxmlformats.org/presentationml/2006/ole">
            <mc:AlternateContent xmlns:mc="http://schemas.openxmlformats.org/markup-compatibility/2006">
              <mc:Choice xmlns:v="urn:schemas-microsoft-com:vml" Requires="v">
                <p:oleObj spid="_x0000_s278806" name="Equation" r:id="rId7" imgW="393700" imgH="393700" progId="Equation.3">
                  <p:embed/>
                </p:oleObj>
              </mc:Choice>
              <mc:Fallback>
                <p:oleObj name="Equation" r:id="rId7" imgW="3937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68775" y="5430838"/>
                        <a:ext cx="860425" cy="8604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3951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059832" y="128935"/>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t>GLI ESPERIMENTI:</a:t>
            </a:r>
            <a:br>
              <a:rPr lang="it-IT" sz="3200" dirty="0" smtClean="0"/>
            </a:br>
            <a:r>
              <a:rPr lang="it-IT" sz="3200" dirty="0" smtClean="0"/>
              <a:t>DIFFRAZIONE DI ELETTRONI</a:t>
            </a:r>
            <a:endParaRPr lang="it-IT" sz="3200" dirty="0"/>
          </a:p>
        </p:txBody>
      </p:sp>
      <p:sp>
        <p:nvSpPr>
          <p:cNvPr id="10" name="Rectangle 4"/>
          <p:cNvSpPr>
            <a:spLocks noChangeArrowheads="1"/>
          </p:cNvSpPr>
          <p:nvPr/>
        </p:nvSpPr>
        <p:spPr bwMode="auto">
          <a:xfrm>
            <a:off x="0" y="990600"/>
            <a:ext cx="6372200"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smtClean="0">
                <a:solidFill>
                  <a:srgbClr val="FF0000"/>
                </a:solidFill>
                <a:effectLst>
                  <a:outerShdw blurRad="38100" dist="38100" dir="2700000" algn="tl">
                    <a:srgbClr val="000000"/>
                  </a:outerShdw>
                </a:effectLst>
                <a:latin typeface="Arial" charset="0"/>
              </a:rPr>
              <a:t>Diffrazione di elettroni</a:t>
            </a:r>
            <a:endParaRPr lang="it-IT" sz="3200" dirty="0">
              <a:solidFill>
                <a:srgbClr val="FF0000"/>
              </a:solidFill>
              <a:effectLst>
                <a:outerShdw blurRad="38100" dist="38100" dir="2700000" algn="tl">
                  <a:srgbClr val="000000"/>
                </a:outerShdw>
              </a:effectLst>
              <a:latin typeface="Arial" charset="0"/>
            </a:endParaRPr>
          </a:p>
        </p:txBody>
      </p:sp>
      <p:grpSp>
        <p:nvGrpSpPr>
          <p:cNvPr id="9" name="Group 35"/>
          <p:cNvGrpSpPr>
            <a:grpSpLocks/>
          </p:cNvGrpSpPr>
          <p:nvPr/>
        </p:nvGrpSpPr>
        <p:grpSpPr bwMode="auto">
          <a:xfrm>
            <a:off x="0" y="1981200"/>
            <a:ext cx="3733800" cy="4114800"/>
            <a:chOff x="0" y="2341"/>
            <a:chExt cx="1800" cy="1979"/>
          </a:xfrm>
        </p:grpSpPr>
        <p:pic>
          <p:nvPicPr>
            <p:cNvPr id="11" name="Picture 33" descr="corpuscul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341"/>
              <a:ext cx="1800" cy="900"/>
            </a:xfrm>
            <a:prstGeom prst="rect">
              <a:avLst/>
            </a:prstGeom>
            <a:noFill/>
            <a:ln w="9525">
              <a:noFill/>
              <a:miter lim="800000"/>
              <a:headEnd/>
              <a:tailEnd/>
            </a:ln>
          </p:spPr>
        </p:pic>
        <p:pic>
          <p:nvPicPr>
            <p:cNvPr id="12" name="Picture 34" descr="electron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300"/>
              <a:ext cx="1800" cy="1020"/>
            </a:xfrm>
            <a:prstGeom prst="rect">
              <a:avLst/>
            </a:prstGeom>
            <a:noFill/>
            <a:ln w="9525">
              <a:noFill/>
              <a:miter lim="800000"/>
              <a:headEnd/>
              <a:tailEnd/>
            </a:ln>
          </p:spPr>
        </p:pic>
      </p:grpSp>
      <p:sp>
        <p:nvSpPr>
          <p:cNvPr id="15" name="Rettangolo 14"/>
          <p:cNvSpPr/>
          <p:nvPr/>
        </p:nvSpPr>
        <p:spPr>
          <a:xfrm>
            <a:off x="3733800" y="1685302"/>
            <a:ext cx="5410200" cy="4729499"/>
          </a:xfrm>
          <a:prstGeom prst="rect">
            <a:avLst/>
          </a:prstGeom>
        </p:spPr>
        <p:txBody>
          <a:bodyPr wrap="square">
            <a:spAutoFit/>
          </a:bodyPr>
          <a:lstStyle/>
          <a:p>
            <a:pPr fontAlgn="base">
              <a:lnSpc>
                <a:spcPct val="90000"/>
              </a:lnSpc>
              <a:spcBef>
                <a:spcPct val="20000"/>
              </a:spcBef>
              <a:spcAft>
                <a:spcPct val="0"/>
              </a:spcAft>
              <a:buClr>
                <a:srgbClr val="99FF99"/>
              </a:buClr>
              <a:buSzPct val="80000"/>
              <a:buFont typeface="Wingdings" charset="2"/>
              <a:buNone/>
            </a:pPr>
            <a:r>
              <a:rPr lang="it-IT" sz="3200" dirty="0" smtClean="0">
                <a:solidFill>
                  <a:srgbClr val="0000FF"/>
                </a:solidFill>
                <a:effectLst>
                  <a:outerShdw blurRad="38100" dist="38100" dir="2700000" algn="tl">
                    <a:srgbClr val="000000"/>
                  </a:outerShdw>
                </a:effectLst>
              </a:rPr>
              <a:t>Classicamente esistevano:</a:t>
            </a:r>
          </a:p>
          <a:p>
            <a:pPr fontAlgn="base">
              <a:lnSpc>
                <a:spcPct val="90000"/>
              </a:lnSpc>
              <a:spcBef>
                <a:spcPct val="20000"/>
              </a:spcBef>
              <a:spcAft>
                <a:spcPct val="0"/>
              </a:spcAft>
              <a:buClr>
                <a:srgbClr val="99FF99"/>
              </a:buClr>
              <a:buSzPct val="80000"/>
              <a:buFontTx/>
              <a:buChar char="-"/>
            </a:pPr>
            <a:r>
              <a:rPr lang="it-IT" sz="3200" i="1" dirty="0" smtClean="0">
                <a:solidFill>
                  <a:srgbClr val="FF0000"/>
                </a:solidFill>
                <a:effectLst>
                  <a:outerShdw blurRad="38100" dist="38100" dir="2700000" algn="tl">
                    <a:srgbClr val="000000"/>
                  </a:outerShdw>
                </a:effectLst>
              </a:rPr>
              <a:t>le particelle </a:t>
            </a:r>
            <a:r>
              <a:rPr lang="it-IT" sz="3200" dirty="0" smtClean="0">
                <a:solidFill>
                  <a:srgbClr val="0000FF"/>
                </a:solidFill>
                <a:effectLst>
                  <a:outerShdw blurRad="38100" dist="38100" dir="2700000" algn="tl">
                    <a:srgbClr val="000000"/>
                  </a:outerShdw>
                </a:effectLst>
              </a:rPr>
              <a:t>dotate di massa la cui interazione e’ regolata dalla conservazione della </a:t>
            </a:r>
            <a:r>
              <a:rPr lang="it-IT" sz="3200" dirty="0" err="1" smtClean="0">
                <a:solidFill>
                  <a:srgbClr val="0000FF"/>
                </a:solidFill>
                <a:effectLst>
                  <a:outerShdw blurRad="38100" dist="38100" dir="2700000" algn="tl">
                    <a:srgbClr val="000000"/>
                  </a:outerShdw>
                </a:effectLst>
              </a:rPr>
              <a:t>quantita’</a:t>
            </a:r>
            <a:r>
              <a:rPr lang="it-IT" sz="3200" dirty="0" smtClean="0">
                <a:solidFill>
                  <a:srgbClr val="0000FF"/>
                </a:solidFill>
                <a:effectLst>
                  <a:outerShdw blurRad="38100" dist="38100" dir="2700000" algn="tl">
                    <a:srgbClr val="000000"/>
                  </a:outerShdw>
                </a:effectLst>
              </a:rPr>
              <a:t> di moto e dell’energia cinetica </a:t>
            </a:r>
          </a:p>
          <a:p>
            <a:pPr fontAlgn="base">
              <a:lnSpc>
                <a:spcPct val="90000"/>
              </a:lnSpc>
              <a:spcBef>
                <a:spcPct val="20000"/>
              </a:spcBef>
              <a:spcAft>
                <a:spcPct val="0"/>
              </a:spcAft>
              <a:buClr>
                <a:srgbClr val="99FF99"/>
              </a:buClr>
              <a:buSzPct val="80000"/>
              <a:buFontTx/>
              <a:buChar char="-"/>
            </a:pPr>
            <a:r>
              <a:rPr lang="it-IT" sz="3200" i="1" dirty="0" smtClean="0">
                <a:solidFill>
                  <a:srgbClr val="0000FF"/>
                </a:solidFill>
                <a:effectLst>
                  <a:outerShdw blurRad="38100" dist="38100" dir="2700000" algn="tl">
                    <a:srgbClr val="000000"/>
                  </a:outerShdw>
                </a:effectLst>
              </a:rPr>
              <a:t> </a:t>
            </a:r>
            <a:r>
              <a:rPr lang="it-IT" sz="3200" i="1" dirty="0" smtClean="0">
                <a:solidFill>
                  <a:srgbClr val="FF0000"/>
                </a:solidFill>
                <a:effectLst>
                  <a:outerShdw blurRad="38100" dist="38100" dir="2700000" algn="tl">
                    <a:srgbClr val="000000"/>
                  </a:outerShdw>
                </a:effectLst>
              </a:rPr>
              <a:t>le onde </a:t>
            </a:r>
            <a:r>
              <a:rPr lang="it-IT" sz="3200" dirty="0" smtClean="0">
                <a:solidFill>
                  <a:srgbClr val="0000FF"/>
                </a:solidFill>
                <a:effectLst>
                  <a:outerShdw blurRad="38100" dist="38100" dir="2700000" algn="tl">
                    <a:srgbClr val="000000"/>
                  </a:outerShdw>
                </a:effectLst>
              </a:rPr>
              <a:t>caratterizzate da una lunghezza d’onda e la cui interazione e’ regolata dai fenomeni di interferenza/diffrazione</a:t>
            </a:r>
            <a:endParaRPr lang="it-IT" sz="32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412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defRPr/>
            </a:pPr>
            <a:r>
              <a:rPr lang="it-IT" sz="4000" dirty="0" smtClean="0">
                <a:ea typeface="+mj-ea"/>
                <a:cs typeface="+mj-cs"/>
              </a:rPr>
              <a:t>Alla FINE DELL’800…</a:t>
            </a:r>
            <a:endParaRPr lang="it-IT" sz="4000" dirty="0">
              <a:ea typeface="+mj-ea"/>
              <a:cs typeface="+mj-cs"/>
            </a:endParaRPr>
          </a:p>
        </p:txBody>
      </p:sp>
      <p:pic>
        <p:nvPicPr>
          <p:cNvPr id="3" name="Immagine 2"/>
          <p:cNvPicPr>
            <a:picLocks noChangeAspect="1"/>
          </p:cNvPicPr>
          <p:nvPr/>
        </p:nvPicPr>
        <p:blipFill>
          <a:blip r:embed="rId2"/>
          <a:stretch>
            <a:fillRect/>
          </a:stretch>
        </p:blipFill>
        <p:spPr>
          <a:xfrm>
            <a:off x="55207" y="1235776"/>
            <a:ext cx="5024467" cy="4019574"/>
          </a:xfrm>
          <a:prstGeom prst="rect">
            <a:avLst/>
          </a:prstGeom>
        </p:spPr>
      </p:pic>
      <p:pic>
        <p:nvPicPr>
          <p:cNvPr id="2" name="Immagine 1"/>
          <p:cNvPicPr>
            <a:picLocks noChangeAspect="1"/>
          </p:cNvPicPr>
          <p:nvPr/>
        </p:nvPicPr>
        <p:blipFill>
          <a:blip r:embed="rId3"/>
          <a:stretch>
            <a:fillRect/>
          </a:stretch>
        </p:blipFill>
        <p:spPr>
          <a:xfrm>
            <a:off x="4049362" y="2798922"/>
            <a:ext cx="4831075" cy="3864860"/>
          </a:xfrm>
          <a:prstGeom prst="rect">
            <a:avLst/>
          </a:prstGeom>
        </p:spPr>
      </p:pic>
    </p:spTree>
    <p:extLst>
      <p:ext uri="{BB962C8B-B14F-4D97-AF65-F5344CB8AC3E}">
        <p14:creationId xmlns:p14="http://schemas.microsoft.com/office/powerpoint/2010/main" val="4224579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059832" y="128935"/>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smtClean="0">
                <a:solidFill>
                  <a:prstClr val="black"/>
                </a:solidFill>
                <a:latin typeface="Calibri"/>
              </a:rPr>
              <a:t>DIFFRAZIONE DI ELETTRONI</a:t>
            </a:r>
            <a:endParaRPr lang="it-IT" sz="3200" dirty="0">
              <a:solidFill>
                <a:prstClr val="black"/>
              </a:solidFill>
              <a:latin typeface="Calibri"/>
            </a:endParaRPr>
          </a:p>
        </p:txBody>
      </p:sp>
      <p:sp>
        <p:nvSpPr>
          <p:cNvPr id="10" name="Rectangle 4"/>
          <p:cNvSpPr>
            <a:spLocks noChangeArrowheads="1"/>
          </p:cNvSpPr>
          <p:nvPr/>
        </p:nvSpPr>
        <p:spPr bwMode="auto">
          <a:xfrm>
            <a:off x="0" y="990600"/>
            <a:ext cx="6372200"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smtClean="0">
                <a:solidFill>
                  <a:srgbClr val="FF0000"/>
                </a:solidFill>
                <a:effectLst>
                  <a:outerShdw blurRad="38100" dist="38100" dir="2700000" algn="tl">
                    <a:srgbClr val="000000"/>
                  </a:outerShdw>
                </a:effectLst>
                <a:latin typeface="Arial" charset="0"/>
              </a:rPr>
              <a:t>Diffrazione da Raggi X</a:t>
            </a:r>
            <a:endParaRPr lang="it-IT" sz="3200" dirty="0">
              <a:solidFill>
                <a:srgbClr val="FF0000"/>
              </a:solidFill>
              <a:effectLst>
                <a:outerShdw blurRad="38100" dist="38100" dir="2700000" algn="tl">
                  <a:srgbClr val="000000"/>
                </a:outerShdw>
              </a:effectLst>
              <a:latin typeface="Arial" charset="0"/>
            </a:endParaRPr>
          </a:p>
        </p:txBody>
      </p:sp>
      <p:sp>
        <p:nvSpPr>
          <p:cNvPr id="13" name="Rettangolo 12"/>
          <p:cNvSpPr/>
          <p:nvPr/>
        </p:nvSpPr>
        <p:spPr>
          <a:xfrm>
            <a:off x="3733800" y="1412776"/>
            <a:ext cx="5410200" cy="2092881"/>
          </a:xfrm>
          <a:prstGeom prst="rect">
            <a:avLst/>
          </a:prstGeom>
        </p:spPr>
        <p:txBody>
          <a:bodyPr wrap="square">
            <a:spAutoFit/>
          </a:bodyPr>
          <a:lstStyle/>
          <a:p>
            <a:pPr fontAlgn="base">
              <a:lnSpc>
                <a:spcPct val="90000"/>
              </a:lnSpc>
              <a:spcBef>
                <a:spcPct val="20000"/>
              </a:spcBef>
              <a:spcAft>
                <a:spcPct val="0"/>
              </a:spcAft>
              <a:buClr>
                <a:srgbClr val="99FF99"/>
              </a:buClr>
              <a:buSzPct val="80000"/>
              <a:buFont typeface="Wingdings" charset="2"/>
              <a:buNone/>
            </a:pPr>
            <a:r>
              <a:rPr lang="it-IT" sz="2400" dirty="0" err="1" smtClean="0">
                <a:solidFill>
                  <a:srgbClr val="FF0000"/>
                </a:solidFill>
                <a:effectLst>
                  <a:outerShdw blurRad="38100" dist="38100" dir="2700000" algn="tl">
                    <a:srgbClr val="000000"/>
                  </a:outerShdw>
                </a:effectLst>
                <a:latin typeface="Arial" charset="0"/>
              </a:rPr>
              <a:t>Bragg</a:t>
            </a:r>
            <a:r>
              <a:rPr lang="it-IT" sz="2400" dirty="0" smtClean="0">
                <a:solidFill>
                  <a:srgbClr val="0000FF"/>
                </a:solidFill>
                <a:effectLst>
                  <a:outerShdw blurRad="38100" dist="38100" dir="2700000" algn="tl">
                    <a:srgbClr val="000000"/>
                  </a:outerShdw>
                </a:effectLst>
                <a:latin typeface="Arial" charset="0"/>
              </a:rPr>
              <a:t> padre e figlio (premi Nobel nel 1915) dimostrarono che illuminando con un fascio di raggi </a:t>
            </a:r>
            <a:r>
              <a:rPr lang="it-IT" sz="2400" dirty="0" err="1" smtClean="0">
                <a:solidFill>
                  <a:srgbClr val="0000FF"/>
                </a:solidFill>
                <a:effectLst>
                  <a:outerShdw blurRad="38100" dist="38100" dir="2700000" algn="tl">
                    <a:srgbClr val="000000"/>
                  </a:outerShdw>
                </a:effectLst>
                <a:latin typeface="Arial" charset="0"/>
              </a:rPr>
              <a:t>X</a:t>
            </a:r>
            <a:r>
              <a:rPr lang="it-IT" sz="2400" dirty="0" smtClean="0">
                <a:solidFill>
                  <a:srgbClr val="0000FF"/>
                </a:solidFill>
                <a:effectLst>
                  <a:outerShdw blurRad="38100" dist="38100" dir="2700000" algn="tl">
                    <a:srgbClr val="000000"/>
                  </a:outerShdw>
                </a:effectLst>
                <a:latin typeface="Arial" charset="0"/>
              </a:rPr>
              <a:t> un cristallo si ottiene una figura di diffrazione da cui si </a:t>
            </a:r>
            <a:r>
              <a:rPr lang="it-IT" sz="2400" dirty="0" err="1" smtClean="0">
                <a:solidFill>
                  <a:srgbClr val="0000FF"/>
                </a:solidFill>
                <a:effectLst>
                  <a:outerShdw blurRad="38100" dist="38100" dir="2700000" algn="tl">
                    <a:srgbClr val="000000"/>
                  </a:outerShdw>
                </a:effectLst>
                <a:latin typeface="Arial" charset="0"/>
              </a:rPr>
              <a:t>puo’</a:t>
            </a:r>
            <a:r>
              <a:rPr lang="it-IT" sz="2400" dirty="0" smtClean="0">
                <a:solidFill>
                  <a:srgbClr val="0000FF"/>
                </a:solidFill>
                <a:effectLst>
                  <a:outerShdw blurRad="38100" dist="38100" dir="2700000" algn="tl">
                    <a:srgbClr val="000000"/>
                  </a:outerShdw>
                </a:effectLst>
                <a:latin typeface="Arial" charset="0"/>
              </a:rPr>
              <a:t> ricavare la struttura cristallografica del solido</a:t>
            </a:r>
            <a:endParaRPr lang="it-IT" sz="2400" dirty="0">
              <a:solidFill>
                <a:srgbClr val="0000FF"/>
              </a:solidFill>
              <a:effectLst>
                <a:outerShdw blurRad="38100" dist="38100" dir="2700000" algn="tl">
                  <a:srgbClr val="000000">
                    <a:alpha val="43137"/>
                  </a:srgbClr>
                </a:outerShdw>
              </a:effectLst>
              <a:latin typeface="Arial" charset="0"/>
            </a:endParaRPr>
          </a:p>
        </p:txBody>
      </p:sp>
      <p:pic>
        <p:nvPicPr>
          <p:cNvPr id="14" name="Immagine 13"/>
          <p:cNvPicPr>
            <a:picLocks noChangeAspect="1"/>
          </p:cNvPicPr>
          <p:nvPr/>
        </p:nvPicPr>
        <p:blipFill>
          <a:blip r:embed="rId2"/>
          <a:stretch>
            <a:fillRect/>
          </a:stretch>
        </p:blipFill>
        <p:spPr>
          <a:xfrm>
            <a:off x="0" y="1524000"/>
            <a:ext cx="3139571" cy="2438400"/>
          </a:xfrm>
          <a:prstGeom prst="rect">
            <a:avLst/>
          </a:prstGeom>
        </p:spPr>
      </p:pic>
      <p:pic>
        <p:nvPicPr>
          <p:cNvPr id="16" name="Immagine 15"/>
          <p:cNvPicPr>
            <a:picLocks noChangeAspect="1"/>
          </p:cNvPicPr>
          <p:nvPr/>
        </p:nvPicPr>
        <p:blipFill>
          <a:blip r:embed="rId3" cstate="email">
            <a:lum bright="24000" contrast="39000"/>
            <a:alphaModFix/>
            <a:extLst>
              <a:ext uri="{28A0092B-C50C-407E-A947-70E740481C1C}">
                <a14:useLocalDpi xmlns:a14="http://schemas.microsoft.com/office/drawing/2010/main"/>
              </a:ext>
            </a:extLst>
          </a:blip>
          <a:stretch>
            <a:fillRect/>
          </a:stretch>
        </p:blipFill>
        <p:spPr>
          <a:xfrm>
            <a:off x="5943600" y="3429000"/>
            <a:ext cx="3200400" cy="3200400"/>
          </a:xfrm>
          <a:prstGeom prst="rect">
            <a:avLst/>
          </a:prstGeom>
        </p:spPr>
      </p:pic>
      <p:pic>
        <p:nvPicPr>
          <p:cNvPr id="17" name="Immagine 16"/>
          <p:cNvPicPr>
            <a:picLocks noChangeAspect="1"/>
          </p:cNvPicPr>
          <p:nvPr/>
        </p:nvPicPr>
        <p:blipFill>
          <a:blip r:embed="rId4"/>
          <a:stretch>
            <a:fillRect/>
          </a:stretch>
        </p:blipFill>
        <p:spPr>
          <a:xfrm>
            <a:off x="0" y="3733800"/>
            <a:ext cx="3276600" cy="2413000"/>
          </a:xfrm>
          <a:prstGeom prst="rect">
            <a:avLst/>
          </a:prstGeom>
        </p:spPr>
      </p:pic>
      <p:sp>
        <p:nvSpPr>
          <p:cNvPr id="18" name="Rettangolo 17"/>
          <p:cNvSpPr/>
          <p:nvPr/>
        </p:nvSpPr>
        <p:spPr>
          <a:xfrm>
            <a:off x="0" y="6096000"/>
            <a:ext cx="9144000" cy="763286"/>
          </a:xfrm>
          <a:prstGeom prst="rect">
            <a:avLst/>
          </a:prstGeom>
          <a:solidFill>
            <a:schemeClr val="bg1"/>
          </a:solidFill>
        </p:spPr>
        <p:txBody>
          <a:bodyPr wrap="square">
            <a:spAutoFit/>
          </a:bodyPr>
          <a:lstStyle/>
          <a:p>
            <a:pPr algn="just" fontAlgn="base">
              <a:lnSpc>
                <a:spcPct val="90000"/>
              </a:lnSpc>
              <a:spcBef>
                <a:spcPct val="20000"/>
              </a:spcBef>
              <a:spcAft>
                <a:spcPct val="0"/>
              </a:spcAft>
              <a:buClr>
                <a:srgbClr val="99FF99"/>
              </a:buClr>
              <a:buSzPct val="80000"/>
              <a:buFont typeface="Wingdings" charset="2"/>
              <a:buNone/>
            </a:pPr>
            <a:r>
              <a:rPr lang="it-IT" sz="2400" dirty="0" smtClean="0">
                <a:solidFill>
                  <a:srgbClr val="0000FF"/>
                </a:solidFill>
                <a:effectLst>
                  <a:outerShdw blurRad="38100" dist="38100" dir="2700000" algn="tl">
                    <a:srgbClr val="000000"/>
                  </a:outerShdw>
                </a:effectLst>
                <a:latin typeface="Arial" charset="0"/>
              </a:rPr>
              <a:t>Un esempio Figura di diffrazione da elettroni di un campione di grafite</a:t>
            </a:r>
            <a:endParaRPr lang="it-IT" sz="2400" dirty="0">
              <a:solidFill>
                <a:srgbClr val="0000F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32556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059832" y="128935"/>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smtClean="0">
                <a:solidFill>
                  <a:prstClr val="black"/>
                </a:solidFill>
                <a:latin typeface="Calibri"/>
              </a:rPr>
              <a:t>DIFFRAZIONE DI ELETTRONI</a:t>
            </a:r>
            <a:endParaRPr lang="it-IT" sz="3200" dirty="0">
              <a:solidFill>
                <a:prstClr val="black"/>
              </a:solidFill>
              <a:latin typeface="Calibri"/>
            </a:endParaRPr>
          </a:p>
        </p:txBody>
      </p:sp>
      <p:sp>
        <p:nvSpPr>
          <p:cNvPr id="10" name="Rectangle 4"/>
          <p:cNvSpPr>
            <a:spLocks noChangeArrowheads="1"/>
          </p:cNvSpPr>
          <p:nvPr/>
        </p:nvSpPr>
        <p:spPr bwMode="auto">
          <a:xfrm>
            <a:off x="0" y="990600"/>
            <a:ext cx="6372200"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smtClean="0">
                <a:solidFill>
                  <a:srgbClr val="FF0000"/>
                </a:solidFill>
                <a:effectLst>
                  <a:outerShdw blurRad="38100" dist="38100" dir="2700000" algn="tl">
                    <a:srgbClr val="000000"/>
                  </a:outerShdw>
                </a:effectLst>
                <a:latin typeface="Arial" charset="0"/>
              </a:rPr>
              <a:t>Diffrazione da elettroni</a:t>
            </a:r>
            <a:endParaRPr lang="it-IT" sz="3200" dirty="0">
              <a:solidFill>
                <a:srgbClr val="FF0000"/>
              </a:solidFill>
              <a:effectLst>
                <a:outerShdw blurRad="38100" dist="38100" dir="2700000" algn="tl">
                  <a:srgbClr val="000000"/>
                </a:outerShdw>
              </a:effectLst>
              <a:latin typeface="Arial" charset="0"/>
            </a:endParaRPr>
          </a:p>
        </p:txBody>
      </p:sp>
      <p:pic>
        <p:nvPicPr>
          <p:cNvPr id="9" name="Immagine 8"/>
          <p:cNvPicPr>
            <a:picLocks noChangeAspect="1"/>
          </p:cNvPicPr>
          <p:nvPr/>
        </p:nvPicPr>
        <p:blipFill>
          <a:blip r:embed="rId2"/>
          <a:stretch>
            <a:fillRect/>
          </a:stretch>
        </p:blipFill>
        <p:spPr>
          <a:xfrm>
            <a:off x="5004048" y="1126696"/>
            <a:ext cx="4139952" cy="3908885"/>
          </a:xfrm>
          <a:prstGeom prst="rect">
            <a:avLst/>
          </a:prstGeom>
        </p:spPr>
      </p:pic>
      <p:sp>
        <p:nvSpPr>
          <p:cNvPr id="11" name="Rettangolo 10"/>
          <p:cNvSpPr/>
          <p:nvPr/>
        </p:nvSpPr>
        <p:spPr>
          <a:xfrm>
            <a:off x="76200" y="1524000"/>
            <a:ext cx="4191000" cy="1760482"/>
          </a:xfrm>
          <a:prstGeom prst="rect">
            <a:avLst/>
          </a:prstGeom>
        </p:spPr>
        <p:txBody>
          <a:bodyPr wrap="square">
            <a:spAutoFit/>
          </a:bodyPr>
          <a:lstStyle/>
          <a:p>
            <a:pPr fontAlgn="base">
              <a:lnSpc>
                <a:spcPct val="90000"/>
              </a:lnSpc>
              <a:spcBef>
                <a:spcPct val="20000"/>
              </a:spcBef>
              <a:spcAft>
                <a:spcPct val="0"/>
              </a:spcAft>
              <a:buClr>
                <a:srgbClr val="99FF99"/>
              </a:buClr>
              <a:buSzPct val="80000"/>
              <a:buFont typeface="Wingdings" charset="2"/>
              <a:buNone/>
            </a:pPr>
            <a:r>
              <a:rPr lang="it-IT" sz="2400" dirty="0" smtClean="0">
                <a:solidFill>
                  <a:srgbClr val="0000FF"/>
                </a:solidFill>
                <a:effectLst>
                  <a:outerShdw blurRad="38100" dist="38100" dir="2700000" algn="tl">
                    <a:srgbClr val="000000"/>
                  </a:outerShdw>
                </a:effectLst>
              </a:rPr>
              <a:t>Se si illumina un campione con un fascio di elettroni  si ottiene una figura di diffrazione analoga a quella che si ottiene con i raggi X.</a:t>
            </a:r>
          </a:p>
        </p:txBody>
      </p:sp>
      <p:sp>
        <p:nvSpPr>
          <p:cNvPr id="12" name="Rettangolo 11"/>
          <p:cNvSpPr/>
          <p:nvPr/>
        </p:nvSpPr>
        <p:spPr>
          <a:xfrm>
            <a:off x="0" y="3530892"/>
            <a:ext cx="4343400" cy="1650708"/>
          </a:xfrm>
          <a:prstGeom prst="rect">
            <a:avLst/>
          </a:prstGeom>
        </p:spPr>
        <p:txBody>
          <a:bodyPr wrap="square">
            <a:spAutoFit/>
          </a:bodyPr>
          <a:lstStyle/>
          <a:p>
            <a:pPr algn="ctr" fontAlgn="base">
              <a:lnSpc>
                <a:spcPct val="90000"/>
              </a:lnSpc>
              <a:spcBef>
                <a:spcPct val="20000"/>
              </a:spcBef>
              <a:spcAft>
                <a:spcPct val="0"/>
              </a:spcAft>
              <a:buClr>
                <a:srgbClr val="99FF99"/>
              </a:buClr>
              <a:buSzPct val="80000"/>
              <a:buFont typeface="Wingdings" charset="2"/>
              <a:buNone/>
            </a:pPr>
            <a:r>
              <a:rPr lang="it-IT" sz="2800" dirty="0" smtClean="0">
                <a:solidFill>
                  <a:srgbClr val="0000FF"/>
                </a:solidFill>
                <a:effectLst>
                  <a:outerShdw blurRad="38100" dist="38100" dir="2700000" algn="tl">
                    <a:srgbClr val="000000"/>
                  </a:outerShdw>
                </a:effectLst>
              </a:rPr>
              <a:t>In pratica gli elettroni mostrano fenomeni di diffrazione proprio come le onde</a:t>
            </a:r>
            <a:endParaRPr lang="it-IT" sz="2800" dirty="0">
              <a:solidFill>
                <a:srgbClr val="0000FF"/>
              </a:solidFill>
              <a:effectLst>
                <a:outerShdw blurRad="38100" dist="38100" dir="2700000" algn="tl">
                  <a:srgbClr val="000000">
                    <a:alpha val="43137"/>
                  </a:srgbClr>
                </a:outerShdw>
              </a:effectLst>
            </a:endParaRPr>
          </a:p>
        </p:txBody>
      </p:sp>
      <p:sp>
        <p:nvSpPr>
          <p:cNvPr id="15" name="Rettangolo 14"/>
          <p:cNvSpPr/>
          <p:nvPr/>
        </p:nvSpPr>
        <p:spPr>
          <a:xfrm>
            <a:off x="121096" y="5301208"/>
            <a:ext cx="8915400" cy="986937"/>
          </a:xfrm>
          <a:prstGeom prst="rect">
            <a:avLst/>
          </a:prstGeom>
        </p:spPr>
        <p:txBody>
          <a:bodyPr wrap="square" anchor="ctr">
            <a:spAutoFit/>
          </a:bodyPr>
          <a:lstStyle/>
          <a:p>
            <a:pPr algn="ctr" fontAlgn="base">
              <a:lnSpc>
                <a:spcPct val="90000"/>
              </a:lnSpc>
              <a:spcBef>
                <a:spcPct val="20000"/>
              </a:spcBef>
              <a:spcAft>
                <a:spcPct val="0"/>
              </a:spcAft>
              <a:buClr>
                <a:srgbClr val="99FF99"/>
              </a:buClr>
              <a:buSzPct val="80000"/>
              <a:buFont typeface="Wingdings" charset="2"/>
              <a:buNone/>
            </a:pPr>
            <a:r>
              <a:rPr lang="it-IT" sz="3200" dirty="0" smtClean="0">
                <a:solidFill>
                  <a:srgbClr val="0000FF"/>
                </a:solidFill>
                <a:effectLst>
                  <a:outerShdw blurRad="38100" dist="38100" dir="2700000" algn="tl">
                    <a:srgbClr val="000000"/>
                  </a:outerShdw>
                </a:effectLst>
              </a:rPr>
              <a:t>UN’ALTRA PROVA SPERIMENTALE CHE SANCISCE LA FINE DEL DUALISMO ONDA/PARTICELLA</a:t>
            </a:r>
            <a:endParaRPr lang="it-IT" sz="32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3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p:cNvPicPr>
            <a:picLocks noChangeAspect="1"/>
          </p:cNvPicPr>
          <p:nvPr/>
        </p:nvPicPr>
        <p:blipFill>
          <a:blip r:embed="rId2"/>
          <a:stretch>
            <a:fillRect/>
          </a:stretch>
        </p:blipFill>
        <p:spPr>
          <a:xfrm>
            <a:off x="4067748" y="1219200"/>
            <a:ext cx="4923852" cy="3276600"/>
          </a:xfrm>
          <a:prstGeom prst="rect">
            <a:avLst/>
          </a:prstGeom>
        </p:spPr>
      </p:pic>
      <p:sp>
        <p:nvSpPr>
          <p:cNvPr id="8" name="Titolo 1"/>
          <p:cNvSpPr txBox="1">
            <a:spLocks/>
          </p:cNvSpPr>
          <p:nvPr/>
        </p:nvSpPr>
        <p:spPr>
          <a:xfrm>
            <a:off x="3059832" y="128935"/>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smtClean="0">
                <a:solidFill>
                  <a:prstClr val="black"/>
                </a:solidFill>
                <a:latin typeface="Calibri"/>
              </a:rPr>
              <a:t>DIFFRAZIONE DI ELETTRONI</a:t>
            </a:r>
            <a:endParaRPr lang="it-IT" sz="3200" dirty="0">
              <a:solidFill>
                <a:prstClr val="black"/>
              </a:solidFill>
              <a:latin typeface="Calibri"/>
            </a:endParaRPr>
          </a:p>
        </p:txBody>
      </p:sp>
      <p:sp>
        <p:nvSpPr>
          <p:cNvPr id="10" name="Rectangle 4"/>
          <p:cNvSpPr>
            <a:spLocks noChangeArrowheads="1"/>
          </p:cNvSpPr>
          <p:nvPr/>
        </p:nvSpPr>
        <p:spPr bwMode="auto">
          <a:xfrm>
            <a:off x="0" y="990600"/>
            <a:ext cx="6372200"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smtClean="0">
                <a:solidFill>
                  <a:srgbClr val="FF0000"/>
                </a:solidFill>
                <a:effectLst>
                  <a:outerShdw blurRad="38100" dist="38100" dir="2700000" algn="tl">
                    <a:srgbClr val="000000"/>
                  </a:outerShdw>
                </a:effectLst>
                <a:latin typeface="Arial" charset="0"/>
              </a:rPr>
              <a:t>Diffrazione da elettroni</a:t>
            </a:r>
            <a:endParaRPr lang="it-IT" sz="3200" dirty="0">
              <a:solidFill>
                <a:srgbClr val="FF0000"/>
              </a:solidFill>
              <a:effectLst>
                <a:outerShdw blurRad="38100" dist="38100" dir="2700000" algn="tl">
                  <a:srgbClr val="000000"/>
                </a:outerShdw>
              </a:effectLst>
              <a:latin typeface="Arial" charset="0"/>
            </a:endParaRPr>
          </a:p>
        </p:txBody>
      </p:sp>
      <p:pic>
        <p:nvPicPr>
          <p:cNvPr id="13" name="Immagine 12"/>
          <p:cNvPicPr>
            <a:picLocks noChangeAspect="1"/>
          </p:cNvPicPr>
          <p:nvPr/>
        </p:nvPicPr>
        <p:blipFill>
          <a:blip r:embed="rId3"/>
          <a:stretch>
            <a:fillRect/>
          </a:stretch>
        </p:blipFill>
        <p:spPr>
          <a:xfrm>
            <a:off x="2267744" y="4000500"/>
            <a:ext cx="2857500" cy="2857500"/>
          </a:xfrm>
          <a:prstGeom prst="rect">
            <a:avLst/>
          </a:prstGeom>
        </p:spPr>
      </p:pic>
      <p:sp>
        <p:nvSpPr>
          <p:cNvPr id="14" name="Rettangolo 13"/>
          <p:cNvSpPr/>
          <p:nvPr/>
        </p:nvSpPr>
        <p:spPr>
          <a:xfrm>
            <a:off x="0" y="1600200"/>
            <a:ext cx="4191000" cy="2425279"/>
          </a:xfrm>
          <a:prstGeom prst="rect">
            <a:avLst/>
          </a:prstGeom>
        </p:spPr>
        <p:txBody>
          <a:bodyPr wrap="square">
            <a:spAutoFit/>
          </a:bodyPr>
          <a:lstStyle/>
          <a:p>
            <a:pPr fontAlgn="base">
              <a:lnSpc>
                <a:spcPct val="90000"/>
              </a:lnSpc>
              <a:spcBef>
                <a:spcPct val="20000"/>
              </a:spcBef>
              <a:spcAft>
                <a:spcPct val="0"/>
              </a:spcAft>
              <a:buClr>
                <a:srgbClr val="99FF99"/>
              </a:buClr>
              <a:buSzPct val="80000"/>
              <a:buFont typeface="Wingdings" charset="2"/>
              <a:buNone/>
            </a:pPr>
            <a:r>
              <a:rPr lang="it-IT" sz="2400" dirty="0" smtClean="0">
                <a:solidFill>
                  <a:srgbClr val="0000FF"/>
                </a:solidFill>
                <a:effectLst>
                  <a:outerShdw blurRad="38100" dist="38100" dir="2700000" algn="tl">
                    <a:srgbClr val="000000"/>
                  </a:outerShdw>
                </a:effectLst>
              </a:rPr>
              <a:t>Una NOTA: ancora oggi uno degli esperimenti che si fa nei laboratori di ricerca per stabilire la ricostruzione delle superfici e’ basata sulla diffrazione da elettroni lenti con il LEED (Low Energy Electron </a:t>
            </a:r>
            <a:r>
              <a:rPr lang="it-IT" sz="2400" dirty="0" err="1" smtClean="0">
                <a:solidFill>
                  <a:srgbClr val="0000FF"/>
                </a:solidFill>
                <a:effectLst>
                  <a:outerShdw blurRad="38100" dist="38100" dir="2700000" algn="tl">
                    <a:srgbClr val="000000"/>
                  </a:outerShdw>
                </a:effectLst>
              </a:rPr>
              <a:t>Diffraction</a:t>
            </a:r>
            <a:r>
              <a:rPr lang="it-IT" sz="2400" dirty="0" smtClean="0">
                <a:solidFill>
                  <a:srgbClr val="0000FF"/>
                </a:solidFill>
                <a:effectLst>
                  <a:outerShdw blurRad="38100" dist="38100" dir="2700000" algn="tl">
                    <a:srgbClr val="000000"/>
                  </a:outerShdw>
                </a:effectLst>
              </a:rPr>
              <a:t>)</a:t>
            </a:r>
          </a:p>
        </p:txBody>
      </p:sp>
      <p:sp>
        <p:nvSpPr>
          <p:cNvPr id="17" name="Rettangolo 16"/>
          <p:cNvSpPr/>
          <p:nvPr/>
        </p:nvSpPr>
        <p:spPr>
          <a:xfrm>
            <a:off x="5638800" y="4541468"/>
            <a:ext cx="3505200" cy="1760482"/>
          </a:xfrm>
          <a:prstGeom prst="rect">
            <a:avLst/>
          </a:prstGeom>
        </p:spPr>
        <p:txBody>
          <a:bodyPr wrap="square">
            <a:spAutoFit/>
          </a:bodyPr>
          <a:lstStyle/>
          <a:p>
            <a:pPr algn="just" fontAlgn="base">
              <a:lnSpc>
                <a:spcPct val="90000"/>
              </a:lnSpc>
              <a:spcBef>
                <a:spcPct val="20000"/>
              </a:spcBef>
              <a:spcAft>
                <a:spcPct val="0"/>
              </a:spcAft>
              <a:buClr>
                <a:srgbClr val="99FF99"/>
              </a:buClr>
              <a:buSzPct val="80000"/>
              <a:buFont typeface="Wingdings" charset="2"/>
              <a:buNone/>
            </a:pPr>
            <a:r>
              <a:rPr lang="it-IT" sz="2400" dirty="0" smtClean="0">
                <a:solidFill>
                  <a:srgbClr val="0000FF"/>
                </a:solidFill>
                <a:effectLst>
                  <a:outerShdw blurRad="38100" dist="38100" dir="2700000" algn="tl">
                    <a:srgbClr val="000000"/>
                  </a:outerShdw>
                </a:effectLst>
              </a:rPr>
              <a:t>Immagine LEED e topografia misurata con microscopio a scansione tunnel di una superficie di Si(111) 7x7</a:t>
            </a:r>
            <a:endParaRPr lang="it-IT" sz="24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102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059832" y="128935"/>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smtClean="0">
                <a:solidFill>
                  <a:prstClr val="black"/>
                </a:solidFill>
                <a:latin typeface="Calibri"/>
              </a:rPr>
              <a:t>IL CALORE SPECIFICO DEI SOLIDI</a:t>
            </a:r>
            <a:endParaRPr lang="it-IT" sz="3200" dirty="0">
              <a:solidFill>
                <a:prstClr val="black"/>
              </a:solidFill>
              <a:latin typeface="Calibri"/>
            </a:endParaRPr>
          </a:p>
        </p:txBody>
      </p:sp>
      <p:sp>
        <p:nvSpPr>
          <p:cNvPr id="10" name="Rectangle 4"/>
          <p:cNvSpPr>
            <a:spLocks noChangeArrowheads="1"/>
          </p:cNvSpPr>
          <p:nvPr/>
        </p:nvSpPr>
        <p:spPr bwMode="auto">
          <a:xfrm>
            <a:off x="0" y="990600"/>
            <a:ext cx="6372200"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smtClean="0">
                <a:solidFill>
                  <a:srgbClr val="FF0000"/>
                </a:solidFill>
                <a:effectLst>
                  <a:outerShdw blurRad="38100" dist="38100" dir="2700000" algn="tl">
                    <a:srgbClr val="000000"/>
                  </a:outerShdw>
                </a:effectLst>
                <a:latin typeface="Arial" charset="0"/>
              </a:rPr>
              <a:t>Il calore specifico dei </a:t>
            </a:r>
            <a:r>
              <a:rPr lang="it-IT" sz="3200" dirty="0" err="1" smtClean="0">
                <a:solidFill>
                  <a:srgbClr val="FF0000"/>
                </a:solidFill>
                <a:effectLst>
                  <a:outerShdw blurRad="38100" dist="38100" dir="2700000" algn="tl">
                    <a:srgbClr val="000000"/>
                  </a:outerShdw>
                </a:effectLst>
                <a:latin typeface="Arial" charset="0"/>
              </a:rPr>
              <a:t>solid</a:t>
            </a:r>
            <a:endParaRPr lang="it-IT" sz="3200" dirty="0">
              <a:solidFill>
                <a:srgbClr val="FF0000"/>
              </a:solidFill>
              <a:effectLst>
                <a:outerShdw blurRad="38100" dist="38100" dir="2700000" algn="tl">
                  <a:srgbClr val="000000"/>
                </a:outerShdw>
              </a:effectLst>
              <a:latin typeface="Arial" charset="0"/>
            </a:endParaRPr>
          </a:p>
        </p:txBody>
      </p:sp>
      <p:sp>
        <p:nvSpPr>
          <p:cNvPr id="9" name="Rettangolo 8"/>
          <p:cNvSpPr/>
          <p:nvPr/>
        </p:nvSpPr>
        <p:spPr>
          <a:xfrm>
            <a:off x="0" y="1371600"/>
            <a:ext cx="6819094" cy="487313"/>
          </a:xfrm>
          <a:prstGeom prst="rect">
            <a:avLst/>
          </a:prstGeom>
        </p:spPr>
        <p:txBody>
          <a:bodyPr wrap="none">
            <a:spAutoFit/>
          </a:bodyPr>
          <a:lstStyle/>
          <a:p>
            <a:pPr fontAlgn="base">
              <a:lnSpc>
                <a:spcPct val="90000"/>
              </a:lnSpc>
              <a:spcBef>
                <a:spcPct val="20000"/>
              </a:spcBef>
              <a:spcAft>
                <a:spcPct val="0"/>
              </a:spcAft>
              <a:buClr>
                <a:srgbClr val="99FF99"/>
              </a:buClr>
              <a:buSzPct val="80000"/>
              <a:buFont typeface="Wingdings" charset="2"/>
              <a:buNone/>
              <a:defRPr/>
            </a:pPr>
            <a:r>
              <a:rPr lang="it-IT" sz="2800" kern="0" dirty="0" smtClean="0">
                <a:solidFill>
                  <a:srgbClr val="0000FF"/>
                </a:solidFill>
                <a:effectLst>
                  <a:outerShdw blurRad="38100" dist="38100" dir="2700000" algn="tl">
                    <a:srgbClr val="000000"/>
                  </a:outerShdw>
                </a:effectLst>
                <a:ea typeface="ヒラギノ角ゴ Pro W3" charset="-128"/>
                <a:cs typeface="ヒラギノ角ゴ Pro W3" charset="-128"/>
              </a:rPr>
              <a:t>Classicamente: Legge </a:t>
            </a:r>
            <a:r>
              <a:rPr lang="it-IT" sz="2800" kern="0" dirty="0">
                <a:solidFill>
                  <a:srgbClr val="0000FF"/>
                </a:solidFill>
                <a:effectLst>
                  <a:outerShdw blurRad="38100" dist="38100" dir="2700000" algn="tl">
                    <a:srgbClr val="000000"/>
                  </a:outerShdw>
                </a:effectLst>
                <a:ea typeface="ヒラギノ角ゴ Pro W3" charset="-128"/>
                <a:cs typeface="ヒラギノ角ゴ Pro W3" charset="-128"/>
              </a:rPr>
              <a:t>di </a:t>
            </a:r>
            <a:r>
              <a:rPr lang="it-IT" sz="2800" kern="0" dirty="0" err="1">
                <a:solidFill>
                  <a:srgbClr val="0000FF"/>
                </a:solidFill>
                <a:effectLst>
                  <a:outerShdw blurRad="38100" dist="38100" dir="2700000" algn="tl">
                    <a:srgbClr val="000000"/>
                  </a:outerShdw>
                </a:effectLst>
                <a:ea typeface="ヒラギノ角ゴ Pro W3" charset="-128"/>
                <a:cs typeface="ヒラギノ角ゴ Pro W3" charset="-128"/>
              </a:rPr>
              <a:t>Dulong</a:t>
            </a:r>
            <a:r>
              <a:rPr lang="it-IT" sz="2800" kern="0" dirty="0">
                <a:solidFill>
                  <a:srgbClr val="0000FF"/>
                </a:solidFill>
                <a:effectLst>
                  <a:outerShdw blurRad="38100" dist="38100" dir="2700000" algn="tl">
                    <a:srgbClr val="000000"/>
                  </a:outerShdw>
                </a:effectLst>
                <a:ea typeface="ヒラギノ角ゴ Pro W3" charset="-128"/>
                <a:cs typeface="ヒラギノ角ゴ Pro W3" charset="-128"/>
              </a:rPr>
              <a:t> e </a:t>
            </a:r>
            <a:r>
              <a:rPr lang="it-IT" sz="2800" kern="0" dirty="0" smtClean="0">
                <a:solidFill>
                  <a:srgbClr val="0000FF"/>
                </a:solidFill>
                <a:effectLst>
                  <a:outerShdw blurRad="38100" dist="38100" dir="2700000" algn="tl">
                    <a:srgbClr val="000000"/>
                  </a:outerShdw>
                </a:effectLst>
                <a:ea typeface="ヒラギノ角ゴ Pro W3" charset="-128"/>
                <a:cs typeface="ヒラギノ角ゴ Pro W3" charset="-128"/>
              </a:rPr>
              <a:t>Petit (1819)</a:t>
            </a:r>
            <a:endParaRPr lang="it-IT" sz="3200" dirty="0">
              <a:solidFill>
                <a:srgbClr val="0000FF"/>
              </a:solidFill>
              <a:effectLst>
                <a:outerShdw blurRad="38100" dist="38100" dir="2700000" algn="tl">
                  <a:srgbClr val="000000">
                    <a:alpha val="43137"/>
                  </a:srgbClr>
                </a:outerShdw>
              </a:effectLst>
            </a:endParaRPr>
          </a:p>
        </p:txBody>
      </p:sp>
      <p:graphicFrame>
        <p:nvGraphicFramePr>
          <p:cNvPr id="11" name="Object 2"/>
          <p:cNvGraphicFramePr>
            <a:graphicFrameLocks noChangeAspect="1"/>
          </p:cNvGraphicFramePr>
          <p:nvPr>
            <p:extLst>
              <p:ext uri="{D42A27DB-BD31-4B8C-83A1-F6EECF244321}">
                <p14:modId xmlns:p14="http://schemas.microsoft.com/office/powerpoint/2010/main" val="3668942068"/>
              </p:ext>
            </p:extLst>
          </p:nvPr>
        </p:nvGraphicFramePr>
        <p:xfrm>
          <a:off x="7620000" y="1295400"/>
          <a:ext cx="1501775" cy="525463"/>
        </p:xfrm>
        <a:graphic>
          <a:graphicData uri="http://schemas.openxmlformats.org/presentationml/2006/ole">
            <mc:AlternateContent xmlns:mc="http://schemas.openxmlformats.org/markup-compatibility/2006">
              <mc:Choice xmlns:v="urn:schemas-microsoft-com:vml" Requires="v">
                <p:oleObj spid="_x0000_s289970" name="Equation" r:id="rId3" imgW="508000" imgH="177800" progId="Equation.3">
                  <p:embed/>
                </p:oleObj>
              </mc:Choice>
              <mc:Fallback>
                <p:oleObj name="Equation" r:id="rId3" imgW="508000" imgH="177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1295400"/>
                        <a:ext cx="1501775" cy="5254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2" name="Rettangolo 11"/>
          <p:cNvSpPr/>
          <p:nvPr/>
        </p:nvSpPr>
        <p:spPr>
          <a:xfrm>
            <a:off x="228600" y="1905000"/>
            <a:ext cx="8686800" cy="1263650"/>
          </a:xfrm>
          <a:prstGeom prst="rect">
            <a:avLst/>
          </a:prstGeom>
        </p:spPr>
        <p:txBody>
          <a:bodyPr>
            <a:prstTxWarp prst="textNoShape">
              <a:avLst/>
            </a:prstTxWarp>
            <a:spAutoFit/>
          </a:bodyPr>
          <a:lstStyle/>
          <a:p>
            <a:pPr fontAlgn="base">
              <a:lnSpc>
                <a:spcPct val="90000"/>
              </a:lnSpc>
              <a:spcBef>
                <a:spcPct val="20000"/>
              </a:spcBef>
              <a:spcAft>
                <a:spcPct val="0"/>
              </a:spcAft>
              <a:buClr>
                <a:srgbClr val="99FF99"/>
              </a:buClr>
              <a:buSzPct val="80000"/>
              <a:buFont typeface="Wingdings" charset="2"/>
              <a:buNone/>
              <a:defRPr/>
            </a:pPr>
            <a:r>
              <a:rPr lang="it-IT" sz="2800" dirty="0">
                <a:solidFill>
                  <a:srgbClr val="0000FF"/>
                </a:solidFill>
                <a:effectLst>
                  <a:outerShdw blurRad="38100" dist="38100" dir="2700000" algn="tl">
                    <a:srgbClr val="000000"/>
                  </a:outerShdw>
                </a:effectLst>
                <a:ea typeface="ヒラギノ角ゴ Pro W3" charset="-128"/>
                <a:cs typeface="ヒラギノ角ゴ Pro W3" charset="-128"/>
              </a:rPr>
              <a:t>Verso la fine dell’’800 l’esperimento </a:t>
            </a:r>
            <a:r>
              <a:rPr lang="it-IT" sz="2800" dirty="0" err="1">
                <a:solidFill>
                  <a:srgbClr val="0000FF"/>
                </a:solidFill>
                <a:effectLst>
                  <a:outerShdw blurRad="38100" dist="38100" dir="2700000" algn="tl">
                    <a:srgbClr val="000000"/>
                  </a:outerShdw>
                </a:effectLst>
                <a:ea typeface="ヒラギノ角ゴ Pro W3" charset="-128"/>
                <a:cs typeface="ヒラギノ角ゴ Pro W3" charset="-128"/>
              </a:rPr>
              <a:t>dimostro’</a:t>
            </a:r>
            <a:r>
              <a:rPr lang="it-IT" sz="2800" dirty="0">
                <a:solidFill>
                  <a:srgbClr val="0000FF"/>
                </a:solidFill>
                <a:effectLst>
                  <a:outerShdw blurRad="38100" dist="38100" dir="2700000" algn="tl">
                    <a:srgbClr val="000000"/>
                  </a:outerShdw>
                </a:effectLst>
                <a:ea typeface="ヒラギノ角ゴ Pro W3" charset="-128"/>
                <a:cs typeface="ヒラギノ角ゴ Pro W3" charset="-128"/>
              </a:rPr>
              <a:t> che diversi solidi avevano un calore specifico non era costante ma diminuiva al diminuire della </a:t>
            </a:r>
            <a:r>
              <a:rPr lang="it-IT" sz="2800" dirty="0" err="1">
                <a:solidFill>
                  <a:srgbClr val="0000FF"/>
                </a:solidFill>
                <a:effectLst>
                  <a:outerShdw blurRad="38100" dist="38100" dir="2700000" algn="tl">
                    <a:srgbClr val="000000"/>
                  </a:outerShdw>
                </a:effectLst>
                <a:ea typeface="ヒラギノ角ゴ Pro W3" charset="-128"/>
                <a:cs typeface="ヒラギノ角ゴ Pro W3" charset="-128"/>
              </a:rPr>
              <a:t>T</a:t>
            </a:r>
            <a:endParaRPr lang="it-IT" sz="3200" dirty="0">
              <a:solidFill>
                <a:srgbClr val="0000FF"/>
              </a:solidFill>
              <a:effectLst>
                <a:outerShdw blurRad="38100" dist="38100" dir="2700000" algn="tl">
                  <a:srgbClr val="000000"/>
                </a:outerShdw>
              </a:effectLst>
            </a:endParaRPr>
          </a:p>
        </p:txBody>
      </p:sp>
      <p:grpSp>
        <p:nvGrpSpPr>
          <p:cNvPr id="15" name="Gruppo 11"/>
          <p:cNvGrpSpPr>
            <a:grpSpLocks/>
          </p:cNvGrpSpPr>
          <p:nvPr/>
        </p:nvGrpSpPr>
        <p:grpSpPr bwMode="auto">
          <a:xfrm>
            <a:off x="0" y="3429000"/>
            <a:ext cx="3636963" cy="3429000"/>
            <a:chOff x="0" y="3429001"/>
            <a:chExt cx="3637392" cy="3429000"/>
          </a:xfrm>
        </p:grpSpPr>
        <p:pic>
          <p:nvPicPr>
            <p:cNvPr id="18" name="Immagine 6"/>
            <p:cNvPicPr>
              <a:picLocks noChangeAspect="1"/>
            </p:cNvPicPr>
            <p:nvPr/>
          </p:nvPicPr>
          <p:blipFill>
            <a:blip r:embed="rId5"/>
            <a:srcRect/>
            <a:stretch>
              <a:fillRect/>
            </a:stretch>
          </p:blipFill>
          <p:spPr bwMode="auto">
            <a:xfrm>
              <a:off x="0" y="3429001"/>
              <a:ext cx="3637392" cy="3429000"/>
            </a:xfrm>
            <a:prstGeom prst="rect">
              <a:avLst/>
            </a:prstGeom>
            <a:noFill/>
            <a:ln w="9525">
              <a:noFill/>
              <a:miter lim="800000"/>
              <a:headEnd/>
              <a:tailEnd/>
            </a:ln>
          </p:spPr>
        </p:pic>
        <p:graphicFrame>
          <p:nvGraphicFramePr>
            <p:cNvPr id="19" name="Object 3"/>
            <p:cNvGraphicFramePr>
              <a:graphicFrameLocks noChangeAspect="1"/>
            </p:cNvGraphicFramePr>
            <p:nvPr/>
          </p:nvGraphicFramePr>
          <p:xfrm>
            <a:off x="2133600" y="4343400"/>
            <a:ext cx="1417552" cy="1104900"/>
          </p:xfrm>
          <a:graphic>
            <a:graphicData uri="http://schemas.openxmlformats.org/presentationml/2006/ole">
              <mc:AlternateContent xmlns:mc="http://schemas.openxmlformats.org/markup-compatibility/2006">
                <mc:Choice xmlns:v="urn:schemas-microsoft-com:vml" Requires="v">
                  <p:oleObj spid="_x0000_s289971" name="Equation" r:id="rId6" imgW="800100" imgH="622300" progId="Equation.3">
                    <p:embed/>
                  </p:oleObj>
                </mc:Choice>
                <mc:Fallback>
                  <p:oleObj name="Equation" r:id="rId6" imgW="800100" imgH="622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4343400"/>
                          <a:ext cx="1417552" cy="11049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20" name="Rettangolo 19"/>
          <p:cNvSpPr/>
          <p:nvPr/>
        </p:nvSpPr>
        <p:spPr>
          <a:xfrm>
            <a:off x="3657600" y="5440363"/>
            <a:ext cx="5257800" cy="1417637"/>
          </a:xfrm>
          <a:prstGeom prst="rect">
            <a:avLst/>
          </a:prstGeom>
        </p:spPr>
        <p:txBody>
          <a:bodyPr>
            <a:spAutoFit/>
          </a:bodyPr>
          <a:lstStyle/>
          <a:p>
            <a:pPr fontAlgn="base">
              <a:lnSpc>
                <a:spcPct val="90000"/>
              </a:lnSpc>
              <a:spcBef>
                <a:spcPct val="20000"/>
              </a:spcBef>
              <a:spcAft>
                <a:spcPct val="0"/>
              </a:spcAft>
              <a:buClr>
                <a:srgbClr val="99FF99"/>
              </a:buClr>
              <a:buSzPct val="80000"/>
              <a:buFont typeface="Wingdings" charset="2"/>
              <a:buNone/>
              <a:defRPr/>
            </a:pPr>
            <a:r>
              <a:rPr lang="it-IT" sz="2800" kern="0" dirty="0">
                <a:solidFill>
                  <a:srgbClr val="0000FF"/>
                </a:solidFill>
                <a:effectLst>
                  <a:outerShdw blurRad="38100" dist="38100" dir="2700000" algn="tl">
                    <a:srgbClr val="000000"/>
                  </a:outerShdw>
                </a:effectLst>
                <a:ea typeface="ヒラギノ角ゴ Pro W3" charset="-128"/>
                <a:cs typeface="ヒラギノ角ゴ Pro W3" charset="-128"/>
              </a:rPr>
              <a:t>Come spiegarlo?</a:t>
            </a:r>
          </a:p>
          <a:p>
            <a:pPr fontAlgn="base">
              <a:lnSpc>
                <a:spcPct val="90000"/>
              </a:lnSpc>
              <a:spcBef>
                <a:spcPct val="20000"/>
              </a:spcBef>
              <a:spcAft>
                <a:spcPct val="0"/>
              </a:spcAft>
              <a:buClr>
                <a:srgbClr val="99FF99"/>
              </a:buClr>
              <a:buSzPct val="80000"/>
              <a:buFont typeface="Wingdings" charset="2"/>
              <a:buNone/>
              <a:defRPr/>
            </a:pPr>
            <a:r>
              <a:rPr lang="it-IT" sz="2800" kern="0" dirty="0">
                <a:solidFill>
                  <a:srgbClr val="0000FF"/>
                </a:solidFill>
                <a:effectLst>
                  <a:outerShdw blurRad="38100" dist="38100" dir="2700000" algn="tl">
                    <a:srgbClr val="000000"/>
                  </a:outerShdw>
                </a:effectLst>
                <a:ea typeface="ヒラギノ角ゴ Pro W3" charset="-128"/>
                <a:cs typeface="ヒラギノ角ゴ Pro W3" charset="-128"/>
              </a:rPr>
              <a:t>Ci </a:t>
            </a:r>
            <a:r>
              <a:rPr lang="it-IT" sz="2800" kern="0" dirty="0" err="1">
                <a:solidFill>
                  <a:srgbClr val="0000FF"/>
                </a:solidFill>
                <a:effectLst>
                  <a:outerShdw blurRad="38100" dist="38100" dir="2700000" algn="tl">
                    <a:srgbClr val="000000"/>
                  </a:outerShdw>
                </a:effectLst>
                <a:ea typeface="ヒラギノ角ゴ Pro W3" charset="-128"/>
                <a:cs typeface="ヒラギノ角ゴ Pro W3" charset="-128"/>
              </a:rPr>
              <a:t>penso’</a:t>
            </a:r>
            <a:r>
              <a:rPr lang="it-IT" sz="2800" kern="0" dirty="0">
                <a:solidFill>
                  <a:srgbClr val="0000FF"/>
                </a:solidFill>
                <a:effectLst>
                  <a:outerShdw blurRad="38100" dist="38100" dir="2700000" algn="tl">
                    <a:srgbClr val="000000"/>
                  </a:outerShdw>
                </a:effectLst>
                <a:ea typeface="ヒラギノ角ゴ Pro W3" charset="-128"/>
                <a:cs typeface="ヒラギノ角ゴ Pro W3" charset="-128"/>
              </a:rPr>
              <a:t> Einstein con la </a:t>
            </a:r>
            <a:r>
              <a:rPr lang="it-IT" sz="3200" i="1" kern="0" dirty="0">
                <a:solidFill>
                  <a:srgbClr val="0000FF"/>
                </a:solidFill>
                <a:effectLst>
                  <a:outerShdw blurRad="38100" dist="38100" dir="2700000" algn="tl">
                    <a:srgbClr val="000000"/>
                  </a:outerShdw>
                </a:effectLst>
                <a:ea typeface="ヒラギノ角ゴ Pro W3" charset="-128"/>
                <a:cs typeface="ヒラギノ角ゴ Pro W3" charset="-128"/>
              </a:rPr>
              <a:t>Quantizzazione dell’energia</a:t>
            </a:r>
            <a:endParaRPr lang="it-IT" sz="3200" i="1" dirty="0">
              <a:solidFill>
                <a:srgbClr val="0000FF"/>
              </a:solidFill>
              <a:effectLst>
                <a:outerShdw blurRad="38100" dist="38100" dir="2700000" algn="tl">
                  <a:srgbClr val="000000">
                    <a:alpha val="43137"/>
                  </a:srgbClr>
                </a:outerShdw>
              </a:effectLst>
            </a:endParaRPr>
          </a:p>
        </p:txBody>
      </p:sp>
      <p:sp>
        <p:nvSpPr>
          <p:cNvPr id="21" name="CasellaDiTesto 20"/>
          <p:cNvSpPr txBox="1"/>
          <p:nvPr/>
        </p:nvSpPr>
        <p:spPr>
          <a:xfrm>
            <a:off x="3733800" y="3581400"/>
            <a:ext cx="4800600" cy="1760538"/>
          </a:xfrm>
          <a:prstGeom prst="rect">
            <a:avLst/>
          </a:prstGeom>
          <a:noFill/>
        </p:spPr>
        <p:txBody>
          <a:bodyPr>
            <a:spAutoFit/>
          </a:bodyPr>
          <a:lstStyle/>
          <a:p>
            <a:pPr fontAlgn="base">
              <a:lnSpc>
                <a:spcPct val="90000"/>
              </a:lnSpc>
              <a:spcBef>
                <a:spcPct val="20000"/>
              </a:spcBef>
              <a:spcAft>
                <a:spcPct val="0"/>
              </a:spcAft>
              <a:buClr>
                <a:srgbClr val="99FF99"/>
              </a:buClr>
              <a:buSzPct val="80000"/>
              <a:buFont typeface="Wingdings" charset="2"/>
              <a:buNone/>
              <a:defRPr/>
            </a:pPr>
            <a:r>
              <a:rPr lang="it-IT" sz="2400" kern="0" dirty="0" err="1">
                <a:solidFill>
                  <a:srgbClr val="0000FF"/>
                </a:solidFill>
                <a:effectLst>
                  <a:outerShdw blurRad="38100" dist="38100" dir="2700000" algn="tl">
                    <a:srgbClr val="000000"/>
                  </a:outerShdw>
                </a:effectLst>
                <a:ea typeface="ヒラギノ角ゴ Pro W3" charset="-128"/>
                <a:cs typeface="ヒラギノ角ゴ Pro W3" charset="-128"/>
              </a:rPr>
              <a:t>Piu’</a:t>
            </a:r>
            <a:r>
              <a:rPr lang="it-IT" sz="2400" kern="0" dirty="0">
                <a:solidFill>
                  <a:srgbClr val="0000FF"/>
                </a:solidFill>
                <a:effectLst>
                  <a:outerShdw blurRad="38100" dist="38100" dir="2700000" algn="tl">
                    <a:srgbClr val="000000"/>
                  </a:outerShdw>
                </a:effectLst>
                <a:ea typeface="ヒラギノ角ゴ Pro W3" charset="-128"/>
                <a:cs typeface="ヒラギノ角ゴ Pro W3" charset="-128"/>
              </a:rPr>
              <a:t> specificatamente si </a:t>
            </a:r>
            <a:r>
              <a:rPr lang="it-IT" sz="2400" kern="0" dirty="0" err="1">
                <a:solidFill>
                  <a:srgbClr val="0000FF"/>
                </a:solidFill>
                <a:effectLst>
                  <a:outerShdw blurRad="38100" dist="38100" dir="2700000" algn="tl">
                    <a:srgbClr val="000000"/>
                  </a:outerShdw>
                </a:effectLst>
                <a:ea typeface="ヒラギノ角ゴ Pro W3" charset="-128"/>
                <a:cs typeface="ヒラギノ角ゴ Pro W3" charset="-128"/>
              </a:rPr>
              <a:t>dimostro’</a:t>
            </a:r>
            <a:r>
              <a:rPr lang="it-IT" sz="2400" kern="0" dirty="0">
                <a:solidFill>
                  <a:srgbClr val="0000FF"/>
                </a:solidFill>
                <a:effectLst>
                  <a:outerShdw blurRad="38100" dist="38100" dir="2700000" algn="tl">
                    <a:srgbClr val="000000"/>
                  </a:outerShdw>
                </a:effectLst>
                <a:ea typeface="ヒラギノ角ゴ Pro W3" charset="-128"/>
                <a:cs typeface="ヒラギノ角ゴ Pro W3" charset="-128"/>
              </a:rPr>
              <a:t> che il calore specifico dei solidi tende a </a:t>
            </a:r>
            <a:r>
              <a:rPr lang="it-IT" sz="2400" kern="0" dirty="0" err="1">
                <a:solidFill>
                  <a:srgbClr val="0000FF"/>
                </a:solidFill>
                <a:effectLst>
                  <a:outerShdw blurRad="38100" dist="38100" dir="2700000" algn="tl">
                    <a:srgbClr val="000000"/>
                  </a:outerShdw>
                </a:effectLst>
                <a:ea typeface="ヒラギノ角ゴ Pro W3" charset="-128"/>
                <a:cs typeface="ヒラギノ角ゴ Pro W3" charset="-128"/>
              </a:rPr>
              <a:t>0</a:t>
            </a:r>
            <a:r>
              <a:rPr lang="it-IT" sz="2400" kern="0" dirty="0">
                <a:solidFill>
                  <a:srgbClr val="0000FF"/>
                </a:solidFill>
                <a:effectLst>
                  <a:outerShdw blurRad="38100" dist="38100" dir="2700000" algn="tl">
                    <a:srgbClr val="000000"/>
                  </a:outerShdw>
                </a:effectLst>
                <a:ea typeface="ヒラギノ角ゴ Pro W3" charset="-128"/>
                <a:cs typeface="ヒラギノ角ゴ Pro W3" charset="-128"/>
              </a:rPr>
              <a:t> quando </a:t>
            </a:r>
            <a:r>
              <a:rPr lang="it-IT" sz="2400" kern="0" dirty="0" err="1">
                <a:solidFill>
                  <a:srgbClr val="0000FF"/>
                </a:solidFill>
                <a:effectLst>
                  <a:outerShdw blurRad="38100" dist="38100" dir="2700000" algn="tl">
                    <a:srgbClr val="000000"/>
                  </a:outerShdw>
                </a:effectLst>
                <a:ea typeface="ヒラギノ角ゴ Pro W3" charset="-128"/>
                <a:cs typeface="ヒラギノ角ゴ Pro W3" charset="-128"/>
              </a:rPr>
              <a:t>T</a:t>
            </a:r>
            <a:r>
              <a:rPr lang="it-IT" sz="2400" kern="0" dirty="0">
                <a:solidFill>
                  <a:srgbClr val="0000FF"/>
                </a:solidFill>
                <a:effectLst>
                  <a:outerShdw blurRad="38100" dist="38100" dir="2700000" algn="tl">
                    <a:srgbClr val="000000"/>
                  </a:outerShdw>
                </a:effectLst>
                <a:ea typeface="ヒラギノ角ゴ Pro W3" charset="-128"/>
                <a:cs typeface="ヒラギノ角ゴ Pro W3" charset="-128"/>
              </a:rPr>
              <a:t> tende a </a:t>
            </a:r>
            <a:r>
              <a:rPr lang="it-IT" sz="2400" kern="0" dirty="0" err="1">
                <a:solidFill>
                  <a:srgbClr val="0000FF"/>
                </a:solidFill>
                <a:effectLst>
                  <a:outerShdw blurRad="38100" dist="38100" dir="2700000" algn="tl">
                    <a:srgbClr val="000000"/>
                  </a:outerShdw>
                </a:effectLst>
                <a:ea typeface="ヒラギノ角ゴ Pro W3" charset="-128"/>
                <a:cs typeface="ヒラギノ角ゴ Pro W3" charset="-128"/>
              </a:rPr>
              <a:t>0</a:t>
            </a:r>
            <a:r>
              <a:rPr lang="it-IT" sz="2400" kern="0" dirty="0">
                <a:solidFill>
                  <a:srgbClr val="0000FF"/>
                </a:solidFill>
                <a:effectLst>
                  <a:outerShdw blurRad="38100" dist="38100" dir="2700000" algn="tl">
                    <a:srgbClr val="000000"/>
                  </a:outerShdw>
                </a:effectLst>
                <a:ea typeface="ヒラギノ角ゴ Pro W3" charset="-128"/>
                <a:cs typeface="ヒラギノ角ゴ Pro W3" charset="-128"/>
              </a:rPr>
              <a:t> con un andamento specifico proporzionale a  T</a:t>
            </a:r>
            <a:r>
              <a:rPr lang="it-IT" sz="2400" kern="0" baseline="30000" dirty="0">
                <a:solidFill>
                  <a:srgbClr val="0000FF"/>
                </a:solidFill>
                <a:effectLst>
                  <a:outerShdw blurRad="38100" dist="38100" dir="2700000" algn="tl">
                    <a:srgbClr val="000000"/>
                  </a:outerShdw>
                </a:effectLst>
                <a:ea typeface="ヒラギノ角ゴ Pro W3" charset="-128"/>
                <a:cs typeface="ヒラギノ角ゴ Pro W3" charset="-128"/>
              </a:rPr>
              <a:t>3</a:t>
            </a:r>
            <a:endParaRPr lang="it-IT" sz="24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6490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31640" y="2420888"/>
            <a:ext cx="7134118" cy="4191000"/>
          </a:xfrm>
          <a:prstGeom prst="rect">
            <a:avLst/>
          </a:prstGeom>
          <a:solidFill>
            <a:srgbClr val="FFFFFF"/>
          </a:solidFill>
          <a:ln w="9525">
            <a:noFill/>
            <a:miter lim="800000"/>
            <a:headEnd/>
            <a:tailEnd/>
          </a:ln>
        </p:spPr>
      </p:pic>
      <p:sp>
        <p:nvSpPr>
          <p:cNvPr id="8" name="Titolo 1"/>
          <p:cNvSpPr txBox="1">
            <a:spLocks/>
          </p:cNvSpPr>
          <p:nvPr/>
        </p:nvSpPr>
        <p:spPr>
          <a:xfrm>
            <a:off x="3059832" y="128935"/>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smtClean="0">
                <a:solidFill>
                  <a:prstClr val="black"/>
                </a:solidFill>
                <a:latin typeface="Calibri"/>
              </a:rPr>
              <a:t>IL CALORE SPECIFICO DEI SOLIDI</a:t>
            </a:r>
            <a:endParaRPr lang="it-IT" sz="3200" dirty="0">
              <a:solidFill>
                <a:prstClr val="black"/>
              </a:solidFill>
              <a:latin typeface="Calibri"/>
            </a:endParaRPr>
          </a:p>
        </p:txBody>
      </p:sp>
      <p:sp>
        <p:nvSpPr>
          <p:cNvPr id="10" name="Rectangle 4"/>
          <p:cNvSpPr>
            <a:spLocks noChangeArrowheads="1"/>
          </p:cNvSpPr>
          <p:nvPr/>
        </p:nvSpPr>
        <p:spPr bwMode="auto">
          <a:xfrm>
            <a:off x="0" y="1484784"/>
            <a:ext cx="6372200"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smtClean="0">
                <a:solidFill>
                  <a:srgbClr val="FF0000"/>
                </a:solidFill>
                <a:effectLst>
                  <a:outerShdw blurRad="38100" dist="38100" dir="2700000" algn="tl">
                    <a:srgbClr val="000000"/>
                  </a:outerShdw>
                </a:effectLst>
                <a:latin typeface="Arial" charset="0"/>
              </a:rPr>
              <a:t>Il calore specifico dei </a:t>
            </a:r>
            <a:r>
              <a:rPr lang="it-IT" sz="3200" dirty="0" err="1" smtClean="0">
                <a:solidFill>
                  <a:srgbClr val="FF0000"/>
                </a:solidFill>
                <a:effectLst>
                  <a:outerShdw blurRad="38100" dist="38100" dir="2700000" algn="tl">
                    <a:srgbClr val="000000"/>
                  </a:outerShdw>
                </a:effectLst>
                <a:latin typeface="Arial" charset="0"/>
              </a:rPr>
              <a:t>solid</a:t>
            </a:r>
            <a:endParaRPr lang="it-IT" sz="3200" dirty="0">
              <a:solidFill>
                <a:srgbClr val="FF0000"/>
              </a:solidFill>
              <a:effectLst>
                <a:outerShdw blurRad="38100" dist="38100" dir="2700000" algn="tl">
                  <a:srgbClr val="000000"/>
                </a:outerShdw>
              </a:effectLst>
              <a:latin typeface="Arial" charset="0"/>
            </a:endParaRPr>
          </a:p>
        </p:txBody>
      </p:sp>
      <p:pic>
        <p:nvPicPr>
          <p:cNvPr id="17" name="Immagine 7"/>
          <p:cNvPicPr>
            <a:picLocks noChangeAspect="1"/>
          </p:cNvPicPr>
          <p:nvPr/>
        </p:nvPicPr>
        <p:blipFill>
          <a:blip r:embed="rId3"/>
          <a:srcRect/>
          <a:stretch>
            <a:fillRect/>
          </a:stretch>
        </p:blipFill>
        <p:spPr bwMode="auto">
          <a:xfrm>
            <a:off x="4572000" y="3429000"/>
            <a:ext cx="3187700" cy="1041400"/>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123544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059832" y="128935"/>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smtClean="0">
                <a:solidFill>
                  <a:prstClr val="black"/>
                </a:solidFill>
                <a:latin typeface="Calibri"/>
              </a:rPr>
              <a:t>IL CALORE SPECIFICO DEI SOLIDI</a:t>
            </a:r>
            <a:endParaRPr lang="it-IT" sz="3200" dirty="0">
              <a:solidFill>
                <a:prstClr val="black"/>
              </a:solidFill>
              <a:latin typeface="Calibri"/>
            </a:endParaRPr>
          </a:p>
        </p:txBody>
      </p:sp>
      <p:sp>
        <p:nvSpPr>
          <p:cNvPr id="10" name="Rectangle 4"/>
          <p:cNvSpPr>
            <a:spLocks noChangeArrowheads="1"/>
          </p:cNvSpPr>
          <p:nvPr/>
        </p:nvSpPr>
        <p:spPr bwMode="auto">
          <a:xfrm>
            <a:off x="0" y="1484784"/>
            <a:ext cx="6372200"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smtClean="0">
                <a:solidFill>
                  <a:srgbClr val="FF0000"/>
                </a:solidFill>
                <a:effectLst>
                  <a:outerShdw blurRad="38100" dist="38100" dir="2700000" algn="tl">
                    <a:srgbClr val="000000"/>
                  </a:outerShdw>
                </a:effectLst>
                <a:latin typeface="Arial" charset="0"/>
              </a:rPr>
              <a:t>Il calore specifico dei solidi</a:t>
            </a:r>
            <a:endParaRPr lang="it-IT" sz="3200" dirty="0">
              <a:solidFill>
                <a:srgbClr val="FF0000"/>
              </a:solidFill>
              <a:effectLst>
                <a:outerShdw blurRad="38100" dist="38100" dir="2700000" algn="tl">
                  <a:srgbClr val="000000"/>
                </a:outerShdw>
              </a:effectLst>
              <a:latin typeface="Arial" charset="0"/>
            </a:endParaRPr>
          </a:p>
        </p:txBody>
      </p:sp>
      <p:sp>
        <p:nvSpPr>
          <p:cNvPr id="14" name="Rettangolo 13"/>
          <p:cNvSpPr/>
          <p:nvPr/>
        </p:nvSpPr>
        <p:spPr>
          <a:xfrm>
            <a:off x="179512" y="2348880"/>
            <a:ext cx="5534025" cy="487363"/>
          </a:xfrm>
          <a:prstGeom prst="rect">
            <a:avLst/>
          </a:prstGeom>
        </p:spPr>
        <p:txBody>
          <a:bodyPr wrap="none">
            <a:spAutoFit/>
          </a:bodyPr>
          <a:lstStyle/>
          <a:p>
            <a:pPr fontAlgn="base">
              <a:lnSpc>
                <a:spcPct val="90000"/>
              </a:lnSpc>
              <a:spcBef>
                <a:spcPct val="20000"/>
              </a:spcBef>
              <a:spcAft>
                <a:spcPct val="0"/>
              </a:spcAft>
              <a:buClr>
                <a:srgbClr val="99FF99"/>
              </a:buClr>
              <a:buSzPct val="80000"/>
              <a:buFont typeface="Wingdings" charset="2"/>
              <a:buNone/>
              <a:defRPr/>
            </a:pPr>
            <a:r>
              <a:rPr lang="it-IT" sz="2800" kern="0" dirty="0">
                <a:solidFill>
                  <a:srgbClr val="FF0000"/>
                </a:solidFill>
                <a:effectLst>
                  <a:outerShdw blurRad="38100" dist="38100" dir="2700000" algn="tl">
                    <a:srgbClr val="000000"/>
                  </a:outerShdw>
                </a:effectLst>
                <a:latin typeface="Arial"/>
                <a:ea typeface="ヒラギノ角ゴ Pro W3" charset="-128"/>
                <a:cs typeface="ヒラギノ角ゴ Pro W3" charset="-128"/>
              </a:rPr>
              <a:t>1905</a:t>
            </a:r>
            <a:r>
              <a:rPr lang="it-IT" sz="2800" kern="0" dirty="0">
                <a:solidFill>
                  <a:srgbClr val="0000FF"/>
                </a:solidFill>
                <a:effectLst>
                  <a:outerShdw blurRad="38100" dist="38100" dir="2700000" algn="tl">
                    <a:srgbClr val="000000"/>
                  </a:outerShdw>
                </a:effectLst>
                <a:latin typeface="Arial"/>
                <a:ea typeface="ヒラギノ角ゴ Pro W3" charset="-128"/>
                <a:cs typeface="ヒラギノ角ゴ Pro W3" charset="-128"/>
              </a:rPr>
              <a:t> Quantizzazione dell’Energia</a:t>
            </a:r>
            <a:endParaRPr lang="it-IT" sz="3200" dirty="0">
              <a:solidFill>
                <a:srgbClr val="0000FF"/>
              </a:solidFill>
              <a:effectLst>
                <a:outerShdw blurRad="38100" dist="38100" dir="2700000" algn="tl">
                  <a:srgbClr val="000000">
                    <a:alpha val="43137"/>
                  </a:srgbClr>
                </a:outerShdw>
              </a:effectLst>
              <a:latin typeface="Arial" charset="0"/>
            </a:endParaRPr>
          </a:p>
        </p:txBody>
      </p:sp>
      <p:graphicFrame>
        <p:nvGraphicFramePr>
          <p:cNvPr id="15" name="Object 2"/>
          <p:cNvGraphicFramePr>
            <a:graphicFrameLocks noChangeAspect="1"/>
          </p:cNvGraphicFramePr>
          <p:nvPr/>
        </p:nvGraphicFramePr>
        <p:xfrm>
          <a:off x="6248400" y="1752600"/>
          <a:ext cx="1593850" cy="407988"/>
        </p:xfrm>
        <a:graphic>
          <a:graphicData uri="http://schemas.openxmlformats.org/presentationml/2006/ole">
            <mc:AlternateContent xmlns:mc="http://schemas.openxmlformats.org/markup-compatibility/2006">
              <mc:Choice xmlns:v="urn:schemas-microsoft-com:vml" Requires="v">
                <p:oleObj spid="_x0000_s294140" name="Equation" r:id="rId3" imgW="546100" imgH="139700" progId="Equation.3">
                  <p:embed/>
                </p:oleObj>
              </mc:Choice>
              <mc:Fallback>
                <p:oleObj name="Equation" r:id="rId3" imgW="546100" imgH="139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752600"/>
                        <a:ext cx="1593850" cy="4079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6" name="Object 4"/>
          <p:cNvGraphicFramePr>
            <a:graphicFrameLocks noChangeAspect="1"/>
          </p:cNvGraphicFramePr>
          <p:nvPr>
            <p:extLst>
              <p:ext uri="{D42A27DB-BD31-4B8C-83A1-F6EECF244321}">
                <p14:modId xmlns:p14="http://schemas.microsoft.com/office/powerpoint/2010/main" val="3474035876"/>
              </p:ext>
            </p:extLst>
          </p:nvPr>
        </p:nvGraphicFramePr>
        <p:xfrm>
          <a:off x="2123728" y="4509120"/>
          <a:ext cx="5013325" cy="1360488"/>
        </p:xfrm>
        <a:graphic>
          <a:graphicData uri="http://schemas.openxmlformats.org/presentationml/2006/ole">
            <mc:AlternateContent xmlns:mc="http://schemas.openxmlformats.org/markup-compatibility/2006">
              <mc:Choice xmlns:v="urn:schemas-microsoft-com:vml" Requires="v">
                <p:oleObj spid="_x0000_s294141" name="Equation" r:id="rId5" imgW="2298700" imgH="622300" progId="Equation.3">
                  <p:embed/>
                </p:oleObj>
              </mc:Choice>
              <mc:Fallback>
                <p:oleObj name="Equation" r:id="rId5" imgW="2298700" imgH="622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728" y="4509120"/>
                        <a:ext cx="5013325" cy="13604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8" name="Object 3"/>
          <p:cNvGraphicFramePr>
            <a:graphicFrameLocks noChangeAspect="1"/>
          </p:cNvGraphicFramePr>
          <p:nvPr>
            <p:extLst>
              <p:ext uri="{D42A27DB-BD31-4B8C-83A1-F6EECF244321}">
                <p14:modId xmlns:p14="http://schemas.microsoft.com/office/powerpoint/2010/main" val="1904676007"/>
              </p:ext>
            </p:extLst>
          </p:nvPr>
        </p:nvGraphicFramePr>
        <p:xfrm>
          <a:off x="2647950" y="3013744"/>
          <a:ext cx="3848100" cy="860425"/>
        </p:xfrm>
        <a:graphic>
          <a:graphicData uri="http://schemas.openxmlformats.org/presentationml/2006/ole">
            <mc:AlternateContent xmlns:mc="http://schemas.openxmlformats.org/markup-compatibility/2006">
              <mc:Choice xmlns:v="urn:schemas-microsoft-com:vml" Requires="v">
                <p:oleObj spid="_x0000_s294142" name="Equation" r:id="rId7" imgW="1765300" imgH="393700" progId="Equation.3">
                  <p:embed/>
                </p:oleObj>
              </mc:Choice>
              <mc:Fallback>
                <p:oleObj name="Equation" r:id="rId7" imgW="17653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7950" y="3013744"/>
                        <a:ext cx="3848100" cy="8604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955104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059832" y="128935"/>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smtClean="0">
                <a:solidFill>
                  <a:prstClr val="black"/>
                </a:solidFill>
              </a:rPr>
              <a:t>GLI SPETTRI DI EMISSIONE E ASSORBIMENTO</a:t>
            </a:r>
            <a:endParaRPr lang="it-IT" sz="3200" dirty="0">
              <a:solidFill>
                <a:prstClr val="black"/>
              </a:solidFill>
              <a:latin typeface="Calibri"/>
            </a:endParaRPr>
          </a:p>
        </p:txBody>
      </p:sp>
      <p:sp>
        <p:nvSpPr>
          <p:cNvPr id="10" name="Rectangle 4"/>
          <p:cNvSpPr>
            <a:spLocks noChangeArrowheads="1"/>
          </p:cNvSpPr>
          <p:nvPr/>
        </p:nvSpPr>
        <p:spPr bwMode="auto">
          <a:xfrm>
            <a:off x="0" y="1484784"/>
            <a:ext cx="8820472"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smtClean="0">
                <a:solidFill>
                  <a:srgbClr val="FF0000"/>
                </a:solidFill>
                <a:effectLst>
                  <a:outerShdw blurRad="38100" dist="38100" dir="2700000" algn="tl">
                    <a:srgbClr val="000000"/>
                  </a:outerShdw>
                </a:effectLst>
                <a:latin typeface="Arial" charset="0"/>
              </a:rPr>
              <a:t>Gli </a:t>
            </a:r>
            <a:r>
              <a:rPr lang="it-IT" sz="3200" dirty="0">
                <a:solidFill>
                  <a:srgbClr val="FF0000"/>
                </a:solidFill>
                <a:effectLst>
                  <a:outerShdw blurRad="38100" dist="38100" dir="2700000" algn="tl">
                    <a:srgbClr val="000000"/>
                  </a:outerShdw>
                </a:effectLst>
                <a:latin typeface="Arial" charset="0"/>
              </a:rPr>
              <a:t>spettri di emissione e </a:t>
            </a:r>
            <a:r>
              <a:rPr lang="it-IT" sz="3200" dirty="0" smtClean="0">
                <a:solidFill>
                  <a:srgbClr val="FF0000"/>
                </a:solidFill>
                <a:effectLst>
                  <a:outerShdw blurRad="38100" dist="38100" dir="2700000" algn="tl">
                    <a:srgbClr val="000000"/>
                  </a:outerShdw>
                </a:effectLst>
                <a:latin typeface="Arial" charset="0"/>
              </a:rPr>
              <a:t>assorbimento (1802)</a:t>
            </a:r>
            <a:endParaRPr lang="it-IT" sz="3200" dirty="0">
              <a:solidFill>
                <a:srgbClr val="FF0000"/>
              </a:solidFill>
              <a:effectLst>
                <a:outerShdw blurRad="38100" dist="38100" dir="2700000" algn="tl">
                  <a:srgbClr val="000000"/>
                </a:outerShdw>
              </a:effectLst>
              <a:latin typeface="Arial" charset="0"/>
            </a:endParaRPr>
          </a:p>
        </p:txBody>
      </p:sp>
      <p:pic>
        <p:nvPicPr>
          <p:cNvPr id="9" name="Immagine 8"/>
          <p:cNvPicPr>
            <a:picLocks noChangeAspect="1"/>
          </p:cNvPicPr>
          <p:nvPr/>
        </p:nvPicPr>
        <p:blipFill>
          <a:blip r:embed="rId2"/>
          <a:stretch>
            <a:fillRect/>
          </a:stretch>
        </p:blipFill>
        <p:spPr>
          <a:xfrm>
            <a:off x="4572000" y="5080000"/>
            <a:ext cx="4572000" cy="1778000"/>
          </a:xfrm>
          <a:prstGeom prst="rect">
            <a:avLst/>
          </a:prstGeom>
        </p:spPr>
      </p:pic>
      <p:sp>
        <p:nvSpPr>
          <p:cNvPr id="11" name="Rettangolo 10"/>
          <p:cNvSpPr/>
          <p:nvPr/>
        </p:nvSpPr>
        <p:spPr>
          <a:xfrm>
            <a:off x="4571999" y="2209800"/>
            <a:ext cx="4572001" cy="2512482"/>
          </a:xfrm>
          <a:prstGeom prst="rect">
            <a:avLst/>
          </a:prstGeom>
        </p:spPr>
        <p:txBody>
          <a:bodyPr wrap="square">
            <a:spAutoFit/>
          </a:bodyPr>
          <a:lstStyle/>
          <a:p>
            <a:pPr algn="just" fontAlgn="base">
              <a:lnSpc>
                <a:spcPct val="90000"/>
              </a:lnSpc>
              <a:spcBef>
                <a:spcPct val="20000"/>
              </a:spcBef>
              <a:spcAft>
                <a:spcPct val="0"/>
              </a:spcAft>
              <a:buClr>
                <a:srgbClr val="99FF99"/>
              </a:buClr>
              <a:buSzPct val="80000"/>
              <a:buFont typeface="Wingdings" charset="2"/>
              <a:buNone/>
            </a:pPr>
            <a:r>
              <a:rPr lang="it-IT" sz="2800" dirty="0" smtClean="0">
                <a:solidFill>
                  <a:srgbClr val="0000FF"/>
                </a:solidFill>
                <a:effectLst>
                  <a:outerShdw blurRad="38100" dist="38100" dir="2700000" algn="tl">
                    <a:srgbClr val="000000"/>
                  </a:outerShdw>
                </a:effectLst>
              </a:rPr>
              <a:t>Dalla misura degli spettri di emissione e assorbimento si </a:t>
            </a:r>
            <a:r>
              <a:rPr lang="it-IT" sz="2800" dirty="0" err="1" smtClean="0">
                <a:solidFill>
                  <a:srgbClr val="0000FF"/>
                </a:solidFill>
                <a:effectLst>
                  <a:outerShdw blurRad="38100" dist="38100" dir="2700000" algn="tl">
                    <a:srgbClr val="000000"/>
                  </a:outerShdw>
                </a:effectLst>
              </a:rPr>
              <a:t>scopri’</a:t>
            </a:r>
            <a:r>
              <a:rPr lang="it-IT" sz="2800" dirty="0" smtClean="0">
                <a:solidFill>
                  <a:srgbClr val="0000FF"/>
                </a:solidFill>
                <a:effectLst>
                  <a:outerShdw blurRad="38100" dist="38100" dir="2700000" algn="tl">
                    <a:srgbClr val="000000"/>
                  </a:outerShdw>
                </a:effectLst>
              </a:rPr>
              <a:t> che:</a:t>
            </a:r>
          </a:p>
          <a:p>
            <a:pPr algn="just" fontAlgn="base">
              <a:lnSpc>
                <a:spcPct val="90000"/>
              </a:lnSpc>
              <a:spcBef>
                <a:spcPct val="20000"/>
              </a:spcBef>
              <a:spcAft>
                <a:spcPct val="0"/>
              </a:spcAft>
              <a:buClr>
                <a:srgbClr val="99FF99"/>
              </a:buClr>
              <a:buSzPct val="80000"/>
              <a:buFont typeface="Wingdings" charset="2"/>
              <a:buNone/>
            </a:pPr>
            <a:r>
              <a:rPr lang="it-IT" sz="2800" dirty="0" smtClean="0">
                <a:solidFill>
                  <a:srgbClr val="0000FF"/>
                </a:solidFill>
                <a:effectLst>
                  <a:outerShdw blurRad="38100" dist="38100" dir="2700000" algn="tl">
                    <a:srgbClr val="000000"/>
                  </a:outerShdw>
                </a:effectLst>
              </a:rPr>
              <a:t>Ogni elemento assorbe/emette delle righe specifiche a frequenze caratteristiche </a:t>
            </a:r>
            <a:endParaRPr lang="it-IT" sz="3200" dirty="0">
              <a:solidFill>
                <a:srgbClr val="0000FF"/>
              </a:solidFill>
              <a:effectLst>
                <a:outerShdw blurRad="38100" dist="38100" dir="2700000" algn="tl">
                  <a:srgbClr val="000000">
                    <a:alpha val="43137"/>
                  </a:srgbClr>
                </a:outerShdw>
              </a:effectLst>
            </a:endParaRPr>
          </a:p>
        </p:txBody>
      </p:sp>
      <p:pic>
        <p:nvPicPr>
          <p:cNvPr id="12" name="Immagine 11"/>
          <p:cNvPicPr>
            <a:picLocks noChangeAspect="1"/>
          </p:cNvPicPr>
          <p:nvPr/>
        </p:nvPicPr>
        <p:blipFill>
          <a:blip r:embed="rId3"/>
          <a:stretch>
            <a:fillRect/>
          </a:stretch>
        </p:blipFill>
        <p:spPr>
          <a:xfrm>
            <a:off x="76200" y="2133600"/>
            <a:ext cx="4267200" cy="4689588"/>
          </a:xfrm>
          <a:prstGeom prst="rect">
            <a:avLst/>
          </a:prstGeom>
        </p:spPr>
      </p:pic>
    </p:spTree>
    <p:extLst>
      <p:ext uri="{BB962C8B-B14F-4D97-AF65-F5344CB8AC3E}">
        <p14:creationId xmlns:p14="http://schemas.microsoft.com/office/powerpoint/2010/main" val="237182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3435244" y="0"/>
            <a:ext cx="5251555" cy="1139825"/>
          </a:xfrm>
        </p:spPr>
        <p:txBody>
          <a:bodyPr/>
          <a:lstStyle/>
          <a:p>
            <a:pPr eaLnBrk="1" hangingPunct="1">
              <a:defRPr/>
            </a:pPr>
            <a:r>
              <a:rPr lang="it-IT" dirty="0" smtClean="0">
                <a:ea typeface="+mj-ea"/>
                <a:cs typeface="+mj-cs"/>
              </a:rPr>
              <a:t>LA RIVOLUZIONE NANOTECNOLOGICA</a:t>
            </a:r>
            <a:endParaRPr lang="it-IT" dirty="0">
              <a:ea typeface="+mj-ea"/>
              <a:cs typeface="+mj-cs"/>
            </a:endParaRPr>
          </a:p>
        </p:txBody>
      </p:sp>
      <p:sp>
        <p:nvSpPr>
          <p:cNvPr id="214019" name="Rectangle 3"/>
          <p:cNvSpPr>
            <a:spLocks noGrp="1" noChangeArrowheads="1"/>
          </p:cNvSpPr>
          <p:nvPr>
            <p:ph type="body" idx="1"/>
          </p:nvPr>
        </p:nvSpPr>
        <p:spPr>
          <a:xfrm>
            <a:off x="0" y="1066800"/>
            <a:ext cx="9144000" cy="1371600"/>
          </a:xfrm>
        </p:spPr>
        <p:txBody>
          <a:bodyPr/>
          <a:lstStyle/>
          <a:p>
            <a:pPr indent="9525" algn="just" eaLnBrk="1" hangingPunct="1">
              <a:lnSpc>
                <a:spcPct val="90000"/>
              </a:lnSpc>
              <a:defRPr/>
            </a:pPr>
            <a:r>
              <a:rPr lang="it-IT" sz="2800" dirty="0" err="1" smtClean="0"/>
              <a:t>…</a:t>
            </a:r>
            <a:r>
              <a:rPr lang="it-IT" sz="2800" dirty="0" smtClean="0"/>
              <a:t> da una</a:t>
            </a:r>
            <a:r>
              <a:rPr lang="it-IT" sz="2800" dirty="0" smtClean="0">
                <a:solidFill>
                  <a:srgbClr val="FFFF00"/>
                </a:solidFill>
              </a:rPr>
              <a:t> </a:t>
            </a:r>
            <a:r>
              <a:rPr lang="it-IT" sz="2800" dirty="0" smtClean="0">
                <a:solidFill>
                  <a:srgbClr val="FF0000"/>
                </a:solidFill>
              </a:rPr>
              <a:t>rivoluzione</a:t>
            </a:r>
            <a:r>
              <a:rPr lang="it-IT" sz="2800" dirty="0" smtClean="0">
                <a:solidFill>
                  <a:srgbClr val="0432FF"/>
                </a:solidFill>
              </a:rPr>
              <a:t>, </a:t>
            </a:r>
            <a:r>
              <a:rPr lang="it-IT" sz="2800" dirty="0" smtClean="0"/>
              <a:t>di cui ci occuperemo in queste lezioni,</a:t>
            </a:r>
            <a:r>
              <a:rPr lang="it-IT" sz="2800" dirty="0" smtClean="0">
                <a:solidFill>
                  <a:srgbClr val="FFFF00"/>
                </a:solidFill>
              </a:rPr>
              <a:t> </a:t>
            </a:r>
            <a:r>
              <a:rPr lang="it-IT" sz="2800" dirty="0" smtClean="0"/>
              <a:t>quella che ha portato alla </a:t>
            </a:r>
          </a:p>
          <a:p>
            <a:pPr indent="9525" algn="ctr" eaLnBrk="1" hangingPunct="1">
              <a:lnSpc>
                <a:spcPct val="90000"/>
              </a:lnSpc>
              <a:buNone/>
              <a:defRPr/>
            </a:pPr>
            <a:r>
              <a:rPr lang="it-IT" sz="2800" i="1" dirty="0" smtClean="0">
                <a:solidFill>
                  <a:srgbClr val="0432FF"/>
                </a:solidFill>
              </a:rPr>
              <a:t>crisi della Fisica Classica e alla nascita della Moderna Teoria Quantistica</a:t>
            </a:r>
            <a:endParaRPr lang="it-IT" sz="2800" dirty="0" smtClean="0">
              <a:solidFill>
                <a:srgbClr val="0432FF"/>
              </a:solidFill>
            </a:endParaRPr>
          </a:p>
        </p:txBody>
      </p:sp>
      <p:grpSp>
        <p:nvGrpSpPr>
          <p:cNvPr id="4" name="Group 3"/>
          <p:cNvGrpSpPr>
            <a:grpSpLocks/>
          </p:cNvGrpSpPr>
          <p:nvPr/>
        </p:nvGrpSpPr>
        <p:grpSpPr bwMode="auto">
          <a:xfrm>
            <a:off x="6096000" y="3124200"/>
            <a:ext cx="1663212" cy="1416050"/>
            <a:chOff x="1953" y="3400"/>
            <a:chExt cx="1104" cy="920"/>
          </a:xfrm>
        </p:grpSpPr>
        <p:pic>
          <p:nvPicPr>
            <p:cNvPr id="5" name="Picture 4" descr="trax-dv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53" y="3400"/>
              <a:ext cx="1104" cy="920"/>
            </a:xfrm>
            <a:prstGeom prst="rect">
              <a:avLst/>
            </a:prstGeom>
            <a:noFill/>
            <a:ln w="9525">
              <a:noFill/>
              <a:miter lim="800000"/>
              <a:headEnd/>
              <a:tailEnd/>
            </a:ln>
          </p:spPr>
        </p:pic>
        <p:sp>
          <p:nvSpPr>
            <p:cNvPr id="6" name="Text Box 5"/>
            <p:cNvSpPr txBox="1">
              <a:spLocks noChangeArrowheads="1"/>
            </p:cNvSpPr>
            <p:nvPr/>
          </p:nvSpPr>
          <p:spPr bwMode="auto">
            <a:xfrm>
              <a:off x="2024" y="3436"/>
              <a:ext cx="960" cy="280"/>
            </a:xfrm>
            <a:prstGeom prst="rect">
              <a:avLst/>
            </a:prstGeom>
            <a:noFill/>
            <a:ln w="9525">
              <a:noFill/>
              <a:miter lim="800000"/>
              <a:headEnd/>
              <a:tailEnd/>
            </a:ln>
          </p:spPr>
          <p:txBody>
            <a:bodyPr>
              <a:prstTxWarp prst="textNoShape">
                <a:avLst/>
              </a:prstTxWarp>
              <a:spAutoFit/>
            </a:bodyPr>
            <a:lstStyle/>
            <a:p>
              <a:pPr algn="just">
                <a:spcBef>
                  <a:spcPct val="50000"/>
                </a:spcBef>
                <a:buNone/>
              </a:pPr>
              <a:r>
                <a:rPr kumimoji="0" lang="it-IT" sz="2400" b="1" dirty="0" err="1">
                  <a:solidFill>
                    <a:srgbClr val="FF9933"/>
                  </a:solidFill>
                  <a:latin typeface="Times New Roman" charset="0"/>
                </a:rPr>
                <a:t>1</a:t>
              </a:r>
              <a:r>
                <a:rPr kumimoji="0" lang="it-IT" sz="2400" b="1" dirty="0">
                  <a:solidFill>
                    <a:srgbClr val="FF9933"/>
                  </a:solidFill>
                  <a:latin typeface="Times New Roman" charset="0"/>
                </a:rPr>
                <a:t> </a:t>
              </a:r>
              <a:r>
                <a:rPr kumimoji="0" lang="it-IT" sz="2400" b="1" dirty="0" err="1">
                  <a:solidFill>
                    <a:srgbClr val="FF9933"/>
                  </a:solidFill>
                  <a:latin typeface="Times New Roman" charset="0"/>
                </a:rPr>
                <a:t>Gbytes</a:t>
              </a:r>
              <a:endParaRPr kumimoji="0" lang="it-IT" sz="2400" b="1" dirty="0">
                <a:solidFill>
                  <a:srgbClr val="FF9933"/>
                </a:solidFill>
                <a:latin typeface="Times New Roman" charset="0"/>
              </a:endParaRPr>
            </a:p>
          </p:txBody>
        </p:sp>
      </p:grpSp>
      <p:grpSp>
        <p:nvGrpSpPr>
          <p:cNvPr id="7" name="Group 6"/>
          <p:cNvGrpSpPr>
            <a:grpSpLocks/>
          </p:cNvGrpSpPr>
          <p:nvPr/>
        </p:nvGrpSpPr>
        <p:grpSpPr bwMode="auto">
          <a:xfrm>
            <a:off x="4787411" y="2881313"/>
            <a:ext cx="1460989" cy="1233487"/>
            <a:chOff x="2963" y="3353"/>
            <a:chExt cx="1104" cy="688"/>
          </a:xfrm>
        </p:grpSpPr>
        <p:pic>
          <p:nvPicPr>
            <p:cNvPr id="8" name="Picture 7" descr="cd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63" y="3378"/>
              <a:ext cx="1104" cy="663"/>
            </a:xfrm>
            <a:prstGeom prst="rect">
              <a:avLst/>
            </a:prstGeom>
            <a:noFill/>
            <a:ln w="9525">
              <a:noFill/>
              <a:miter lim="800000"/>
              <a:headEnd/>
              <a:tailEnd/>
            </a:ln>
          </p:spPr>
        </p:pic>
        <p:sp>
          <p:nvSpPr>
            <p:cNvPr id="9" name="Text Box 8"/>
            <p:cNvSpPr txBox="1">
              <a:spLocks noChangeArrowheads="1"/>
            </p:cNvSpPr>
            <p:nvPr/>
          </p:nvSpPr>
          <p:spPr bwMode="auto">
            <a:xfrm>
              <a:off x="2986" y="3353"/>
              <a:ext cx="1056" cy="426"/>
            </a:xfrm>
            <a:prstGeom prst="rect">
              <a:avLst/>
            </a:prstGeom>
            <a:noFill/>
            <a:ln w="9525">
              <a:noFill/>
              <a:miter lim="800000"/>
              <a:headEnd/>
              <a:tailEnd/>
            </a:ln>
          </p:spPr>
          <p:txBody>
            <a:bodyPr>
              <a:prstTxWarp prst="textNoShape">
                <a:avLst/>
              </a:prstTxWarp>
              <a:spAutoFit/>
            </a:bodyPr>
            <a:lstStyle/>
            <a:p>
              <a:pPr>
                <a:spcBef>
                  <a:spcPct val="50000"/>
                </a:spcBef>
                <a:buNone/>
              </a:pPr>
              <a:r>
                <a:rPr kumimoji="0" lang="it-IT" sz="2400" b="1" dirty="0">
                  <a:solidFill>
                    <a:srgbClr val="FFCC00"/>
                  </a:solidFill>
                  <a:latin typeface="Times New Roman" charset="0"/>
                </a:rPr>
                <a:t>650 </a:t>
              </a:r>
              <a:r>
                <a:rPr kumimoji="0" lang="it-IT" sz="2400" b="1" dirty="0" err="1">
                  <a:solidFill>
                    <a:srgbClr val="FFCC00"/>
                  </a:solidFill>
                  <a:latin typeface="Times New Roman" charset="0"/>
                </a:rPr>
                <a:t>Mbytes</a:t>
              </a:r>
              <a:endParaRPr kumimoji="0" lang="it-IT" sz="2400" b="1" dirty="0">
                <a:solidFill>
                  <a:srgbClr val="FFCC00"/>
                </a:solidFill>
                <a:latin typeface="Times New Roman" charset="0"/>
              </a:endParaRPr>
            </a:p>
          </p:txBody>
        </p:sp>
      </p:grpSp>
      <p:grpSp>
        <p:nvGrpSpPr>
          <p:cNvPr id="10" name="Group 9"/>
          <p:cNvGrpSpPr>
            <a:grpSpLocks/>
          </p:cNvGrpSpPr>
          <p:nvPr/>
        </p:nvGrpSpPr>
        <p:grpSpPr bwMode="auto">
          <a:xfrm>
            <a:off x="3238500" y="3292684"/>
            <a:ext cx="1638300" cy="1660316"/>
            <a:chOff x="4658" y="3076"/>
            <a:chExt cx="1056" cy="1047"/>
          </a:xfrm>
        </p:grpSpPr>
        <p:pic>
          <p:nvPicPr>
            <p:cNvPr id="11" name="Picture 10" descr="floppy_disk"/>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42" y="3076"/>
              <a:ext cx="888" cy="925"/>
            </a:xfrm>
            <a:prstGeom prst="rect">
              <a:avLst/>
            </a:prstGeom>
            <a:noFill/>
            <a:ln w="9525">
              <a:noFill/>
              <a:miter lim="800000"/>
              <a:headEnd/>
              <a:tailEnd/>
            </a:ln>
          </p:spPr>
        </p:pic>
        <p:sp>
          <p:nvSpPr>
            <p:cNvPr id="12" name="Text Box 11"/>
            <p:cNvSpPr txBox="1">
              <a:spLocks noChangeArrowheads="1"/>
            </p:cNvSpPr>
            <p:nvPr/>
          </p:nvSpPr>
          <p:spPr bwMode="auto">
            <a:xfrm>
              <a:off x="4658" y="3642"/>
              <a:ext cx="1056" cy="481"/>
            </a:xfrm>
            <a:prstGeom prst="rect">
              <a:avLst/>
            </a:prstGeom>
            <a:noFill/>
            <a:ln w="9525">
              <a:noFill/>
              <a:miter lim="800000"/>
              <a:headEnd/>
              <a:tailEnd/>
            </a:ln>
          </p:spPr>
          <p:txBody>
            <a:bodyPr>
              <a:prstTxWarp prst="textNoShape">
                <a:avLst/>
              </a:prstTxWarp>
              <a:spAutoFit/>
            </a:bodyPr>
            <a:lstStyle/>
            <a:p>
              <a:pPr algn="just">
                <a:spcBef>
                  <a:spcPct val="50000"/>
                </a:spcBef>
                <a:buNone/>
              </a:pPr>
              <a:r>
                <a:rPr kumimoji="0" lang="it-IT" sz="2400" b="1" dirty="0">
                  <a:solidFill>
                    <a:srgbClr val="000090"/>
                  </a:solidFill>
                  <a:latin typeface="Times New Roman" charset="0"/>
                </a:rPr>
                <a:t>1.44 </a:t>
              </a:r>
              <a:r>
                <a:rPr kumimoji="0" lang="it-IT" sz="2400" b="1" dirty="0" err="1">
                  <a:solidFill>
                    <a:srgbClr val="000090"/>
                  </a:solidFill>
                  <a:latin typeface="Times New Roman" charset="0"/>
                </a:rPr>
                <a:t>Mbytes</a:t>
              </a:r>
              <a:endParaRPr kumimoji="0" lang="it-IT" sz="2400" b="1" dirty="0">
                <a:solidFill>
                  <a:srgbClr val="000090"/>
                </a:solidFill>
                <a:latin typeface="Times New Roman" charset="0"/>
              </a:endParaRPr>
            </a:p>
          </p:txBody>
        </p:sp>
      </p:grpSp>
      <p:grpSp>
        <p:nvGrpSpPr>
          <p:cNvPr id="13" name="Group 12"/>
          <p:cNvGrpSpPr>
            <a:grpSpLocks/>
          </p:cNvGrpSpPr>
          <p:nvPr/>
        </p:nvGrpSpPr>
        <p:grpSpPr bwMode="auto">
          <a:xfrm>
            <a:off x="1" y="3678238"/>
            <a:ext cx="3435244" cy="1503362"/>
            <a:chOff x="4272" y="2338"/>
            <a:chExt cx="2005" cy="937"/>
          </a:xfrm>
        </p:grpSpPr>
        <p:pic>
          <p:nvPicPr>
            <p:cNvPr id="14" name="Picture 13" descr="scheda_perforata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72" y="2338"/>
              <a:ext cx="1968" cy="937"/>
            </a:xfrm>
            <a:prstGeom prst="rect">
              <a:avLst/>
            </a:prstGeom>
            <a:noFill/>
            <a:ln w="9525">
              <a:noFill/>
              <a:miter lim="800000"/>
              <a:headEnd/>
              <a:tailEnd/>
            </a:ln>
          </p:spPr>
        </p:pic>
        <p:sp>
          <p:nvSpPr>
            <p:cNvPr id="15" name="Rectangle 14"/>
            <p:cNvSpPr>
              <a:spLocks noChangeArrowheads="1"/>
            </p:cNvSpPr>
            <p:nvPr/>
          </p:nvSpPr>
          <p:spPr bwMode="auto">
            <a:xfrm>
              <a:off x="5575" y="2986"/>
              <a:ext cx="702" cy="233"/>
            </a:xfrm>
            <a:prstGeom prst="rect">
              <a:avLst/>
            </a:prstGeom>
            <a:noFill/>
            <a:ln w="9525" cap="sq">
              <a:noFill/>
              <a:miter lim="800000"/>
              <a:headEnd/>
              <a:tailEnd/>
            </a:ln>
          </p:spPr>
          <p:txBody>
            <a:bodyPr wrap="none">
              <a:prstTxWarp prst="textNoShape">
                <a:avLst/>
              </a:prstTxWarp>
              <a:spAutoFit/>
            </a:bodyPr>
            <a:lstStyle/>
            <a:p>
              <a:pPr>
                <a:buNone/>
              </a:pPr>
              <a:r>
                <a:rPr kumimoji="0" lang="it-IT" sz="2000" b="1" dirty="0">
                  <a:solidFill>
                    <a:srgbClr val="000090"/>
                  </a:solidFill>
                  <a:latin typeface="Times New Roman" charset="0"/>
                </a:rPr>
                <a:t>100 </a:t>
              </a:r>
              <a:r>
                <a:rPr kumimoji="0" lang="it-IT" sz="2000" b="1" dirty="0" err="1">
                  <a:solidFill>
                    <a:srgbClr val="000090"/>
                  </a:solidFill>
                  <a:latin typeface="Times New Roman" charset="0"/>
                </a:rPr>
                <a:t>bytes</a:t>
              </a:r>
              <a:endParaRPr kumimoji="0" lang="it-IT" sz="2000" b="1" dirty="0">
                <a:solidFill>
                  <a:srgbClr val="000090"/>
                </a:solidFill>
                <a:latin typeface="Times New Roman" charset="0"/>
              </a:endParaRPr>
            </a:p>
          </p:txBody>
        </p:sp>
      </p:grpSp>
      <p:grpSp>
        <p:nvGrpSpPr>
          <p:cNvPr id="19" name="Gruppo 18"/>
          <p:cNvGrpSpPr/>
          <p:nvPr/>
        </p:nvGrpSpPr>
        <p:grpSpPr>
          <a:xfrm>
            <a:off x="7718182" y="3276600"/>
            <a:ext cx="1425819" cy="1943101"/>
            <a:chOff x="7718182" y="4191000"/>
            <a:chExt cx="1425819" cy="1943101"/>
          </a:xfrm>
        </p:grpSpPr>
        <p:pic>
          <p:nvPicPr>
            <p:cNvPr id="16" name="Picture 16" descr="ipod_nano_blue">
              <a:hlinkClick r:id="rId6"/>
            </p:cNvPr>
            <p:cNvPicPr>
              <a:picLocks noChangeAspect="1" noChangeArrowheads="1"/>
            </p:cNvPicPr>
            <p:nvPr/>
          </p:nvPicPr>
          <p:blipFill>
            <a:blip r:embed="rId7"/>
            <a:srcRect/>
            <a:stretch>
              <a:fillRect/>
            </a:stretch>
          </p:blipFill>
          <p:spPr bwMode="auto">
            <a:xfrm>
              <a:off x="7718182" y="4589464"/>
              <a:ext cx="1425819" cy="1544637"/>
            </a:xfrm>
            <a:prstGeom prst="rect">
              <a:avLst/>
            </a:prstGeom>
            <a:noFill/>
            <a:ln w="9525">
              <a:noFill/>
              <a:miter lim="800000"/>
              <a:headEnd/>
              <a:tailEnd/>
            </a:ln>
          </p:spPr>
        </p:pic>
        <p:sp>
          <p:nvSpPr>
            <p:cNvPr id="17" name="Rectangle 17"/>
            <p:cNvSpPr>
              <a:spLocks noChangeArrowheads="1"/>
            </p:cNvSpPr>
            <p:nvPr/>
          </p:nvSpPr>
          <p:spPr bwMode="auto">
            <a:xfrm>
              <a:off x="7924800" y="4191000"/>
              <a:ext cx="1014070" cy="430887"/>
            </a:xfrm>
            <a:prstGeom prst="rect">
              <a:avLst/>
            </a:prstGeom>
            <a:noFill/>
            <a:ln w="9525" cap="sq">
              <a:noFill/>
              <a:miter lim="800000"/>
              <a:headEnd/>
              <a:tailEnd/>
            </a:ln>
          </p:spPr>
          <p:txBody>
            <a:bodyPr wrap="none">
              <a:prstTxWarp prst="textNoShape">
                <a:avLst/>
              </a:prstTxWarp>
              <a:spAutoFit/>
            </a:bodyPr>
            <a:lstStyle/>
            <a:p>
              <a:pPr>
                <a:buNone/>
              </a:pPr>
              <a:r>
                <a:rPr kumimoji="0" lang="it-IT" sz="2400" b="1" dirty="0" err="1" smtClean="0">
                  <a:solidFill>
                    <a:schemeClr val="tx1"/>
                  </a:solidFill>
                  <a:latin typeface="Times New Roman" charset="0"/>
                </a:rPr>
                <a:t>1</a:t>
              </a:r>
              <a:r>
                <a:rPr kumimoji="0" lang="it-IT" sz="2400" b="1" dirty="0" smtClean="0">
                  <a:solidFill>
                    <a:schemeClr val="tx1"/>
                  </a:solidFill>
                  <a:latin typeface="Times New Roman" charset="0"/>
                </a:rPr>
                <a:t> </a:t>
              </a:r>
              <a:r>
                <a:rPr lang="it-IT" sz="2400" b="1" dirty="0" err="1" smtClean="0">
                  <a:latin typeface="Times New Roman" charset="0"/>
                </a:rPr>
                <a:t>Tera</a:t>
              </a:r>
              <a:endParaRPr kumimoji="0" lang="it-IT" sz="2400" b="1" dirty="0">
                <a:solidFill>
                  <a:schemeClr val="tx1"/>
                </a:solidFill>
                <a:latin typeface="Times New Roman" charset="0"/>
              </a:endParaRPr>
            </a:p>
          </p:txBody>
        </p:sp>
      </p:grpSp>
      <p:sp>
        <p:nvSpPr>
          <p:cNvPr id="18" name="Rectangle 3"/>
          <p:cNvSpPr txBox="1">
            <a:spLocks noChangeArrowheads="1"/>
          </p:cNvSpPr>
          <p:nvPr/>
        </p:nvSpPr>
        <p:spPr bwMode="auto">
          <a:xfrm>
            <a:off x="0" y="5181600"/>
            <a:ext cx="9144000" cy="16764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9525" algn="just" defTabSz="914400" rtl="0" eaLnBrk="1" fontAlgn="base" latinLnBrk="0" hangingPunct="1">
              <a:lnSpc>
                <a:spcPct val="90000"/>
              </a:lnSpc>
              <a:spcBef>
                <a:spcPct val="20000"/>
              </a:spcBef>
              <a:spcAft>
                <a:spcPct val="0"/>
              </a:spcAft>
              <a:buClr>
                <a:schemeClr val="hlink"/>
              </a:buClr>
              <a:buSzPct val="80000"/>
              <a:buNone/>
              <a:tabLst/>
              <a:defRPr/>
            </a:pPr>
            <a:r>
              <a:rPr kumimoji="0" lang="it-IT" sz="24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ヒラギノ角ゴ Pro W3" charset="-128"/>
                <a:cs typeface="ヒラギノ角ゴ Pro W3" charset="-128"/>
              </a:rPr>
              <a:t>…</a:t>
            </a:r>
            <a:r>
              <a:rPr kumimoji="0" lang="it-IT" sz="2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ヒラギノ角ゴ Pro W3" charset="-128"/>
                <a:cs typeface="ヒラギノ角ゴ Pro W3" charset="-128"/>
              </a:rPr>
              <a:t> oggi all’inizio del nuovo secolo stiamo vivendo una nuova rivoluzione, </a:t>
            </a:r>
            <a:r>
              <a:rPr lang="it-IT" sz="2400" kern="0" dirty="0" smtClean="0">
                <a:effectLst>
                  <a:outerShdw blurRad="38100" dist="38100" dir="2700000" algn="tl">
                    <a:srgbClr val="000000"/>
                  </a:outerShdw>
                </a:effectLst>
                <a:latin typeface="+mn-lt"/>
                <a:ea typeface="ヒラギノ角ゴ Pro W3" charset="-128"/>
                <a:cs typeface="ヒラギノ角ゴ Pro W3" charset="-128"/>
              </a:rPr>
              <a:t> </a:t>
            </a:r>
            <a:r>
              <a:rPr kumimoji="0" lang="it-IT" sz="2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ヒラギノ角ゴ Pro W3" charset="-128"/>
                <a:cs typeface="ヒラギノ角ゴ Pro W3" charset="-128"/>
              </a:rPr>
              <a:t>detta </a:t>
            </a:r>
            <a:r>
              <a:rPr kumimoji="0" lang="it-IT" sz="2400" b="0" i="0" u="none" strike="noStrike" kern="0" cap="none" spc="0" normalizeH="0" baseline="0" noProof="0" dirty="0" smtClean="0">
                <a:ln>
                  <a:noFill/>
                </a:ln>
                <a:solidFill>
                  <a:srgbClr val="0432FF"/>
                </a:solidFill>
                <a:effectLst>
                  <a:outerShdw blurRad="38100" dist="38100" dir="2700000" algn="tl">
                    <a:srgbClr val="000000"/>
                  </a:outerShdw>
                </a:effectLst>
                <a:uLnTx/>
                <a:uFillTx/>
                <a:latin typeface="+mn-lt"/>
                <a:ea typeface="ヒラギノ角ゴ Pro W3" charset="-128"/>
                <a:cs typeface="ヒラギノ角ゴ Pro W3" charset="-128"/>
              </a:rPr>
              <a:t>rivoluzione </a:t>
            </a:r>
            <a:r>
              <a:rPr kumimoji="0" lang="it-IT" sz="2400" b="0" i="0" u="none" strike="noStrike" kern="0" cap="none" spc="0" normalizeH="0" baseline="0" noProof="0" dirty="0" err="1" smtClean="0">
                <a:ln>
                  <a:noFill/>
                </a:ln>
                <a:solidFill>
                  <a:srgbClr val="0432FF"/>
                </a:solidFill>
                <a:effectLst>
                  <a:outerShdw blurRad="38100" dist="38100" dir="2700000" algn="tl">
                    <a:srgbClr val="000000"/>
                  </a:outerShdw>
                </a:effectLst>
                <a:uLnTx/>
                <a:uFillTx/>
                <a:latin typeface="+mn-lt"/>
                <a:ea typeface="ヒラギノ角ゴ Pro W3" charset="-128"/>
                <a:cs typeface="ヒラギノ角ゴ Pro W3" charset="-128"/>
              </a:rPr>
              <a:t>nanotecnologica</a:t>
            </a:r>
            <a:r>
              <a:rPr kumimoji="0" lang="it-IT" sz="24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n-lt"/>
                <a:ea typeface="ヒラギノ角ゴ Pro W3" charset="-128"/>
                <a:cs typeface="ヒラギノ角ゴ Pro W3" charset="-128"/>
              </a:rPr>
              <a:t>, </a:t>
            </a:r>
            <a:r>
              <a:rPr kumimoji="0" lang="it-IT" sz="2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ヒラギノ角ゴ Pro W3" charset="-128"/>
                <a:cs typeface="ヒラギノ角ゴ Pro W3" charset="-128"/>
              </a:rPr>
              <a:t>che ci ha portato in pochi anni dall’uso di</a:t>
            </a:r>
            <a:r>
              <a:rPr kumimoji="0" lang="it-IT" sz="2400" b="0" i="0" u="none" strike="noStrike" kern="0" cap="none" spc="0" normalizeH="0" noProof="0" dirty="0" smtClean="0">
                <a:ln>
                  <a:noFill/>
                </a:ln>
                <a:solidFill>
                  <a:schemeClr val="tx1"/>
                </a:solidFill>
                <a:effectLst>
                  <a:outerShdw blurRad="38100" dist="38100" dir="2700000" algn="tl">
                    <a:srgbClr val="000000"/>
                  </a:outerShdw>
                </a:effectLst>
                <a:uLnTx/>
                <a:uFillTx/>
                <a:latin typeface="+mn-lt"/>
                <a:ea typeface="ヒラギノ角ゴ Pro W3" charset="-128"/>
                <a:cs typeface="ヒラギノ角ゴ Pro W3" charset="-128"/>
              </a:rPr>
              <a:t> pesanti/costosissimi calcolatori limitati in potenza di calcolo fino a potentissimi computer leggeri e economici</a:t>
            </a:r>
            <a:endParaRPr kumimoji="0" lang="it-IT" sz="2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ヒラギノ角ゴ Pro W3" charset="-128"/>
              <a:cs typeface="ヒラギノ角ゴ Pro W3" charset="-128"/>
            </a:endParaRPr>
          </a:p>
        </p:txBody>
      </p:sp>
    </p:spTree>
    <p:extLst>
      <p:ext uri="{BB962C8B-B14F-4D97-AF65-F5344CB8AC3E}">
        <p14:creationId xmlns:p14="http://schemas.microsoft.com/office/powerpoint/2010/main" val="432447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059832" y="128935"/>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smtClean="0">
                <a:solidFill>
                  <a:prstClr val="black"/>
                </a:solidFill>
              </a:rPr>
              <a:t>GLI SPETTRI DI EMISSIONE E ASSORBIMENTO</a:t>
            </a:r>
            <a:endParaRPr lang="it-IT" sz="3200" dirty="0">
              <a:solidFill>
                <a:prstClr val="black"/>
              </a:solidFill>
              <a:latin typeface="Calibri"/>
            </a:endParaRPr>
          </a:p>
        </p:txBody>
      </p:sp>
      <p:sp>
        <p:nvSpPr>
          <p:cNvPr id="10" name="Rectangle 4"/>
          <p:cNvSpPr>
            <a:spLocks noChangeArrowheads="1"/>
          </p:cNvSpPr>
          <p:nvPr/>
        </p:nvSpPr>
        <p:spPr bwMode="auto">
          <a:xfrm>
            <a:off x="0" y="1484784"/>
            <a:ext cx="8820472"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smtClean="0">
                <a:solidFill>
                  <a:srgbClr val="FF0000"/>
                </a:solidFill>
                <a:effectLst>
                  <a:outerShdw blurRad="38100" dist="38100" dir="2700000" algn="tl">
                    <a:srgbClr val="000000"/>
                  </a:outerShdw>
                </a:effectLst>
                <a:latin typeface="Arial" charset="0"/>
              </a:rPr>
              <a:t>Gli </a:t>
            </a:r>
            <a:r>
              <a:rPr lang="it-IT" sz="3200" dirty="0">
                <a:solidFill>
                  <a:srgbClr val="FF0000"/>
                </a:solidFill>
                <a:effectLst>
                  <a:outerShdw blurRad="38100" dist="38100" dir="2700000" algn="tl">
                    <a:srgbClr val="000000"/>
                  </a:outerShdw>
                </a:effectLst>
                <a:latin typeface="Arial" charset="0"/>
              </a:rPr>
              <a:t>spettri di emissione e </a:t>
            </a:r>
            <a:r>
              <a:rPr lang="it-IT" sz="3200" dirty="0" smtClean="0">
                <a:solidFill>
                  <a:srgbClr val="FF0000"/>
                </a:solidFill>
                <a:effectLst>
                  <a:outerShdw blurRad="38100" dist="38100" dir="2700000" algn="tl">
                    <a:srgbClr val="000000"/>
                  </a:outerShdw>
                </a:effectLst>
                <a:latin typeface="Arial" charset="0"/>
              </a:rPr>
              <a:t>assorbimento (1802)</a:t>
            </a:r>
            <a:endParaRPr lang="it-IT" sz="3200" dirty="0">
              <a:solidFill>
                <a:srgbClr val="FF0000"/>
              </a:solidFill>
              <a:effectLst>
                <a:outerShdw blurRad="38100" dist="38100" dir="2700000" algn="tl">
                  <a:srgbClr val="000000"/>
                </a:outerShdw>
              </a:effectLst>
              <a:latin typeface="Arial" charset="0"/>
            </a:endParaRPr>
          </a:p>
        </p:txBody>
      </p:sp>
      <p:pic>
        <p:nvPicPr>
          <p:cNvPr id="4" name="Immagine 3" descr="SpettroSolare1.jpg"/>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30000"/>
                    </a14:imgEffect>
                  </a14:imgLayer>
                </a14:imgProps>
              </a:ext>
              <a:ext uri="{28A0092B-C50C-407E-A947-70E740481C1C}">
                <a14:useLocalDpi xmlns:a14="http://schemas.microsoft.com/office/drawing/2010/main"/>
              </a:ext>
            </a:extLst>
          </a:blip>
          <a:stretch>
            <a:fillRect/>
          </a:stretch>
        </p:blipFill>
        <p:spPr>
          <a:xfrm>
            <a:off x="139824" y="2060848"/>
            <a:ext cx="4506121" cy="3312368"/>
          </a:xfrm>
          <a:prstGeom prst="rect">
            <a:avLst/>
          </a:prstGeom>
        </p:spPr>
      </p:pic>
      <p:pic>
        <p:nvPicPr>
          <p:cNvPr id="5" name="Immagine 4" descr="IMG_1740.JPG"/>
          <p:cNvPicPr>
            <a:picLocks noChangeAspect="1"/>
          </p:cNvPicPr>
          <p:nvPr/>
        </p:nvPicPr>
        <p:blipFill>
          <a:blip r:embed="rId4" cstate="email">
            <a:extLst>
              <a:ext uri="{BEBA8EAE-BF5A-486C-A8C5-ECC9F3942E4B}">
                <a14:imgProps xmlns:a14="http://schemas.microsoft.com/office/drawing/2010/main">
                  <a14:imgLayer r:embed="rId5">
                    <a14:imgEffect>
                      <a14:brightnessContrast contrast="37000"/>
                    </a14:imgEffect>
                  </a14:imgLayer>
                </a14:imgProps>
              </a:ext>
              <a:ext uri="{28A0092B-C50C-407E-A947-70E740481C1C}">
                <a14:useLocalDpi xmlns:a14="http://schemas.microsoft.com/office/drawing/2010/main"/>
              </a:ext>
            </a:extLst>
          </a:blip>
          <a:stretch>
            <a:fillRect/>
          </a:stretch>
        </p:blipFill>
        <p:spPr>
          <a:xfrm>
            <a:off x="4788024" y="3429000"/>
            <a:ext cx="4139952" cy="2759968"/>
          </a:xfrm>
          <a:prstGeom prst="rect">
            <a:avLst/>
          </a:prstGeom>
        </p:spPr>
      </p:pic>
    </p:spTree>
    <p:extLst>
      <p:ext uri="{BB962C8B-B14F-4D97-AF65-F5344CB8AC3E}">
        <p14:creationId xmlns:p14="http://schemas.microsoft.com/office/powerpoint/2010/main" val="132377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059832" y="128935"/>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smtClean="0">
                <a:solidFill>
                  <a:prstClr val="black"/>
                </a:solidFill>
              </a:rPr>
              <a:t>GLI SPETTRI DI EMISSIONE E ASSORBIMENTO</a:t>
            </a:r>
            <a:endParaRPr lang="it-IT" sz="3200" dirty="0">
              <a:solidFill>
                <a:prstClr val="black"/>
              </a:solidFill>
              <a:latin typeface="Calibri"/>
            </a:endParaRPr>
          </a:p>
        </p:txBody>
      </p:sp>
      <p:sp>
        <p:nvSpPr>
          <p:cNvPr id="10" name="Rectangle 4"/>
          <p:cNvSpPr>
            <a:spLocks noChangeArrowheads="1"/>
          </p:cNvSpPr>
          <p:nvPr/>
        </p:nvSpPr>
        <p:spPr bwMode="auto">
          <a:xfrm>
            <a:off x="0" y="1484784"/>
            <a:ext cx="8820472"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smtClean="0">
                <a:solidFill>
                  <a:srgbClr val="FF0000"/>
                </a:solidFill>
                <a:effectLst>
                  <a:outerShdw blurRad="38100" dist="38100" dir="2700000" algn="tl">
                    <a:srgbClr val="000000"/>
                  </a:outerShdw>
                </a:effectLst>
                <a:latin typeface="Arial" charset="0"/>
              </a:rPr>
              <a:t>Gli </a:t>
            </a:r>
            <a:r>
              <a:rPr lang="it-IT" sz="3200" dirty="0">
                <a:solidFill>
                  <a:srgbClr val="FF0000"/>
                </a:solidFill>
                <a:effectLst>
                  <a:outerShdw blurRad="38100" dist="38100" dir="2700000" algn="tl">
                    <a:srgbClr val="000000"/>
                  </a:outerShdw>
                </a:effectLst>
                <a:latin typeface="Arial" charset="0"/>
              </a:rPr>
              <a:t>spettri di emissione e </a:t>
            </a:r>
            <a:r>
              <a:rPr lang="it-IT" sz="3200" dirty="0" smtClean="0">
                <a:solidFill>
                  <a:srgbClr val="FF0000"/>
                </a:solidFill>
                <a:effectLst>
                  <a:outerShdw blurRad="38100" dist="38100" dir="2700000" algn="tl">
                    <a:srgbClr val="000000"/>
                  </a:outerShdw>
                </a:effectLst>
                <a:latin typeface="Arial" charset="0"/>
              </a:rPr>
              <a:t>assorbimento (1802)</a:t>
            </a:r>
            <a:endParaRPr lang="it-IT" sz="3200" dirty="0">
              <a:solidFill>
                <a:srgbClr val="FF0000"/>
              </a:solidFill>
              <a:effectLst>
                <a:outerShdw blurRad="38100" dist="38100" dir="2700000" algn="tl">
                  <a:srgbClr val="000000"/>
                </a:outerShdw>
              </a:effectLst>
              <a:latin typeface="Arial" charset="0"/>
            </a:endParaRPr>
          </a:p>
        </p:txBody>
      </p:sp>
      <p:sp>
        <p:nvSpPr>
          <p:cNvPr id="6" name="Rettangolo 5"/>
          <p:cNvSpPr/>
          <p:nvPr/>
        </p:nvSpPr>
        <p:spPr>
          <a:xfrm>
            <a:off x="4800600" y="2286000"/>
            <a:ext cx="4343400" cy="2870530"/>
          </a:xfrm>
          <a:prstGeom prst="rect">
            <a:avLst/>
          </a:prstGeom>
          <a:solidFill>
            <a:srgbClr val="FFFFFF"/>
          </a:solidFill>
        </p:spPr>
        <p:txBody>
          <a:bodyPr wrap="square">
            <a:spAutoFit/>
          </a:bodyPr>
          <a:lstStyle/>
          <a:p>
            <a:pPr algn="just" fontAlgn="base">
              <a:lnSpc>
                <a:spcPct val="90000"/>
              </a:lnSpc>
              <a:spcBef>
                <a:spcPct val="20000"/>
              </a:spcBef>
              <a:spcAft>
                <a:spcPct val="0"/>
              </a:spcAft>
              <a:buClr>
                <a:srgbClr val="99FF99"/>
              </a:buClr>
              <a:buSzPct val="80000"/>
              <a:buFont typeface="Wingdings" charset="2"/>
              <a:buNone/>
            </a:pPr>
            <a:r>
              <a:rPr lang="it-IT" sz="2800" dirty="0" err="1" smtClean="0">
                <a:solidFill>
                  <a:srgbClr val="FF0000"/>
                </a:solidFill>
                <a:effectLst>
                  <a:outerShdw blurRad="38100" dist="38100" dir="2700000" algn="tl">
                    <a:srgbClr val="000000">
                      <a:alpha val="43137"/>
                    </a:srgbClr>
                  </a:outerShdw>
                </a:effectLst>
              </a:rPr>
              <a:t>Fraunhofer</a:t>
            </a:r>
            <a:r>
              <a:rPr lang="it-IT" sz="2800" dirty="0" smtClean="0">
                <a:solidFill>
                  <a:srgbClr val="0000FF"/>
                </a:solidFill>
                <a:effectLst>
                  <a:outerShdw blurRad="38100" dist="38100" dir="2700000" algn="tl">
                    <a:srgbClr val="000000">
                      <a:alpha val="43137"/>
                    </a:srgbClr>
                  </a:outerShdw>
                </a:effectLst>
              </a:rPr>
              <a:t> s</a:t>
            </a:r>
            <a:r>
              <a:rPr lang="it-IT" sz="2800" dirty="0" smtClean="0">
                <a:solidFill>
                  <a:srgbClr val="0000FF"/>
                </a:solidFill>
                <a:effectLst>
                  <a:outerShdw blurRad="38100" dist="38100" dir="2700000" algn="tl">
                    <a:srgbClr val="000000"/>
                  </a:outerShdw>
                </a:effectLst>
              </a:rPr>
              <a:t>copre che lo spettro emesso dal sole presenta delle righe caratteristiche che dipendono dagli elementi presenti nell’atmosfera </a:t>
            </a:r>
            <a:r>
              <a:rPr lang="it-IT" sz="2800" dirty="0" smtClean="0">
                <a:solidFill>
                  <a:srgbClr val="0000FF"/>
                </a:solidFill>
                <a:effectLst>
                  <a:outerShdw blurRad="38100" dist="38100" dir="2700000" algn="tl">
                    <a:srgbClr val="000000">
                      <a:alpha val="43137"/>
                    </a:srgbClr>
                  </a:outerShdw>
                </a:effectLst>
              </a:rPr>
              <a:t>(</a:t>
            </a:r>
            <a:r>
              <a:rPr lang="it-IT" sz="2800" i="1" dirty="0" smtClean="0">
                <a:solidFill>
                  <a:srgbClr val="0000FF"/>
                </a:solidFill>
                <a:effectLst>
                  <a:outerShdw blurRad="38100" dist="38100" dir="2700000" algn="tl">
                    <a:srgbClr val="000000">
                      <a:alpha val="43137"/>
                    </a:srgbClr>
                  </a:outerShdw>
                </a:effectLst>
              </a:rPr>
              <a:t>righe di </a:t>
            </a:r>
            <a:r>
              <a:rPr lang="it-IT" sz="2800" i="1" dirty="0" err="1" smtClean="0">
                <a:solidFill>
                  <a:srgbClr val="0000FF"/>
                </a:solidFill>
                <a:effectLst>
                  <a:outerShdw blurRad="38100" dist="38100" dir="2700000" algn="tl">
                    <a:srgbClr val="000000">
                      <a:alpha val="43137"/>
                    </a:srgbClr>
                  </a:outerShdw>
                </a:effectLst>
              </a:rPr>
              <a:t>Fraunhofer</a:t>
            </a:r>
            <a:r>
              <a:rPr lang="it-IT" sz="2800" i="1" dirty="0" smtClean="0">
                <a:solidFill>
                  <a:srgbClr val="0000FF"/>
                </a:solidFill>
                <a:effectLst>
                  <a:outerShdw blurRad="38100" dist="38100" dir="2700000" algn="tl">
                    <a:srgbClr val="000000">
                      <a:alpha val="43137"/>
                    </a:srgbClr>
                  </a:outerShdw>
                </a:effectLst>
              </a:rPr>
              <a:t> </a:t>
            </a:r>
            <a:r>
              <a:rPr lang="it-IT" sz="3200" dirty="0" smtClean="0">
                <a:solidFill>
                  <a:srgbClr val="0000FF"/>
                </a:solidFill>
                <a:effectLst>
                  <a:outerShdw blurRad="38100" dist="38100" dir="2700000" algn="tl">
                    <a:srgbClr val="000000">
                      <a:alpha val="43137"/>
                    </a:srgbClr>
                  </a:outerShdw>
                </a:effectLst>
              </a:rPr>
              <a:t>)</a:t>
            </a:r>
            <a:endParaRPr lang="it-IT" sz="3200" dirty="0">
              <a:solidFill>
                <a:srgbClr val="0000FF"/>
              </a:solidFill>
              <a:effectLst>
                <a:outerShdw blurRad="38100" dist="38100" dir="2700000" algn="tl">
                  <a:srgbClr val="000000">
                    <a:alpha val="43137"/>
                  </a:srgbClr>
                </a:outerShdw>
              </a:effectLst>
            </a:endParaRPr>
          </a:p>
        </p:txBody>
      </p:sp>
      <p:pic>
        <p:nvPicPr>
          <p:cNvPr id="7" name="Immagine 6"/>
          <p:cNvPicPr>
            <a:picLocks noChangeAspect="1"/>
          </p:cNvPicPr>
          <p:nvPr/>
        </p:nvPicPr>
        <p:blipFill>
          <a:blip r:embed="rId2">
            <a:lum bright="15000" contrast="12000"/>
          </a:blip>
          <a:stretch>
            <a:fillRect/>
          </a:stretch>
        </p:blipFill>
        <p:spPr>
          <a:xfrm>
            <a:off x="0" y="2209800"/>
            <a:ext cx="4866238" cy="3276600"/>
          </a:xfrm>
          <a:prstGeom prst="rect">
            <a:avLst/>
          </a:prstGeom>
          <a:solidFill>
            <a:srgbClr val="FFFFFF"/>
          </a:solidFill>
        </p:spPr>
      </p:pic>
      <p:sp>
        <p:nvSpPr>
          <p:cNvPr id="9" name="Rettangolo 8"/>
          <p:cNvSpPr/>
          <p:nvPr/>
        </p:nvSpPr>
        <p:spPr>
          <a:xfrm>
            <a:off x="0" y="6094714"/>
            <a:ext cx="9144000" cy="763286"/>
          </a:xfrm>
          <a:prstGeom prst="rect">
            <a:avLst/>
          </a:prstGeom>
          <a:solidFill>
            <a:srgbClr val="FFFFFF"/>
          </a:solidFill>
        </p:spPr>
        <p:txBody>
          <a:bodyPr wrap="square">
            <a:spAutoFit/>
          </a:bodyPr>
          <a:lstStyle/>
          <a:p>
            <a:pPr fontAlgn="base">
              <a:lnSpc>
                <a:spcPct val="90000"/>
              </a:lnSpc>
              <a:spcBef>
                <a:spcPct val="20000"/>
              </a:spcBef>
              <a:spcAft>
                <a:spcPct val="0"/>
              </a:spcAft>
              <a:buClr>
                <a:srgbClr val="99FF99"/>
              </a:buClr>
              <a:buSzPct val="80000"/>
              <a:buFont typeface="Wingdings" charset="2"/>
              <a:buNone/>
            </a:pPr>
            <a:r>
              <a:rPr lang="it-IT" sz="2400" dirty="0" smtClean="0">
                <a:solidFill>
                  <a:srgbClr val="FF0000"/>
                </a:solidFill>
                <a:effectLst>
                  <a:outerShdw blurRad="38100" dist="38100" dir="2700000" algn="tl">
                    <a:srgbClr val="000000">
                      <a:alpha val="43137"/>
                    </a:srgbClr>
                  </a:outerShdw>
                </a:effectLst>
              </a:rPr>
              <a:t>Per chi vuole: </a:t>
            </a:r>
            <a:r>
              <a:rPr lang="it-IT" sz="2400" i="1" dirty="0" smtClean="0">
                <a:solidFill>
                  <a:srgbClr val="FF0000"/>
                </a:solidFill>
                <a:effectLst>
                  <a:outerShdw blurRad="38100" dist="38100" dir="2700000" algn="tl">
                    <a:srgbClr val="000000">
                      <a:alpha val="43137"/>
                    </a:srgbClr>
                  </a:outerShdw>
                </a:effectLst>
              </a:rPr>
              <a:t>Didattica delle Scienza n. 264 del 2009 </a:t>
            </a:r>
            <a:r>
              <a:rPr lang="it-IT" sz="2400" dirty="0" smtClean="0">
                <a:solidFill>
                  <a:srgbClr val="FF0000"/>
                </a:solidFill>
                <a:effectLst>
                  <a:outerShdw blurRad="38100" dist="38100" dir="2700000" algn="tl">
                    <a:srgbClr val="000000">
                      <a:alpha val="43137"/>
                    </a:srgbClr>
                  </a:outerShdw>
                </a:effectLst>
              </a:rPr>
              <a:t>“ Idrogeno ed Elio atomi di storia” di M. </a:t>
            </a:r>
            <a:r>
              <a:rPr lang="it-IT" sz="2400" dirty="0" err="1" smtClean="0">
                <a:solidFill>
                  <a:srgbClr val="FF0000"/>
                </a:solidFill>
                <a:effectLst>
                  <a:outerShdw blurRad="38100" dist="38100" dir="2700000" algn="tl">
                    <a:srgbClr val="000000">
                      <a:alpha val="43137"/>
                    </a:srgbClr>
                  </a:outerShdw>
                </a:effectLst>
              </a:rPr>
              <a:t>Fanfoni</a:t>
            </a:r>
            <a:r>
              <a:rPr lang="it-IT" sz="2400" dirty="0" smtClean="0">
                <a:solidFill>
                  <a:srgbClr val="FF0000"/>
                </a:solidFill>
                <a:effectLst>
                  <a:outerShdw blurRad="38100" dist="38100" dir="2700000" algn="tl">
                    <a:srgbClr val="000000">
                      <a:alpha val="43137"/>
                    </a:srgbClr>
                  </a:outerShdw>
                </a:effectLst>
              </a:rPr>
              <a:t>, A. </a:t>
            </a:r>
            <a:r>
              <a:rPr lang="it-IT" sz="2400" dirty="0" err="1" smtClean="0">
                <a:solidFill>
                  <a:srgbClr val="FF0000"/>
                </a:solidFill>
                <a:effectLst>
                  <a:outerShdw blurRad="38100" dist="38100" dir="2700000" algn="tl">
                    <a:srgbClr val="000000">
                      <a:alpha val="43137"/>
                    </a:srgbClr>
                  </a:outerShdw>
                </a:effectLst>
              </a:rPr>
              <a:t>Sgarlata</a:t>
            </a:r>
            <a:r>
              <a:rPr lang="it-IT" sz="2400" dirty="0" smtClean="0">
                <a:solidFill>
                  <a:srgbClr val="FF0000"/>
                </a:solidFill>
                <a:effectLst>
                  <a:outerShdw blurRad="38100" dist="38100" dir="2700000" algn="tl">
                    <a:srgbClr val="000000">
                      <a:alpha val="43137"/>
                    </a:srgbClr>
                  </a:outerShdw>
                </a:effectLst>
              </a:rPr>
              <a:t>, M. </a:t>
            </a:r>
            <a:r>
              <a:rPr lang="it-IT" sz="2400" dirty="0" err="1" smtClean="0">
                <a:solidFill>
                  <a:srgbClr val="FF0000"/>
                </a:solidFill>
                <a:effectLst>
                  <a:outerShdw blurRad="38100" dist="38100" dir="2700000" algn="tl">
                    <a:srgbClr val="000000">
                      <a:alpha val="43137"/>
                    </a:srgbClr>
                  </a:outerShdw>
                </a:effectLst>
              </a:rPr>
              <a:t>Tomellini</a:t>
            </a:r>
            <a:endParaRPr lang="it-IT" sz="2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6617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627784" y="324198"/>
            <a:ext cx="5904656" cy="944562"/>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pPr>
              <a:defRPr/>
            </a:pPr>
            <a:r>
              <a:rPr lang="it-IT" sz="2800" dirty="0" smtClean="0">
                <a:solidFill>
                  <a:srgbClr val="0000FF"/>
                </a:solidFill>
                <a:latin typeface="+mn-lt"/>
              </a:rPr>
              <a:t>GLI ESPERIMENTI: </a:t>
            </a:r>
            <a:br>
              <a:rPr lang="it-IT" sz="2800" dirty="0" smtClean="0">
                <a:solidFill>
                  <a:srgbClr val="0000FF"/>
                </a:solidFill>
                <a:latin typeface="+mn-lt"/>
              </a:rPr>
            </a:br>
            <a:r>
              <a:rPr lang="it-IT" sz="2800" dirty="0" smtClean="0">
                <a:solidFill>
                  <a:srgbClr val="0000FF"/>
                </a:solidFill>
                <a:latin typeface="+mn-lt"/>
              </a:rPr>
              <a:t>Gli spettri di emissione e assorbimento</a:t>
            </a:r>
            <a:endParaRPr lang="it-IT" sz="2800" dirty="0">
              <a:solidFill>
                <a:srgbClr val="0000FF"/>
              </a:solidFill>
              <a:latin typeface="+mn-lt"/>
            </a:endParaRPr>
          </a:p>
        </p:txBody>
      </p:sp>
      <p:sp>
        <p:nvSpPr>
          <p:cNvPr id="5" name="Rectangle 5"/>
          <p:cNvSpPr>
            <a:spLocks noChangeArrowheads="1"/>
          </p:cNvSpPr>
          <p:nvPr/>
        </p:nvSpPr>
        <p:spPr bwMode="auto">
          <a:xfrm>
            <a:off x="0" y="1103040"/>
            <a:ext cx="8305800" cy="720725"/>
          </a:xfrm>
          <a:prstGeom prst="rect">
            <a:avLst/>
          </a:prstGeom>
          <a:noFill/>
          <a:ln w="9525">
            <a:noFill/>
            <a:miter lim="800000"/>
            <a:headEnd/>
            <a:tailEnd/>
          </a:ln>
          <a:effectLst/>
        </p:spPr>
        <p:txBody>
          <a:bodyPr>
            <a:prstTxWarp prst="textNoShape">
              <a:avLst/>
            </a:prstTxWarp>
          </a:bodyPr>
          <a:lstStyle/>
          <a:p>
            <a:pPr>
              <a:lnSpc>
                <a:spcPct val="100000"/>
              </a:lnSpc>
              <a:defRPr/>
            </a:pPr>
            <a:r>
              <a:rPr lang="it-IT" sz="2800" dirty="0">
                <a:solidFill>
                  <a:srgbClr val="FF0000"/>
                </a:solidFill>
                <a:effectLst>
                  <a:outerShdw blurRad="38100" dist="38100" dir="2700000" algn="tl">
                    <a:srgbClr val="000000"/>
                  </a:outerShdw>
                </a:effectLst>
              </a:rPr>
              <a:t>Spettri di emissione/assorbimento (1802)</a:t>
            </a:r>
          </a:p>
        </p:txBody>
      </p:sp>
      <p:sp>
        <p:nvSpPr>
          <p:cNvPr id="6" name="Rettangolo 5"/>
          <p:cNvSpPr/>
          <p:nvPr/>
        </p:nvSpPr>
        <p:spPr>
          <a:xfrm>
            <a:off x="4572000" y="1636440"/>
            <a:ext cx="4572000" cy="3108544"/>
          </a:xfrm>
          <a:prstGeom prst="rect">
            <a:avLst/>
          </a:prstGeom>
        </p:spPr>
        <p:txBody>
          <a:bodyPr wrap="square">
            <a:spAutoFit/>
          </a:bodyPr>
          <a:lstStyle/>
          <a:p>
            <a:pPr algn="just">
              <a:buNone/>
            </a:pPr>
            <a:r>
              <a:rPr lang="it-IT" sz="2800" dirty="0" smtClean="0">
                <a:solidFill>
                  <a:srgbClr val="0000FF"/>
                </a:solidFill>
                <a:effectLst>
                  <a:outerShdw blurRad="38100" dist="38100" dir="2700000" algn="tl">
                    <a:srgbClr val="000000"/>
                  </a:outerShdw>
                </a:effectLst>
              </a:rPr>
              <a:t>In particolare nel caso dell’</a:t>
            </a:r>
            <a:r>
              <a:rPr lang="it-IT" sz="2800" i="1" dirty="0" smtClean="0">
                <a:solidFill>
                  <a:srgbClr val="0000FF"/>
                </a:solidFill>
                <a:effectLst>
                  <a:outerShdw blurRad="38100" dist="38100" dir="2700000" algn="tl">
                    <a:srgbClr val="000000"/>
                  </a:outerShdw>
                </a:effectLst>
              </a:rPr>
              <a:t>idrogeno</a:t>
            </a:r>
            <a:r>
              <a:rPr lang="it-IT" sz="2800" dirty="0" smtClean="0">
                <a:solidFill>
                  <a:srgbClr val="0000FF"/>
                </a:solidFill>
                <a:effectLst>
                  <a:outerShdw blurRad="38100" dist="38100" dir="2700000" algn="tl">
                    <a:srgbClr val="000000"/>
                  </a:outerShdw>
                </a:effectLst>
              </a:rPr>
              <a:t> </a:t>
            </a:r>
            <a:r>
              <a:rPr lang="it-IT" sz="2800" dirty="0" err="1" smtClean="0">
                <a:solidFill>
                  <a:srgbClr val="0000FF"/>
                </a:solidFill>
                <a:effectLst>
                  <a:outerShdw blurRad="38100" dist="38100" dir="2700000" algn="tl">
                    <a:srgbClr val="000000"/>
                  </a:outerShdw>
                </a:effectLst>
              </a:rPr>
              <a:t>Balmer</a:t>
            </a:r>
            <a:r>
              <a:rPr lang="it-IT" sz="2800" dirty="0" smtClean="0">
                <a:solidFill>
                  <a:srgbClr val="0000FF"/>
                </a:solidFill>
                <a:effectLst>
                  <a:outerShdw blurRad="38100" dist="38100" dir="2700000" algn="tl">
                    <a:srgbClr val="000000"/>
                  </a:outerShdw>
                </a:effectLst>
              </a:rPr>
              <a:t> aveva dimostrato che la frequenza delle righe si poteva rappresentare con una semplice regola algebrica dove R=13.6eV </a:t>
            </a:r>
            <a:endParaRPr lang="it-IT" sz="2800" dirty="0">
              <a:solidFill>
                <a:srgbClr val="0000FF"/>
              </a:solidFill>
            </a:endParaRPr>
          </a:p>
        </p:txBody>
      </p:sp>
      <p:grpSp>
        <p:nvGrpSpPr>
          <p:cNvPr id="7" name="Gruppo 8"/>
          <p:cNvGrpSpPr/>
          <p:nvPr/>
        </p:nvGrpSpPr>
        <p:grpSpPr>
          <a:xfrm>
            <a:off x="1035050" y="1819002"/>
            <a:ext cx="3662481" cy="2793345"/>
            <a:chOff x="495300" y="704850"/>
            <a:chExt cx="3662481" cy="2793345"/>
          </a:xfrm>
        </p:grpSpPr>
        <p:pic>
          <p:nvPicPr>
            <p:cNvPr id="8" name="Picture 7" descr="Balmer"/>
            <p:cNvPicPr>
              <a:picLocks noChangeAspect="1" noChangeArrowheads="1"/>
            </p:cNvPicPr>
            <p:nvPr/>
          </p:nvPicPr>
          <p:blipFill>
            <a:blip r:embed="rId3"/>
            <a:srcRect/>
            <a:stretch>
              <a:fillRect/>
            </a:stretch>
          </p:blipFill>
          <p:spPr bwMode="auto">
            <a:xfrm>
              <a:off x="920750" y="704850"/>
              <a:ext cx="1847850" cy="2228850"/>
            </a:xfrm>
            <a:prstGeom prst="rect">
              <a:avLst/>
            </a:prstGeom>
            <a:noFill/>
          </p:spPr>
        </p:pic>
        <p:sp>
          <p:nvSpPr>
            <p:cNvPr id="9" name="Text Box 8"/>
            <p:cNvSpPr txBox="1">
              <a:spLocks noChangeArrowheads="1"/>
            </p:cNvSpPr>
            <p:nvPr/>
          </p:nvSpPr>
          <p:spPr bwMode="auto">
            <a:xfrm>
              <a:off x="495300" y="2974975"/>
              <a:ext cx="3662481" cy="523220"/>
            </a:xfrm>
            <a:prstGeom prst="rect">
              <a:avLst/>
            </a:prstGeom>
            <a:noFill/>
            <a:ln w="9525">
              <a:noFill/>
              <a:miter lim="800000"/>
              <a:headEnd/>
              <a:tailEnd/>
            </a:ln>
            <a:effectLst/>
          </p:spPr>
          <p:txBody>
            <a:bodyPr wrap="none">
              <a:prstTxWarp prst="textNoShape">
                <a:avLst/>
              </a:prstTxWarp>
              <a:spAutoFit/>
            </a:bodyPr>
            <a:lstStyle/>
            <a:p>
              <a:pPr algn="l"/>
              <a:r>
                <a:rPr lang="it-IT" sz="2800">
                  <a:solidFill>
                    <a:srgbClr val="0000FF"/>
                  </a:solidFill>
                </a:rPr>
                <a:t>J. J. Balmer (1825-1898)</a:t>
              </a:r>
            </a:p>
          </p:txBody>
        </p:sp>
      </p:grpSp>
      <p:pic>
        <p:nvPicPr>
          <p:cNvPr id="10" name="Picture 6" descr="Image27"/>
          <p:cNvPicPr>
            <a:picLocks noChangeAspect="1" noChangeArrowheads="1"/>
          </p:cNvPicPr>
          <p:nvPr/>
        </p:nvPicPr>
        <p:blipFill>
          <a:blip r:embed="rId4">
            <a:lum contrast="40000"/>
          </a:blip>
          <a:srcRect/>
          <a:stretch>
            <a:fillRect/>
          </a:stretch>
        </p:blipFill>
        <p:spPr bwMode="auto">
          <a:xfrm>
            <a:off x="35496" y="4941168"/>
            <a:ext cx="5562600" cy="1732164"/>
          </a:xfrm>
          <a:prstGeom prst="rect">
            <a:avLst/>
          </a:prstGeom>
          <a:noFill/>
          <a:ln w="9525">
            <a:noFill/>
            <a:miter lim="800000"/>
            <a:headEnd/>
            <a:tailEnd/>
          </a:ln>
        </p:spPr>
      </p:pic>
      <p:grpSp>
        <p:nvGrpSpPr>
          <p:cNvPr id="11" name="Gruppo 14"/>
          <p:cNvGrpSpPr/>
          <p:nvPr/>
        </p:nvGrpSpPr>
        <p:grpSpPr>
          <a:xfrm>
            <a:off x="5553453" y="5301208"/>
            <a:ext cx="3555051" cy="1327968"/>
            <a:chOff x="4979348" y="5225232"/>
            <a:chExt cx="3555051" cy="1327968"/>
          </a:xfrm>
        </p:grpSpPr>
        <p:sp>
          <p:nvSpPr>
            <p:cNvPr id="12" name="Rettangolo 11"/>
            <p:cNvSpPr/>
            <p:nvPr/>
          </p:nvSpPr>
          <p:spPr bwMode="auto">
            <a:xfrm>
              <a:off x="4979348" y="5225232"/>
              <a:ext cx="3555051" cy="132796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sp>
        <p:graphicFrame>
          <p:nvGraphicFramePr>
            <p:cNvPr id="13" name="Object 2"/>
            <p:cNvGraphicFramePr>
              <a:graphicFrameLocks noChangeAspect="1"/>
            </p:cNvGraphicFramePr>
            <p:nvPr>
              <p:extLst>
                <p:ext uri="{D42A27DB-BD31-4B8C-83A1-F6EECF244321}">
                  <p14:modId xmlns:p14="http://schemas.microsoft.com/office/powerpoint/2010/main" val="3225275203"/>
                </p:ext>
              </p:extLst>
            </p:nvPr>
          </p:nvGraphicFramePr>
          <p:xfrm>
            <a:off x="5029200" y="5334000"/>
            <a:ext cx="3429000" cy="1143000"/>
          </p:xfrm>
          <a:graphic>
            <a:graphicData uri="http://schemas.openxmlformats.org/presentationml/2006/ole">
              <mc:AlternateContent xmlns:mc="http://schemas.openxmlformats.org/markup-compatibility/2006">
                <mc:Choice xmlns:v="urn:schemas-microsoft-com:vml" Requires="v">
                  <p:oleObj spid="_x0000_s354361" name="Equation" r:id="rId5" imgW="3429000" imgH="1143000" progId="Equation.3">
                    <p:embed/>
                  </p:oleObj>
                </mc:Choice>
                <mc:Fallback>
                  <p:oleObj name="Equation" r:id="rId5" imgW="3429000" imgH="1143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5334000"/>
                          <a:ext cx="3429000" cy="1143000"/>
                        </a:xfrm>
                        <a:prstGeom prst="rect">
                          <a:avLst/>
                        </a:prstGeom>
                        <a:solidFill>
                          <a:srgbClr val="FFFFFF"/>
                        </a:solidFill>
                        <a:ln>
                          <a:solidFill>
                            <a:srgbClr val="4F81BD"/>
                          </a:solidFill>
                        </a:ln>
                        <a:extLst/>
                      </p:spPr>
                    </p:pic>
                  </p:oleObj>
                </mc:Fallback>
              </mc:AlternateContent>
            </a:graphicData>
          </a:graphic>
        </p:graphicFrame>
      </p:grpSp>
    </p:spTree>
    <p:extLst>
      <p:ext uri="{BB962C8B-B14F-4D97-AF65-F5344CB8AC3E}">
        <p14:creationId xmlns:p14="http://schemas.microsoft.com/office/powerpoint/2010/main" val="320677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1" descr="exp51"/>
          <p:cNvPicPr>
            <a:picLocks noChangeAspect="1" noChangeArrowheads="1"/>
          </p:cNvPicPr>
          <p:nvPr/>
        </p:nvPicPr>
        <p:blipFill>
          <a:blip r:embed="rId3"/>
          <a:srcRect/>
          <a:stretch>
            <a:fillRect/>
          </a:stretch>
        </p:blipFill>
        <p:spPr bwMode="auto">
          <a:xfrm>
            <a:off x="3181350" y="1415777"/>
            <a:ext cx="5962650" cy="3381375"/>
          </a:xfrm>
          <a:prstGeom prst="rect">
            <a:avLst/>
          </a:prstGeom>
          <a:noFill/>
          <a:ln w="9525">
            <a:noFill/>
            <a:miter lim="800000"/>
            <a:headEnd/>
            <a:tailEnd/>
          </a:ln>
        </p:spPr>
      </p:pic>
      <p:sp>
        <p:nvSpPr>
          <p:cNvPr id="190466" name="Rectangle 2"/>
          <p:cNvSpPr>
            <a:spLocks noGrp="1" noChangeArrowheads="1"/>
          </p:cNvSpPr>
          <p:nvPr>
            <p:ph type="title"/>
          </p:nvPr>
        </p:nvSpPr>
        <p:spPr>
          <a:xfrm>
            <a:off x="457200" y="76200"/>
            <a:ext cx="8229600" cy="941387"/>
          </a:xfrm>
        </p:spPr>
        <p:txBody>
          <a:bodyPr/>
          <a:lstStyle/>
          <a:p>
            <a:pPr eaLnBrk="1" hangingPunct="1">
              <a:defRPr/>
            </a:pPr>
            <a:r>
              <a:rPr lang="it-IT" dirty="0" smtClean="0">
                <a:ea typeface="+mj-ea"/>
                <a:cs typeface="+mj-cs"/>
              </a:rPr>
              <a:t>GLI ESPERIMENTI</a:t>
            </a:r>
            <a:endParaRPr lang="it-IT" dirty="0">
              <a:ea typeface="+mj-ea"/>
              <a:cs typeface="+mj-cs"/>
            </a:endParaRPr>
          </a:p>
        </p:txBody>
      </p:sp>
      <p:sp>
        <p:nvSpPr>
          <p:cNvPr id="190472" name="Rectangle 8"/>
          <p:cNvSpPr>
            <a:spLocks noChangeArrowheads="1"/>
          </p:cNvSpPr>
          <p:nvPr/>
        </p:nvSpPr>
        <p:spPr bwMode="auto">
          <a:xfrm>
            <a:off x="4499992" y="4623542"/>
            <a:ext cx="4176464" cy="1938992"/>
          </a:xfrm>
          <a:prstGeom prst="rect">
            <a:avLst/>
          </a:prstGeom>
          <a:noFill/>
          <a:ln w="9525">
            <a:noFill/>
            <a:miter lim="800000"/>
            <a:headEnd/>
            <a:tailEnd/>
          </a:ln>
          <a:effectLst/>
        </p:spPr>
        <p:txBody>
          <a:bodyPr wrap="square">
            <a:prstTxWarp prst="textNoShape">
              <a:avLst/>
            </a:prstTxWarp>
            <a:spAutoFit/>
          </a:bodyPr>
          <a:lstStyle/>
          <a:p>
            <a:pPr>
              <a:lnSpc>
                <a:spcPct val="100000"/>
              </a:lnSpc>
              <a:buClr>
                <a:srgbClr val="99FF99"/>
              </a:buClr>
              <a:defRPr/>
            </a:pPr>
            <a:r>
              <a:rPr lang="it-IT" sz="2000" dirty="0" smtClean="0">
                <a:solidFill>
                  <a:srgbClr val="FF0000"/>
                </a:solidFill>
                <a:effectLst>
                  <a:outerShdw blurRad="38100" dist="38100" dir="2700000" algn="tl">
                    <a:srgbClr val="000000"/>
                  </a:outerShdw>
                </a:effectLst>
              </a:rPr>
              <a:t>n</a:t>
            </a:r>
            <a:r>
              <a:rPr lang="it-IT" sz="2400" dirty="0" smtClean="0">
                <a:solidFill>
                  <a:srgbClr val="FF0000"/>
                </a:solidFill>
                <a:effectLst>
                  <a:outerShdw blurRad="38100" dist="38100" dir="2700000" algn="tl">
                    <a:srgbClr val="000000"/>
                  </a:outerShdw>
                </a:effectLst>
              </a:rPr>
              <a:t>=1, </a:t>
            </a:r>
            <a:r>
              <a:rPr lang="it-IT" sz="2400" dirty="0" err="1" smtClean="0">
                <a:solidFill>
                  <a:srgbClr val="FF0000"/>
                </a:solidFill>
                <a:effectLst>
                  <a:outerShdw blurRad="38100" dist="38100" dir="2700000" algn="tl">
                    <a:srgbClr val="000000"/>
                  </a:outerShdw>
                </a:effectLst>
              </a:rPr>
              <a:t>m</a:t>
            </a:r>
            <a:r>
              <a:rPr lang="it-IT" sz="2400" dirty="0" smtClean="0">
                <a:solidFill>
                  <a:srgbClr val="FF0000"/>
                </a:solidFill>
                <a:effectLst>
                  <a:outerShdw blurRad="38100" dist="38100" dir="2700000" algn="tl">
                    <a:srgbClr val="000000"/>
                  </a:outerShdw>
                </a:effectLst>
              </a:rPr>
              <a:t>&gt;</a:t>
            </a:r>
            <a:r>
              <a:rPr lang="it-IT" sz="2400" dirty="0" err="1" smtClean="0">
                <a:solidFill>
                  <a:srgbClr val="FF0000"/>
                </a:solidFill>
                <a:effectLst>
                  <a:outerShdw blurRad="38100" dist="38100" dir="2700000" algn="tl">
                    <a:srgbClr val="000000"/>
                  </a:outerShdw>
                </a:effectLst>
              </a:rPr>
              <a:t>1</a:t>
            </a:r>
            <a:r>
              <a:rPr lang="it-IT" sz="2400" dirty="0" smtClean="0">
                <a:solidFill>
                  <a:srgbClr val="FF0000"/>
                </a:solidFill>
                <a:effectLst>
                  <a:outerShdw blurRad="38100" dist="38100" dir="2700000" algn="tl">
                    <a:srgbClr val="000000"/>
                  </a:outerShdw>
                </a:effectLst>
              </a:rPr>
              <a:t> </a:t>
            </a:r>
            <a:r>
              <a:rPr lang="it-IT" sz="2400" dirty="0" err="1" smtClean="0">
                <a:solidFill>
                  <a:srgbClr val="FF0000"/>
                </a:solidFill>
                <a:effectLst>
                  <a:outerShdw blurRad="38100" dist="38100" dir="2700000" algn="tl">
                    <a:srgbClr val="000000"/>
                  </a:outerShdw>
                </a:effectLst>
              </a:rPr>
              <a:t>Lyman</a:t>
            </a:r>
            <a:r>
              <a:rPr lang="it-IT" sz="2400" dirty="0" smtClean="0">
                <a:solidFill>
                  <a:srgbClr val="FF0000"/>
                </a:solidFill>
                <a:effectLst>
                  <a:outerShdw blurRad="38100" dist="38100" dir="2700000" algn="tl">
                    <a:srgbClr val="000000"/>
                  </a:outerShdw>
                </a:effectLst>
              </a:rPr>
              <a:t> (UV)</a:t>
            </a:r>
          </a:p>
          <a:p>
            <a:pPr>
              <a:lnSpc>
                <a:spcPct val="100000"/>
              </a:lnSpc>
              <a:buClr>
                <a:srgbClr val="99FF99"/>
              </a:buClr>
              <a:defRPr/>
            </a:pPr>
            <a:r>
              <a:rPr lang="it-IT" sz="2400" dirty="0" smtClean="0">
                <a:solidFill>
                  <a:srgbClr val="FF0000"/>
                </a:solidFill>
                <a:effectLst>
                  <a:outerShdw blurRad="38100" dist="38100" dir="2700000" algn="tl">
                    <a:srgbClr val="000000"/>
                  </a:outerShdw>
                </a:effectLst>
              </a:rPr>
              <a:t>n=2, </a:t>
            </a:r>
            <a:r>
              <a:rPr lang="it-IT" sz="2400" dirty="0" err="1" smtClean="0">
                <a:solidFill>
                  <a:srgbClr val="FF0000"/>
                </a:solidFill>
                <a:effectLst>
                  <a:outerShdw blurRad="38100" dist="38100" dir="2700000" algn="tl">
                    <a:srgbClr val="000000"/>
                  </a:outerShdw>
                </a:effectLst>
              </a:rPr>
              <a:t>m</a:t>
            </a:r>
            <a:r>
              <a:rPr lang="it-IT" sz="2400" dirty="0" smtClean="0">
                <a:solidFill>
                  <a:srgbClr val="FF0000"/>
                </a:solidFill>
                <a:effectLst>
                  <a:outerShdw blurRad="38100" dist="38100" dir="2700000" algn="tl">
                    <a:srgbClr val="000000"/>
                  </a:outerShdw>
                </a:effectLst>
              </a:rPr>
              <a:t>&gt;</a:t>
            </a:r>
            <a:r>
              <a:rPr lang="it-IT" sz="2400" dirty="0" err="1" smtClean="0">
                <a:solidFill>
                  <a:srgbClr val="FF0000"/>
                </a:solidFill>
                <a:effectLst>
                  <a:outerShdw blurRad="38100" dist="38100" dir="2700000" algn="tl">
                    <a:srgbClr val="000000"/>
                  </a:outerShdw>
                </a:effectLst>
              </a:rPr>
              <a:t>2</a:t>
            </a:r>
            <a:r>
              <a:rPr lang="it-IT" sz="2400" dirty="0" smtClean="0">
                <a:solidFill>
                  <a:srgbClr val="FF0000"/>
                </a:solidFill>
                <a:effectLst>
                  <a:outerShdw blurRad="38100" dist="38100" dir="2700000" algn="tl">
                    <a:srgbClr val="000000"/>
                  </a:outerShdw>
                </a:effectLst>
              </a:rPr>
              <a:t> </a:t>
            </a:r>
            <a:r>
              <a:rPr lang="it-IT" sz="2400" dirty="0" err="1" smtClean="0">
                <a:solidFill>
                  <a:srgbClr val="FF0000"/>
                </a:solidFill>
                <a:effectLst>
                  <a:outerShdw blurRad="38100" dist="38100" dir="2700000" algn="tl">
                    <a:srgbClr val="000000"/>
                  </a:outerShdw>
                </a:effectLst>
              </a:rPr>
              <a:t>Balmer</a:t>
            </a:r>
            <a:r>
              <a:rPr lang="it-IT" sz="2400" dirty="0" smtClean="0">
                <a:solidFill>
                  <a:srgbClr val="FF0000"/>
                </a:solidFill>
                <a:effectLst>
                  <a:outerShdw blurRad="38100" dist="38100" dir="2700000" algn="tl">
                    <a:srgbClr val="000000"/>
                  </a:outerShdw>
                </a:effectLst>
              </a:rPr>
              <a:t> (visibile)</a:t>
            </a:r>
          </a:p>
          <a:p>
            <a:pPr>
              <a:lnSpc>
                <a:spcPct val="100000"/>
              </a:lnSpc>
              <a:buClr>
                <a:srgbClr val="99FF99"/>
              </a:buClr>
              <a:defRPr/>
            </a:pPr>
            <a:r>
              <a:rPr lang="it-IT" sz="2400" dirty="0" smtClean="0">
                <a:solidFill>
                  <a:srgbClr val="FF0000"/>
                </a:solidFill>
                <a:effectLst>
                  <a:outerShdw blurRad="38100" dist="38100" dir="2700000" algn="tl">
                    <a:srgbClr val="000000"/>
                  </a:outerShdw>
                </a:effectLst>
              </a:rPr>
              <a:t>n=3, </a:t>
            </a:r>
            <a:r>
              <a:rPr lang="it-IT" sz="2400" dirty="0" err="1" smtClean="0">
                <a:solidFill>
                  <a:srgbClr val="FF0000"/>
                </a:solidFill>
                <a:effectLst>
                  <a:outerShdw blurRad="38100" dist="38100" dir="2700000" algn="tl">
                    <a:srgbClr val="000000"/>
                  </a:outerShdw>
                </a:effectLst>
              </a:rPr>
              <a:t>m</a:t>
            </a:r>
            <a:r>
              <a:rPr lang="it-IT" sz="2400" dirty="0" smtClean="0">
                <a:solidFill>
                  <a:srgbClr val="FF0000"/>
                </a:solidFill>
                <a:effectLst>
                  <a:outerShdw blurRad="38100" dist="38100" dir="2700000" algn="tl">
                    <a:srgbClr val="000000"/>
                  </a:outerShdw>
                </a:effectLst>
              </a:rPr>
              <a:t>&gt;</a:t>
            </a:r>
            <a:r>
              <a:rPr lang="it-IT" sz="2400" dirty="0" err="1" smtClean="0">
                <a:solidFill>
                  <a:srgbClr val="FF0000"/>
                </a:solidFill>
                <a:effectLst>
                  <a:outerShdw blurRad="38100" dist="38100" dir="2700000" algn="tl">
                    <a:srgbClr val="000000"/>
                  </a:outerShdw>
                </a:effectLst>
              </a:rPr>
              <a:t>3</a:t>
            </a:r>
            <a:r>
              <a:rPr lang="it-IT" sz="2400" dirty="0" smtClean="0">
                <a:solidFill>
                  <a:srgbClr val="FF0000"/>
                </a:solidFill>
                <a:effectLst>
                  <a:outerShdw blurRad="38100" dist="38100" dir="2700000" algn="tl">
                    <a:srgbClr val="000000"/>
                  </a:outerShdw>
                </a:effectLst>
              </a:rPr>
              <a:t> </a:t>
            </a:r>
            <a:r>
              <a:rPr lang="it-IT" sz="2400" dirty="0" err="1" smtClean="0">
                <a:solidFill>
                  <a:srgbClr val="FF0000"/>
                </a:solidFill>
                <a:effectLst>
                  <a:outerShdw blurRad="38100" dist="38100" dir="2700000" algn="tl">
                    <a:srgbClr val="000000"/>
                  </a:outerShdw>
                </a:effectLst>
              </a:rPr>
              <a:t>Paschen</a:t>
            </a:r>
            <a:r>
              <a:rPr lang="it-IT" sz="2400" dirty="0" smtClean="0">
                <a:solidFill>
                  <a:srgbClr val="FF0000"/>
                </a:solidFill>
                <a:effectLst>
                  <a:outerShdw blurRad="38100" dist="38100" dir="2700000" algn="tl">
                    <a:srgbClr val="000000"/>
                  </a:outerShdw>
                </a:effectLst>
              </a:rPr>
              <a:t> (visibile)</a:t>
            </a:r>
          </a:p>
          <a:p>
            <a:pPr>
              <a:lnSpc>
                <a:spcPct val="100000"/>
              </a:lnSpc>
              <a:buClr>
                <a:srgbClr val="99FF99"/>
              </a:buClr>
              <a:defRPr/>
            </a:pPr>
            <a:r>
              <a:rPr lang="it-IT" sz="2400" dirty="0" smtClean="0">
                <a:solidFill>
                  <a:srgbClr val="FF0000"/>
                </a:solidFill>
                <a:effectLst>
                  <a:outerShdw blurRad="38100" dist="38100" dir="2700000" algn="tl">
                    <a:srgbClr val="000000"/>
                  </a:outerShdw>
                </a:effectLst>
              </a:rPr>
              <a:t>n=4, </a:t>
            </a:r>
            <a:r>
              <a:rPr lang="it-IT" sz="2400" dirty="0" err="1" smtClean="0">
                <a:solidFill>
                  <a:srgbClr val="FF0000"/>
                </a:solidFill>
                <a:effectLst>
                  <a:outerShdw blurRad="38100" dist="38100" dir="2700000" algn="tl">
                    <a:srgbClr val="000000"/>
                  </a:outerShdw>
                </a:effectLst>
              </a:rPr>
              <a:t>m</a:t>
            </a:r>
            <a:r>
              <a:rPr lang="it-IT" sz="2400" dirty="0" smtClean="0">
                <a:solidFill>
                  <a:srgbClr val="FF0000"/>
                </a:solidFill>
                <a:effectLst>
                  <a:outerShdw blurRad="38100" dist="38100" dir="2700000" algn="tl">
                    <a:srgbClr val="000000"/>
                  </a:outerShdw>
                </a:effectLst>
              </a:rPr>
              <a:t>&gt;</a:t>
            </a:r>
            <a:r>
              <a:rPr lang="it-IT" sz="2400" dirty="0" err="1" smtClean="0">
                <a:solidFill>
                  <a:srgbClr val="FF0000"/>
                </a:solidFill>
                <a:effectLst>
                  <a:outerShdw blurRad="38100" dist="38100" dir="2700000" algn="tl">
                    <a:srgbClr val="000000"/>
                  </a:outerShdw>
                </a:effectLst>
              </a:rPr>
              <a:t>4</a:t>
            </a:r>
            <a:r>
              <a:rPr lang="it-IT" sz="2400" dirty="0" smtClean="0">
                <a:solidFill>
                  <a:srgbClr val="FF0000"/>
                </a:solidFill>
                <a:effectLst>
                  <a:outerShdw blurRad="38100" dist="38100" dir="2700000" algn="tl">
                    <a:srgbClr val="000000"/>
                  </a:outerShdw>
                </a:effectLst>
              </a:rPr>
              <a:t> </a:t>
            </a:r>
            <a:r>
              <a:rPr lang="it-IT" sz="2400" dirty="0" err="1" smtClean="0">
                <a:solidFill>
                  <a:srgbClr val="FF0000"/>
                </a:solidFill>
                <a:effectLst>
                  <a:outerShdw blurRad="38100" dist="38100" dir="2700000" algn="tl">
                    <a:srgbClr val="000000"/>
                  </a:outerShdw>
                </a:effectLst>
              </a:rPr>
              <a:t>Brackett</a:t>
            </a:r>
            <a:r>
              <a:rPr lang="it-IT" sz="2400" dirty="0" smtClean="0">
                <a:solidFill>
                  <a:srgbClr val="FF0000"/>
                </a:solidFill>
                <a:effectLst>
                  <a:outerShdw blurRad="38100" dist="38100" dir="2700000" algn="tl">
                    <a:srgbClr val="000000"/>
                  </a:outerShdw>
                </a:effectLst>
              </a:rPr>
              <a:t> (visibile)</a:t>
            </a:r>
          </a:p>
          <a:p>
            <a:pPr>
              <a:lnSpc>
                <a:spcPct val="100000"/>
              </a:lnSpc>
              <a:buClr>
                <a:srgbClr val="99FF99"/>
              </a:buClr>
              <a:defRPr/>
            </a:pPr>
            <a:r>
              <a:rPr lang="it-IT" sz="2400" dirty="0" smtClean="0">
                <a:solidFill>
                  <a:srgbClr val="FF0000"/>
                </a:solidFill>
                <a:effectLst>
                  <a:outerShdw blurRad="38100" dist="38100" dir="2700000" algn="tl">
                    <a:srgbClr val="000000"/>
                  </a:outerShdw>
                </a:effectLst>
              </a:rPr>
              <a:t>n=5, </a:t>
            </a:r>
            <a:r>
              <a:rPr lang="it-IT" sz="2400" dirty="0" err="1" smtClean="0">
                <a:solidFill>
                  <a:srgbClr val="FF0000"/>
                </a:solidFill>
                <a:effectLst>
                  <a:outerShdw blurRad="38100" dist="38100" dir="2700000" algn="tl">
                    <a:srgbClr val="000000"/>
                  </a:outerShdw>
                </a:effectLst>
              </a:rPr>
              <a:t>m</a:t>
            </a:r>
            <a:r>
              <a:rPr lang="it-IT" sz="2400" dirty="0" smtClean="0">
                <a:solidFill>
                  <a:srgbClr val="FF0000"/>
                </a:solidFill>
                <a:effectLst>
                  <a:outerShdw blurRad="38100" dist="38100" dir="2700000" algn="tl">
                    <a:srgbClr val="000000"/>
                  </a:outerShdw>
                </a:effectLst>
              </a:rPr>
              <a:t>&gt;</a:t>
            </a:r>
            <a:r>
              <a:rPr lang="it-IT" sz="2400" dirty="0" err="1" smtClean="0">
                <a:solidFill>
                  <a:srgbClr val="FF0000"/>
                </a:solidFill>
                <a:effectLst>
                  <a:outerShdw blurRad="38100" dist="38100" dir="2700000" algn="tl">
                    <a:srgbClr val="000000"/>
                  </a:outerShdw>
                </a:effectLst>
              </a:rPr>
              <a:t>5</a:t>
            </a:r>
            <a:r>
              <a:rPr lang="it-IT" sz="2400" dirty="0" smtClean="0">
                <a:solidFill>
                  <a:srgbClr val="FF0000"/>
                </a:solidFill>
                <a:effectLst>
                  <a:outerShdw blurRad="38100" dist="38100" dir="2700000" algn="tl">
                    <a:srgbClr val="000000"/>
                  </a:outerShdw>
                </a:effectLst>
              </a:rPr>
              <a:t> </a:t>
            </a:r>
            <a:r>
              <a:rPr lang="it-IT" sz="2400" dirty="0" err="1" smtClean="0">
                <a:solidFill>
                  <a:srgbClr val="FF0000"/>
                </a:solidFill>
                <a:effectLst>
                  <a:outerShdw blurRad="38100" dist="38100" dir="2700000" algn="tl">
                    <a:srgbClr val="000000"/>
                  </a:outerShdw>
                </a:effectLst>
              </a:rPr>
              <a:t>Pfund</a:t>
            </a:r>
            <a:r>
              <a:rPr lang="it-IT" sz="2400" dirty="0" smtClean="0">
                <a:solidFill>
                  <a:srgbClr val="FF0000"/>
                </a:solidFill>
                <a:effectLst>
                  <a:outerShdw blurRad="38100" dist="38100" dir="2700000" algn="tl">
                    <a:srgbClr val="000000"/>
                  </a:outerShdw>
                </a:effectLst>
              </a:rPr>
              <a:t> (visibile)</a:t>
            </a:r>
          </a:p>
        </p:txBody>
      </p:sp>
      <p:graphicFrame>
        <p:nvGraphicFramePr>
          <p:cNvPr id="12" name="Oggetto 11"/>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spid="_x0000_s351336" name="Equation" r:id="rId4" imgW="101600" imgH="177800" progId="Equation.3">
                  <p:embed/>
                </p:oleObj>
              </mc:Choice>
              <mc:Fallback>
                <p:oleObj name="Equation" r:id="rId4" imgW="101600" imgH="177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2" name="Gruppo 17"/>
          <p:cNvGrpSpPr/>
          <p:nvPr/>
        </p:nvGrpSpPr>
        <p:grpSpPr>
          <a:xfrm>
            <a:off x="0" y="2438400"/>
            <a:ext cx="3276600" cy="1327968"/>
            <a:chOff x="0" y="1295400"/>
            <a:chExt cx="3276600" cy="1327968"/>
          </a:xfrm>
        </p:grpSpPr>
        <p:sp>
          <p:nvSpPr>
            <p:cNvPr id="10" name="Rettangolo 9"/>
            <p:cNvSpPr/>
            <p:nvPr/>
          </p:nvSpPr>
          <p:spPr bwMode="auto">
            <a:xfrm>
              <a:off x="26349" y="1295400"/>
              <a:ext cx="3250251" cy="132796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sp>
        <p:graphicFrame>
          <p:nvGraphicFramePr>
            <p:cNvPr id="13" name="Oggetto 12"/>
            <p:cNvGraphicFramePr>
              <a:graphicFrameLocks noChangeAspect="1"/>
            </p:cNvGraphicFramePr>
            <p:nvPr/>
          </p:nvGraphicFramePr>
          <p:xfrm>
            <a:off x="0" y="1447800"/>
            <a:ext cx="3234813" cy="1066800"/>
          </p:xfrm>
          <a:graphic>
            <a:graphicData uri="http://schemas.openxmlformats.org/presentationml/2006/ole">
              <mc:AlternateContent xmlns:mc="http://schemas.openxmlformats.org/markup-compatibility/2006">
                <mc:Choice xmlns:v="urn:schemas-microsoft-com:vml" Requires="v">
                  <p:oleObj spid="_x0000_s351337" name="Equation" r:id="rId6" imgW="1193800" imgH="393700" progId="Equation.3">
                    <p:embed/>
                  </p:oleObj>
                </mc:Choice>
                <mc:Fallback>
                  <p:oleObj name="Equation" r:id="rId6" imgW="11938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447800"/>
                          <a:ext cx="3234813" cy="1066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15" name="Freccia destra 14"/>
          <p:cNvSpPr/>
          <p:nvPr/>
        </p:nvSpPr>
        <p:spPr bwMode="auto">
          <a:xfrm>
            <a:off x="2452343" y="5129709"/>
            <a:ext cx="822960" cy="822960"/>
          </a:xfrm>
          <a:prstGeom prst="rightArrow">
            <a:avLst/>
          </a:prstGeom>
          <a:noFill/>
          <a:ln w="9525" cap="flat" cmpd="sng" algn="ctr">
            <a:noFill/>
            <a:prstDash val="solid"/>
            <a:round/>
            <a:headEnd type="none" w="med" len="med"/>
            <a:tailEnd type="none" w="med" len="med"/>
          </a:ln>
          <a:effectLst/>
        </p:spPr>
      </p:sp>
      <p:sp>
        <p:nvSpPr>
          <p:cNvPr id="17" name="Freccia destra 16"/>
          <p:cNvSpPr/>
          <p:nvPr/>
        </p:nvSpPr>
        <p:spPr bwMode="auto">
          <a:xfrm>
            <a:off x="2128606" y="5416108"/>
            <a:ext cx="822960" cy="822960"/>
          </a:xfrm>
          <a:prstGeom prst="rightArrow">
            <a:avLst/>
          </a:prstGeom>
          <a:noFill/>
          <a:ln w="9525" cap="flat" cmpd="sng" algn="ctr">
            <a:noFill/>
            <a:prstDash val="solid"/>
            <a:round/>
            <a:headEnd type="none" w="med" len="med"/>
            <a:tailEnd type="none" w="med" len="med"/>
          </a:ln>
          <a:effectLst/>
        </p:spPr>
      </p:sp>
      <p:sp>
        <p:nvSpPr>
          <p:cNvPr id="23" name="Rettangolo 22"/>
          <p:cNvSpPr/>
          <p:nvPr/>
        </p:nvSpPr>
        <p:spPr>
          <a:xfrm>
            <a:off x="0" y="836712"/>
            <a:ext cx="8991600" cy="954107"/>
          </a:xfrm>
          <a:prstGeom prst="rect">
            <a:avLst/>
          </a:prstGeom>
        </p:spPr>
        <p:txBody>
          <a:bodyPr wrap="square">
            <a:spAutoFit/>
          </a:bodyPr>
          <a:lstStyle/>
          <a:p>
            <a:r>
              <a:rPr lang="it-IT" sz="2800" dirty="0" smtClean="0">
                <a:solidFill>
                  <a:srgbClr val="0000FF"/>
                </a:solidFill>
                <a:effectLst>
                  <a:outerShdw blurRad="38100" dist="38100" dir="2700000" algn="tl">
                    <a:srgbClr val="000000"/>
                  </a:outerShdw>
                </a:effectLst>
              </a:rPr>
              <a:t>In </a:t>
            </a:r>
            <a:r>
              <a:rPr lang="it-IT" sz="2800" dirty="0" err="1" smtClean="0">
                <a:solidFill>
                  <a:srgbClr val="0000FF"/>
                </a:solidFill>
                <a:effectLst>
                  <a:outerShdw blurRad="38100" dist="38100" dir="2700000" algn="tl">
                    <a:srgbClr val="000000"/>
                  </a:outerShdw>
                </a:effectLst>
              </a:rPr>
              <a:t>realta’</a:t>
            </a:r>
            <a:r>
              <a:rPr lang="it-IT" sz="2800" dirty="0" smtClean="0">
                <a:solidFill>
                  <a:srgbClr val="0000FF"/>
                </a:solidFill>
                <a:effectLst>
                  <a:outerShdw blurRad="38100" dist="38100" dir="2700000" algn="tl">
                    <a:srgbClr val="000000"/>
                  </a:outerShdw>
                </a:effectLst>
              </a:rPr>
              <a:t> la formula di </a:t>
            </a:r>
            <a:r>
              <a:rPr lang="it-IT" sz="2800" dirty="0" err="1" smtClean="0">
                <a:solidFill>
                  <a:srgbClr val="0000FF"/>
                </a:solidFill>
                <a:effectLst>
                  <a:outerShdw blurRad="38100" dist="38100" dir="2700000" algn="tl">
                    <a:srgbClr val="000000"/>
                  </a:outerShdw>
                </a:effectLst>
              </a:rPr>
              <a:t>Balmer</a:t>
            </a:r>
            <a:r>
              <a:rPr lang="it-IT" sz="2800" dirty="0" smtClean="0">
                <a:solidFill>
                  <a:srgbClr val="0000FF"/>
                </a:solidFill>
                <a:effectLst>
                  <a:outerShdw blurRad="38100" dist="38100" dir="2700000" algn="tl">
                    <a:srgbClr val="000000"/>
                  </a:outerShdw>
                </a:effectLst>
              </a:rPr>
              <a:t> riesce a prevedere le energie delle righe di molte serie dell’atomo di idrogeno: </a:t>
            </a:r>
            <a:endParaRPr lang="it-IT" sz="2800" dirty="0">
              <a:solidFill>
                <a:srgbClr val="0000FF"/>
              </a:solidFill>
            </a:endParaRPr>
          </a:p>
        </p:txBody>
      </p:sp>
    </p:spTree>
    <p:extLst>
      <p:ext uri="{BB962C8B-B14F-4D97-AF65-F5344CB8AC3E}">
        <p14:creationId xmlns:p14="http://schemas.microsoft.com/office/powerpoint/2010/main" val="25727297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99792" y="-27384"/>
            <a:ext cx="5760640" cy="1584176"/>
          </a:xfrm>
        </p:spPr>
        <p:txBody>
          <a:bodyPr/>
          <a:lstStyle/>
          <a:p>
            <a:r>
              <a:rPr lang="it-IT" sz="3200" dirty="0" smtClean="0"/>
              <a:t>UNA PARENTESI: </a:t>
            </a:r>
            <a:br>
              <a:rPr lang="it-IT" sz="3200" dirty="0" smtClean="0"/>
            </a:br>
            <a:r>
              <a:rPr lang="it-IT" sz="3200" dirty="0" smtClean="0"/>
              <a:t>LA STORIA DI UN ERRORE…L’IDROGENO ESOTICO</a:t>
            </a:r>
            <a:endParaRPr lang="it-IT" sz="3200" dirty="0"/>
          </a:p>
        </p:txBody>
      </p:sp>
      <p:sp>
        <p:nvSpPr>
          <p:cNvPr id="4" name="Rettangolo 3"/>
          <p:cNvSpPr/>
          <p:nvPr/>
        </p:nvSpPr>
        <p:spPr>
          <a:xfrm>
            <a:off x="0" y="1600200"/>
            <a:ext cx="9144000" cy="2246769"/>
          </a:xfrm>
          <a:prstGeom prst="rect">
            <a:avLst/>
          </a:prstGeom>
        </p:spPr>
        <p:txBody>
          <a:bodyPr wrap="square">
            <a:spAutoFit/>
          </a:bodyPr>
          <a:lstStyle/>
          <a:p>
            <a:pPr algn="just">
              <a:buNone/>
            </a:pPr>
            <a:r>
              <a:rPr lang="it-IT" sz="2800" dirty="0" smtClean="0">
                <a:solidFill>
                  <a:srgbClr val="0000FF"/>
                </a:solidFill>
                <a:effectLst>
                  <a:outerShdw blurRad="38100" dist="38100" dir="2700000" algn="tl">
                    <a:srgbClr val="000000"/>
                  </a:outerShdw>
                </a:effectLst>
              </a:rPr>
              <a:t>Nel 1897 </a:t>
            </a:r>
            <a:r>
              <a:rPr lang="it-IT" sz="2800" dirty="0" err="1" smtClean="0">
                <a:solidFill>
                  <a:srgbClr val="0000FF"/>
                </a:solidFill>
                <a:effectLst>
                  <a:outerShdw blurRad="38100" dist="38100" dir="2700000" algn="tl">
                    <a:srgbClr val="000000"/>
                  </a:outerShdw>
                </a:effectLst>
              </a:rPr>
              <a:t>Pickering</a:t>
            </a:r>
            <a:r>
              <a:rPr lang="it-IT" sz="2800" dirty="0" smtClean="0">
                <a:solidFill>
                  <a:srgbClr val="0000FF"/>
                </a:solidFill>
                <a:effectLst>
                  <a:outerShdw blurRad="38100" dist="38100" dir="2700000" algn="tl">
                    <a:srgbClr val="000000"/>
                  </a:outerShdw>
                </a:effectLst>
              </a:rPr>
              <a:t> misura lo spettro emesso dalla stella  </a:t>
            </a:r>
            <a:r>
              <a:rPr lang="it-IT" sz="2800" dirty="0" smtClean="0">
                <a:solidFill>
                  <a:srgbClr val="0000FF"/>
                </a:solidFill>
                <a:effectLst>
                  <a:outerShdw blurRad="38100" dist="38100" dir="2700000" algn="tl">
                    <a:srgbClr val="000000"/>
                  </a:outerShdw>
                </a:effectLst>
                <a:latin typeface="Symbol" charset="2"/>
                <a:cs typeface="Symbol" charset="2"/>
              </a:rPr>
              <a:t>z</a:t>
            </a:r>
            <a:r>
              <a:rPr lang="it-IT" sz="2800" dirty="0" smtClean="0">
                <a:solidFill>
                  <a:srgbClr val="0000FF"/>
                </a:solidFill>
                <a:effectLst>
                  <a:outerShdw blurRad="38100" dist="38100" dir="2700000" algn="tl">
                    <a:srgbClr val="000000"/>
                  </a:outerShdw>
                </a:effectLst>
              </a:rPr>
              <a:t>- </a:t>
            </a:r>
            <a:r>
              <a:rPr lang="it-IT" sz="2800" dirty="0" err="1" smtClean="0">
                <a:solidFill>
                  <a:srgbClr val="0000FF"/>
                </a:solidFill>
                <a:effectLst>
                  <a:outerShdw blurRad="38100" dist="38100" dir="2700000" algn="tl">
                    <a:srgbClr val="000000"/>
                  </a:outerShdw>
                </a:effectLst>
              </a:rPr>
              <a:t>Puppis</a:t>
            </a:r>
            <a:r>
              <a:rPr lang="it-IT" sz="2800" dirty="0" smtClean="0">
                <a:solidFill>
                  <a:srgbClr val="0000FF"/>
                </a:solidFill>
                <a:effectLst>
                  <a:outerShdw blurRad="38100" dist="38100" dir="2700000" algn="tl">
                    <a:srgbClr val="000000"/>
                  </a:outerShdw>
                </a:effectLst>
              </a:rPr>
              <a:t> e scopre nuove righe compatibili con n=2 e </a:t>
            </a:r>
            <a:r>
              <a:rPr lang="it-IT" sz="2800" dirty="0" err="1" smtClean="0">
                <a:solidFill>
                  <a:srgbClr val="0000FF"/>
                </a:solidFill>
                <a:effectLst>
                  <a:outerShdw blurRad="38100" dist="38100" dir="2700000" algn="tl">
                    <a:srgbClr val="000000"/>
                  </a:outerShdw>
                </a:effectLst>
              </a:rPr>
              <a:t>m</a:t>
            </a:r>
            <a:r>
              <a:rPr lang="it-IT" sz="2800" dirty="0" smtClean="0">
                <a:solidFill>
                  <a:srgbClr val="0000FF"/>
                </a:solidFill>
                <a:effectLst>
                  <a:outerShdw blurRad="38100" dist="38100" dir="2700000" algn="tl">
                    <a:srgbClr val="000000"/>
                  </a:outerShdw>
                </a:effectLst>
              </a:rPr>
              <a:t> </a:t>
            </a:r>
            <a:r>
              <a:rPr lang="it-IT" sz="2800" dirty="0" err="1" smtClean="0">
                <a:solidFill>
                  <a:srgbClr val="0000FF"/>
                </a:solidFill>
                <a:effectLst>
                  <a:outerShdw blurRad="38100" dist="38100" dir="2700000" algn="tl">
                    <a:srgbClr val="000000"/>
                  </a:outerShdw>
                </a:effectLst>
              </a:rPr>
              <a:t>seminitero</a:t>
            </a:r>
            <a:r>
              <a:rPr lang="it-IT" sz="2800" dirty="0" smtClean="0">
                <a:solidFill>
                  <a:srgbClr val="0000FF"/>
                </a:solidFill>
                <a:effectLst>
                  <a:outerShdw blurRad="38100" dist="38100" dir="2700000" algn="tl">
                    <a:srgbClr val="000000"/>
                  </a:outerShdw>
                </a:effectLst>
              </a:rPr>
              <a:t> (m=2.5,3,3.5,4…) </a:t>
            </a:r>
          </a:p>
          <a:p>
            <a:pPr algn="just">
              <a:buNone/>
            </a:pPr>
            <a:r>
              <a:rPr lang="it-IT" sz="2800" dirty="0" smtClean="0">
                <a:solidFill>
                  <a:srgbClr val="0000FF"/>
                </a:solidFill>
                <a:effectLst>
                  <a:outerShdw blurRad="38100" dist="38100" dir="2700000" algn="tl">
                    <a:srgbClr val="000000"/>
                  </a:outerShdw>
                </a:effectLst>
              </a:rPr>
              <a:t>LA SUA INTERPRETAZIONE E’:</a:t>
            </a:r>
          </a:p>
          <a:p>
            <a:pPr algn="just">
              <a:buNone/>
            </a:pPr>
            <a:r>
              <a:rPr lang="it-IT" sz="2800" dirty="0" smtClean="0">
                <a:solidFill>
                  <a:srgbClr val="0000FF"/>
                </a:solidFill>
                <a:effectLst>
                  <a:outerShdw blurRad="38100" dist="38100" dir="2700000" algn="tl">
                    <a:srgbClr val="000000"/>
                  </a:outerShdw>
                </a:effectLst>
              </a:rPr>
              <a:t>NELLE STELLE ESISTE UNA FORMA </a:t>
            </a:r>
            <a:r>
              <a:rPr lang="it-IT" sz="2800" dirty="0" err="1" smtClean="0">
                <a:solidFill>
                  <a:srgbClr val="0000FF"/>
                </a:solidFill>
                <a:effectLst>
                  <a:outerShdw blurRad="38100" dist="38100" dir="2700000" algn="tl">
                    <a:srgbClr val="000000"/>
                  </a:outerShdw>
                </a:effectLst>
              </a:rPr>
              <a:t>DI</a:t>
            </a:r>
            <a:r>
              <a:rPr lang="it-IT" sz="2800" dirty="0" smtClean="0">
                <a:solidFill>
                  <a:srgbClr val="0000FF"/>
                </a:solidFill>
                <a:effectLst>
                  <a:outerShdw blurRad="38100" dist="38100" dir="2700000" algn="tl">
                    <a:srgbClr val="000000"/>
                  </a:outerShdw>
                </a:effectLst>
              </a:rPr>
              <a:t> </a:t>
            </a:r>
            <a:r>
              <a:rPr lang="it-IT" sz="2800" dirty="0" smtClean="0">
                <a:solidFill>
                  <a:srgbClr val="FF0000"/>
                </a:solidFill>
                <a:effectLst>
                  <a:outerShdw blurRad="38100" dist="38100" dir="2700000" algn="tl">
                    <a:srgbClr val="000000"/>
                  </a:outerShdw>
                </a:effectLst>
              </a:rPr>
              <a:t>IDROGENO ESOTICO</a:t>
            </a:r>
            <a:endParaRPr lang="it-IT" sz="2800" dirty="0">
              <a:solidFill>
                <a:srgbClr val="FF0000"/>
              </a:solidFill>
            </a:endParaRPr>
          </a:p>
        </p:txBody>
      </p:sp>
      <p:sp>
        <p:nvSpPr>
          <p:cNvPr id="6" name="Rettangolo 5"/>
          <p:cNvSpPr/>
          <p:nvPr/>
        </p:nvSpPr>
        <p:spPr bwMode="auto">
          <a:xfrm>
            <a:off x="4572000" y="4648200"/>
            <a:ext cx="4038600" cy="687499"/>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sp>
      <p:graphicFrame>
        <p:nvGraphicFramePr>
          <p:cNvPr id="7" name="Oggetto 6"/>
          <p:cNvGraphicFramePr>
            <a:graphicFrameLocks noChangeAspect="1"/>
          </p:cNvGraphicFramePr>
          <p:nvPr>
            <p:extLst>
              <p:ext uri="{D42A27DB-BD31-4B8C-83A1-F6EECF244321}">
                <p14:modId xmlns:p14="http://schemas.microsoft.com/office/powerpoint/2010/main" val="128241414"/>
              </p:ext>
            </p:extLst>
          </p:nvPr>
        </p:nvGraphicFramePr>
        <p:xfrm>
          <a:off x="3360805" y="4423940"/>
          <a:ext cx="5603683" cy="1093292"/>
        </p:xfrm>
        <a:graphic>
          <a:graphicData uri="http://schemas.openxmlformats.org/presentationml/2006/ole">
            <mc:AlternateContent xmlns:mc="http://schemas.openxmlformats.org/markup-compatibility/2006">
              <mc:Choice xmlns:v="urn:schemas-microsoft-com:vml" Requires="v">
                <p:oleObj spid="_x0000_s352313" name="Equation" r:id="rId3" imgW="2260600" imgH="431800" progId="Equation.3">
                  <p:embed/>
                </p:oleObj>
              </mc:Choice>
              <mc:Fallback>
                <p:oleObj name="Equation" r:id="rId3" imgW="2260600" imgH="431800" progId="Equation.3">
                  <p:embed/>
                  <p:pic>
                    <p:nvPicPr>
                      <p:cNvPr id="0" name=""/>
                      <p:cNvPicPr>
                        <a:picLocks noChangeAspect="1" noChangeArrowheads="1"/>
                      </p:cNvPicPr>
                      <p:nvPr/>
                    </p:nvPicPr>
                    <p:blipFill>
                      <a:blip r:embed="rId4"/>
                      <a:srcRect/>
                      <a:stretch>
                        <a:fillRect/>
                      </a:stretch>
                    </p:blipFill>
                    <p:spPr bwMode="auto">
                      <a:xfrm>
                        <a:off x="3360805" y="4423940"/>
                        <a:ext cx="5603683" cy="1093292"/>
                      </a:xfrm>
                      <a:prstGeom prst="rect">
                        <a:avLst/>
                      </a:prstGeom>
                      <a:solidFill>
                        <a:srgbClr val="FFFFFF"/>
                      </a:solidFill>
                      <a:ln>
                        <a:solidFill>
                          <a:srgbClr val="4F81BD"/>
                        </a:solidFill>
                      </a:ln>
                      <a:extLst/>
                    </p:spPr>
                  </p:pic>
                </p:oleObj>
              </mc:Fallback>
            </mc:AlternateContent>
          </a:graphicData>
        </a:graphic>
      </p:graphicFrame>
      <p:sp>
        <p:nvSpPr>
          <p:cNvPr id="8" name="CasellaDiTesto 7"/>
          <p:cNvSpPr txBox="1"/>
          <p:nvPr/>
        </p:nvSpPr>
        <p:spPr>
          <a:xfrm>
            <a:off x="0" y="4876800"/>
            <a:ext cx="4800600" cy="763286"/>
          </a:xfrm>
          <a:prstGeom prst="rect">
            <a:avLst/>
          </a:prstGeom>
          <a:noFill/>
        </p:spPr>
        <p:txBody>
          <a:bodyPr vert="horz" wrap="square" rtlCol="0">
            <a:spAutoFit/>
          </a:bodyPr>
          <a:lstStyle/>
          <a:p>
            <a:pPr>
              <a:buNone/>
            </a:pPr>
            <a:r>
              <a:rPr lang="it-IT" sz="2400" dirty="0" err="1" smtClean="0"/>
              <a:t>Rydberg</a:t>
            </a:r>
            <a:r>
              <a:rPr lang="it-IT" sz="2400" dirty="0" smtClean="0"/>
              <a:t> estende questo ragionamento anche a </a:t>
            </a:r>
            <a:r>
              <a:rPr lang="it-IT" sz="2400" dirty="0" err="1" smtClean="0"/>
              <a:t>n</a:t>
            </a:r>
            <a:endParaRPr lang="it-IT" sz="2400" dirty="0"/>
          </a:p>
        </p:txBody>
      </p:sp>
    </p:spTree>
    <p:extLst>
      <p:ext uri="{BB962C8B-B14F-4D97-AF65-F5344CB8AC3E}">
        <p14:creationId xmlns:p14="http://schemas.microsoft.com/office/powerpoint/2010/main" val="31675693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2045" y="1268760"/>
            <a:ext cx="8820472"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smtClean="0">
                <a:solidFill>
                  <a:srgbClr val="FF0000"/>
                </a:solidFill>
                <a:effectLst>
                  <a:outerShdw blurRad="38100" dist="38100" dir="2700000" algn="tl">
                    <a:srgbClr val="000000"/>
                  </a:outerShdw>
                </a:effectLst>
                <a:latin typeface="Arial" charset="0"/>
              </a:rPr>
              <a:t>Gli </a:t>
            </a:r>
            <a:r>
              <a:rPr lang="it-IT" sz="3200" dirty="0">
                <a:solidFill>
                  <a:srgbClr val="FF0000"/>
                </a:solidFill>
                <a:effectLst>
                  <a:outerShdw blurRad="38100" dist="38100" dir="2700000" algn="tl">
                    <a:srgbClr val="000000"/>
                  </a:outerShdw>
                </a:effectLst>
                <a:latin typeface="Arial" charset="0"/>
              </a:rPr>
              <a:t>spettri di emissione e </a:t>
            </a:r>
            <a:r>
              <a:rPr lang="it-IT" sz="3200" dirty="0" smtClean="0">
                <a:solidFill>
                  <a:srgbClr val="FF0000"/>
                </a:solidFill>
                <a:effectLst>
                  <a:outerShdw blurRad="38100" dist="38100" dir="2700000" algn="tl">
                    <a:srgbClr val="000000"/>
                  </a:outerShdw>
                </a:effectLst>
                <a:latin typeface="Arial" charset="0"/>
              </a:rPr>
              <a:t>assorbimento (1802)</a:t>
            </a:r>
            <a:endParaRPr lang="it-IT" sz="3200" dirty="0">
              <a:solidFill>
                <a:srgbClr val="FF0000"/>
              </a:solidFill>
              <a:effectLst>
                <a:outerShdw blurRad="38100" dist="38100" dir="2700000" algn="tl">
                  <a:srgbClr val="000000"/>
                </a:outerShdw>
              </a:effectLst>
              <a:latin typeface="Arial" charset="0"/>
            </a:endParaRPr>
          </a:p>
        </p:txBody>
      </p:sp>
      <p:sp>
        <p:nvSpPr>
          <p:cNvPr id="20" name="CasellaDiTesto 19"/>
          <p:cNvSpPr txBox="1"/>
          <p:nvPr/>
        </p:nvSpPr>
        <p:spPr>
          <a:xfrm>
            <a:off x="2627784" y="2204864"/>
            <a:ext cx="4038600" cy="837152"/>
          </a:xfrm>
          <a:prstGeom prst="rect">
            <a:avLst/>
          </a:prstGeom>
          <a:noFill/>
        </p:spPr>
        <p:txBody>
          <a:bodyPr wrap="square" rtlCol="0">
            <a:spAutoFit/>
          </a:bodyPr>
          <a:lstStyle/>
          <a:p>
            <a:pPr fontAlgn="base">
              <a:lnSpc>
                <a:spcPct val="90000"/>
              </a:lnSpc>
              <a:spcBef>
                <a:spcPct val="20000"/>
              </a:spcBef>
              <a:spcAft>
                <a:spcPct val="0"/>
              </a:spcAft>
              <a:buClr>
                <a:srgbClr val="99FF99"/>
              </a:buClr>
              <a:buSzPct val="80000"/>
              <a:buFont typeface="Wingdings" charset="2"/>
              <a:buChar char="Ø"/>
            </a:pPr>
            <a:r>
              <a:rPr lang="it-IT" sz="2400" dirty="0" smtClean="0">
                <a:solidFill>
                  <a:srgbClr val="0000FF"/>
                </a:solidFill>
                <a:effectLst>
                  <a:outerShdw blurRad="38100" dist="38100" dir="2700000" algn="tl">
                    <a:srgbClr val="000000"/>
                  </a:outerShdw>
                </a:effectLst>
              </a:rPr>
              <a:t>E. C. </a:t>
            </a:r>
            <a:r>
              <a:rPr lang="it-IT" sz="2400" dirty="0" err="1" smtClean="0">
                <a:solidFill>
                  <a:srgbClr val="0000FF"/>
                </a:solidFill>
                <a:effectLst>
                  <a:outerShdw blurRad="38100" dist="38100" dir="2700000" algn="tl">
                    <a:srgbClr val="000000"/>
                  </a:outerShdw>
                </a:effectLst>
              </a:rPr>
              <a:t>Pickering</a:t>
            </a:r>
            <a:r>
              <a:rPr lang="it-IT" sz="2400" dirty="0" smtClean="0">
                <a:solidFill>
                  <a:srgbClr val="0000FF"/>
                </a:solidFill>
                <a:effectLst>
                  <a:outerShdw blurRad="38100" dist="38100" dir="2700000" algn="tl">
                    <a:srgbClr val="000000"/>
                  </a:outerShdw>
                </a:effectLst>
              </a:rPr>
              <a:t> at</a:t>
            </a:r>
          </a:p>
          <a:p>
            <a:pPr fontAlgn="base">
              <a:lnSpc>
                <a:spcPct val="90000"/>
              </a:lnSpc>
              <a:spcBef>
                <a:spcPct val="20000"/>
              </a:spcBef>
              <a:spcAft>
                <a:spcPct val="0"/>
              </a:spcAft>
              <a:buClr>
                <a:srgbClr val="99FF99"/>
              </a:buClr>
              <a:buSzPct val="80000"/>
              <a:buFont typeface="Wingdings" charset="2"/>
              <a:buNone/>
            </a:pPr>
            <a:r>
              <a:rPr lang="it-IT" sz="2400" dirty="0" smtClean="0">
                <a:solidFill>
                  <a:srgbClr val="0000FF"/>
                </a:solidFill>
                <a:effectLst>
                  <a:outerShdw blurRad="38100" dist="38100" dir="2700000" algn="tl">
                    <a:srgbClr val="000000">
                      <a:alpha val="43137"/>
                    </a:srgbClr>
                  </a:outerShdw>
                </a:effectLst>
              </a:rPr>
              <a:t>Harvard College </a:t>
            </a:r>
            <a:r>
              <a:rPr lang="it-IT" sz="2400" dirty="0" err="1" smtClean="0">
                <a:solidFill>
                  <a:srgbClr val="0000FF"/>
                </a:solidFill>
                <a:effectLst>
                  <a:outerShdw blurRad="38100" dist="38100" dir="2700000" algn="tl">
                    <a:srgbClr val="000000">
                      <a:alpha val="43137"/>
                    </a:srgbClr>
                  </a:outerShdw>
                </a:effectLst>
              </a:rPr>
              <a:t>Observatory</a:t>
            </a:r>
            <a:r>
              <a:rPr lang="it-IT" sz="2400" dirty="0" smtClean="0">
                <a:solidFill>
                  <a:srgbClr val="0000FF"/>
                </a:solidFill>
                <a:effectLst>
                  <a:outerShdw blurRad="38100" dist="38100" dir="2700000" algn="tl">
                    <a:srgbClr val="000000">
                      <a:alpha val="43137"/>
                    </a:srgbClr>
                  </a:outerShdw>
                </a:effectLst>
              </a:rPr>
              <a:t> </a:t>
            </a:r>
          </a:p>
        </p:txBody>
      </p:sp>
      <p:pic>
        <p:nvPicPr>
          <p:cNvPr id="21" name="Immagine 20"/>
          <p:cNvPicPr>
            <a:picLocks noChangeAspect="1"/>
          </p:cNvPicPr>
          <p:nvPr/>
        </p:nvPicPr>
        <p:blipFill>
          <a:blip r:embed="rId2"/>
          <a:stretch>
            <a:fillRect/>
          </a:stretch>
        </p:blipFill>
        <p:spPr>
          <a:xfrm>
            <a:off x="4827414" y="3292995"/>
            <a:ext cx="4318000" cy="3552536"/>
          </a:xfrm>
          <a:prstGeom prst="rect">
            <a:avLst/>
          </a:prstGeom>
        </p:spPr>
      </p:pic>
      <p:pic>
        <p:nvPicPr>
          <p:cNvPr id="22" name="Immagine 21"/>
          <p:cNvPicPr>
            <a:picLocks noChangeAspect="1"/>
          </p:cNvPicPr>
          <p:nvPr/>
        </p:nvPicPr>
        <p:blipFill>
          <a:blip r:embed="rId3"/>
          <a:stretch>
            <a:fillRect/>
          </a:stretch>
        </p:blipFill>
        <p:spPr>
          <a:xfrm>
            <a:off x="251520" y="1844824"/>
            <a:ext cx="2173406" cy="2971800"/>
          </a:xfrm>
          <a:prstGeom prst="rect">
            <a:avLst/>
          </a:prstGeom>
        </p:spPr>
      </p:pic>
      <p:sp>
        <p:nvSpPr>
          <p:cNvPr id="23" name="CasellaDiTesto 22"/>
          <p:cNvSpPr txBox="1"/>
          <p:nvPr/>
        </p:nvSpPr>
        <p:spPr>
          <a:xfrm>
            <a:off x="255415" y="4816995"/>
            <a:ext cx="4571999" cy="1428083"/>
          </a:xfrm>
          <a:prstGeom prst="rect">
            <a:avLst/>
          </a:prstGeom>
          <a:noFill/>
        </p:spPr>
        <p:txBody>
          <a:bodyPr wrap="square" rtlCol="0">
            <a:spAutoFit/>
          </a:bodyPr>
          <a:lstStyle/>
          <a:p>
            <a:pPr fontAlgn="base">
              <a:lnSpc>
                <a:spcPct val="90000"/>
              </a:lnSpc>
              <a:spcBef>
                <a:spcPct val="20000"/>
              </a:spcBef>
              <a:spcAft>
                <a:spcPct val="0"/>
              </a:spcAft>
              <a:buClr>
                <a:srgbClr val="99FF99"/>
              </a:buClr>
              <a:buSzPct val="80000"/>
              <a:buFont typeface="Wingdings" charset="2"/>
              <a:buChar char="Ø"/>
            </a:pPr>
            <a:r>
              <a:rPr lang="it-IT" sz="2400" dirty="0" smtClean="0">
                <a:solidFill>
                  <a:srgbClr val="0000FF"/>
                </a:solidFill>
                <a:effectLst>
                  <a:outerShdw blurRad="38100" dist="38100" dir="2700000" algn="tl">
                    <a:srgbClr val="000000">
                      <a:alpha val="43137"/>
                    </a:srgbClr>
                  </a:outerShdw>
                </a:effectLst>
              </a:rPr>
              <a:t>The Harvard </a:t>
            </a:r>
            <a:r>
              <a:rPr lang="it-IT" sz="2400" dirty="0" err="1" smtClean="0">
                <a:solidFill>
                  <a:srgbClr val="0000FF"/>
                </a:solidFill>
                <a:effectLst>
                  <a:outerShdw blurRad="38100" dist="38100" dir="2700000" algn="tl">
                    <a:srgbClr val="000000">
                      <a:alpha val="43137"/>
                    </a:srgbClr>
                  </a:outerShdw>
                </a:effectLst>
              </a:rPr>
              <a:t>Computers</a:t>
            </a:r>
            <a:r>
              <a:rPr lang="it-IT" sz="2400" dirty="0" smtClean="0">
                <a:solidFill>
                  <a:srgbClr val="0000FF"/>
                </a:solidFill>
                <a:effectLst>
                  <a:outerShdw blurRad="38100" dist="38100" dir="2700000" algn="tl">
                    <a:srgbClr val="000000">
                      <a:alpha val="43137"/>
                    </a:srgbClr>
                  </a:outerShdw>
                </a:effectLst>
              </a:rPr>
              <a:t> standing in </a:t>
            </a:r>
            <a:r>
              <a:rPr lang="it-IT" sz="2400" dirty="0" err="1" smtClean="0">
                <a:solidFill>
                  <a:srgbClr val="0000FF"/>
                </a:solidFill>
                <a:effectLst>
                  <a:outerShdw blurRad="38100" dist="38100" dir="2700000" algn="tl">
                    <a:srgbClr val="000000">
                      <a:alpha val="43137"/>
                    </a:srgbClr>
                  </a:outerShdw>
                </a:effectLst>
              </a:rPr>
              <a:t>front</a:t>
            </a:r>
            <a:r>
              <a:rPr lang="it-IT" sz="2400" dirty="0" smtClean="0">
                <a:solidFill>
                  <a:srgbClr val="0000FF"/>
                </a:solidFill>
                <a:effectLst>
                  <a:outerShdw blurRad="38100" dist="38100" dir="2700000" algn="tl">
                    <a:srgbClr val="000000">
                      <a:alpha val="43137"/>
                    </a:srgbClr>
                  </a:outerShdw>
                </a:effectLst>
              </a:rPr>
              <a:t> </a:t>
            </a:r>
            <a:r>
              <a:rPr lang="it-IT" sz="2400" dirty="0" err="1" smtClean="0">
                <a:solidFill>
                  <a:srgbClr val="0000FF"/>
                </a:solidFill>
                <a:effectLst>
                  <a:outerShdw blurRad="38100" dist="38100" dir="2700000" algn="tl">
                    <a:srgbClr val="000000">
                      <a:alpha val="43137"/>
                    </a:srgbClr>
                  </a:outerShdw>
                </a:effectLst>
              </a:rPr>
              <a:t>of</a:t>
            </a:r>
            <a:r>
              <a:rPr lang="it-IT" sz="2400" dirty="0" smtClean="0">
                <a:solidFill>
                  <a:srgbClr val="0000FF"/>
                </a:solidFill>
                <a:effectLst>
                  <a:outerShdw blurRad="38100" dist="38100" dir="2700000" algn="tl">
                    <a:srgbClr val="000000">
                      <a:alpha val="43137"/>
                    </a:srgbClr>
                  </a:outerShdw>
                </a:effectLst>
              </a:rPr>
              <a:t> Building </a:t>
            </a:r>
            <a:r>
              <a:rPr lang="it-IT" sz="2400" dirty="0" err="1" smtClean="0">
                <a:solidFill>
                  <a:srgbClr val="0000FF"/>
                </a:solidFill>
                <a:effectLst>
                  <a:outerShdw blurRad="38100" dist="38100" dir="2700000" algn="tl">
                    <a:srgbClr val="000000">
                      <a:alpha val="43137"/>
                    </a:srgbClr>
                  </a:outerShdw>
                </a:effectLst>
              </a:rPr>
              <a:t>C</a:t>
            </a:r>
            <a:r>
              <a:rPr lang="it-IT" sz="2400" dirty="0" smtClean="0">
                <a:solidFill>
                  <a:srgbClr val="0000FF"/>
                </a:solidFill>
                <a:effectLst>
                  <a:outerShdw blurRad="38100" dist="38100" dir="2700000" algn="tl">
                    <a:srgbClr val="000000">
                      <a:alpha val="43137"/>
                    </a:srgbClr>
                  </a:outerShdw>
                </a:effectLst>
              </a:rPr>
              <a:t> at the Harvard College </a:t>
            </a:r>
            <a:r>
              <a:rPr lang="it-IT" sz="2400" dirty="0" err="1" smtClean="0">
                <a:solidFill>
                  <a:srgbClr val="0000FF"/>
                </a:solidFill>
                <a:effectLst>
                  <a:outerShdw blurRad="38100" dist="38100" dir="2700000" algn="tl">
                    <a:srgbClr val="000000">
                      <a:alpha val="43137"/>
                    </a:srgbClr>
                  </a:outerShdw>
                </a:effectLst>
              </a:rPr>
              <a:t>Observatory</a:t>
            </a:r>
            <a:r>
              <a:rPr lang="it-IT" sz="2400" dirty="0" smtClean="0">
                <a:solidFill>
                  <a:srgbClr val="0000FF"/>
                </a:solidFill>
                <a:effectLst>
                  <a:outerShdw blurRad="38100" dist="38100" dir="2700000" algn="tl">
                    <a:srgbClr val="000000">
                      <a:alpha val="43137"/>
                    </a:srgbClr>
                  </a:outerShdw>
                </a:effectLst>
              </a:rPr>
              <a:t>, 13 May 1913.</a:t>
            </a:r>
            <a:endParaRPr lang="it-IT" sz="2400" dirty="0">
              <a:solidFill>
                <a:srgbClr val="0000FF"/>
              </a:solidFill>
              <a:effectLst>
                <a:outerShdw blurRad="38100" dist="38100" dir="2700000" algn="tl">
                  <a:srgbClr val="000000">
                    <a:alpha val="43137"/>
                  </a:srgbClr>
                </a:outerShdw>
              </a:effectLst>
            </a:endParaRPr>
          </a:p>
        </p:txBody>
      </p:sp>
      <p:sp>
        <p:nvSpPr>
          <p:cNvPr id="9" name="Titolo 1"/>
          <p:cNvSpPr>
            <a:spLocks noGrp="1"/>
          </p:cNvSpPr>
          <p:nvPr>
            <p:ph type="title"/>
          </p:nvPr>
        </p:nvSpPr>
        <p:spPr>
          <a:xfrm>
            <a:off x="2699792" y="-27384"/>
            <a:ext cx="5760640" cy="1584176"/>
          </a:xfrm>
        </p:spPr>
        <p:txBody>
          <a:bodyPr/>
          <a:lstStyle/>
          <a:p>
            <a:r>
              <a:rPr lang="it-IT" sz="3200" dirty="0" smtClean="0"/>
              <a:t>UNA PARENTESI: </a:t>
            </a:r>
            <a:br>
              <a:rPr lang="it-IT" sz="3200" dirty="0" smtClean="0"/>
            </a:br>
            <a:r>
              <a:rPr lang="it-IT" sz="3200" dirty="0" smtClean="0"/>
              <a:t>LA STORIA DI UN ERRORE…L’IDROGENO ESOTICO</a:t>
            </a:r>
            <a:endParaRPr lang="it-IT" sz="3200" dirty="0"/>
          </a:p>
        </p:txBody>
      </p:sp>
    </p:spTree>
    <p:extLst>
      <p:ext uri="{BB962C8B-B14F-4D97-AF65-F5344CB8AC3E}">
        <p14:creationId xmlns:p14="http://schemas.microsoft.com/office/powerpoint/2010/main" val="55270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059832" y="-27384"/>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Una parentesi</a:t>
            </a:r>
            <a:endParaRPr lang="it-IT" sz="3200" dirty="0">
              <a:solidFill>
                <a:prstClr val="black"/>
              </a:solidFill>
              <a:latin typeface="Calibri"/>
            </a:endParaRPr>
          </a:p>
        </p:txBody>
      </p:sp>
      <p:sp>
        <p:nvSpPr>
          <p:cNvPr id="10" name="Rectangle 4"/>
          <p:cNvSpPr>
            <a:spLocks noChangeArrowheads="1"/>
          </p:cNvSpPr>
          <p:nvPr/>
        </p:nvSpPr>
        <p:spPr bwMode="auto">
          <a:xfrm>
            <a:off x="-2045" y="1268760"/>
            <a:ext cx="8820472"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smtClean="0">
                <a:solidFill>
                  <a:srgbClr val="FF0000"/>
                </a:solidFill>
                <a:effectLst>
                  <a:outerShdw blurRad="38100" dist="38100" dir="2700000" algn="tl">
                    <a:srgbClr val="000000"/>
                  </a:outerShdw>
                </a:effectLst>
                <a:latin typeface="Arial" charset="0"/>
              </a:rPr>
              <a:t>Le donne calcolatore alla NASA</a:t>
            </a:r>
            <a:endParaRPr lang="it-IT" sz="3200" dirty="0">
              <a:solidFill>
                <a:srgbClr val="FF0000"/>
              </a:solidFill>
              <a:effectLst>
                <a:outerShdw blurRad="38100" dist="38100" dir="2700000" algn="tl">
                  <a:srgbClr val="000000"/>
                </a:outerShdw>
              </a:effectLst>
              <a:latin typeface="Arial" charset="0"/>
            </a:endParaRPr>
          </a:p>
        </p:txBody>
      </p:sp>
      <p:pic>
        <p:nvPicPr>
          <p:cNvPr id="2" name="Immagine 1"/>
          <p:cNvPicPr>
            <a:picLocks noChangeAspect="1"/>
          </p:cNvPicPr>
          <p:nvPr/>
        </p:nvPicPr>
        <p:blipFill>
          <a:blip r:embed="rId2" cstate="email">
            <a:extLst>
              <a:ext uri="{BEBA8EAE-BF5A-486C-A8C5-ECC9F3942E4B}">
                <a14:imgProps xmlns:a14="http://schemas.microsoft.com/office/drawing/2010/main">
                  <a14:imgLayer r:embed="rId3">
                    <a14:imgEffect>
                      <a14:sharpenSoften amount="-41000"/>
                    </a14:imgEffect>
                    <a14:imgEffect>
                      <a14:brightnessContrast bright="24000" contrast="7000"/>
                    </a14:imgEffect>
                  </a14:imgLayer>
                </a14:imgProps>
              </a:ext>
              <a:ext uri="{28A0092B-C50C-407E-A947-70E740481C1C}">
                <a14:useLocalDpi xmlns:a14="http://schemas.microsoft.com/office/drawing/2010/main"/>
              </a:ext>
            </a:extLst>
          </a:blip>
          <a:stretch>
            <a:fillRect/>
          </a:stretch>
        </p:blipFill>
        <p:spPr>
          <a:xfrm>
            <a:off x="-24978" y="2060848"/>
            <a:ext cx="5184576" cy="2592288"/>
          </a:xfrm>
          <a:prstGeom prst="rect">
            <a:avLst/>
          </a:prstGeom>
        </p:spPr>
      </p:pic>
      <p:pic>
        <p:nvPicPr>
          <p:cNvPr id="3" name="Immagine 2"/>
          <p:cNvPicPr>
            <a:picLocks noChangeAspect="1"/>
          </p:cNvPicPr>
          <p:nvPr/>
        </p:nvPicPr>
        <p:blipFill>
          <a:blip r:embed="rId4"/>
          <a:stretch>
            <a:fillRect/>
          </a:stretch>
        </p:blipFill>
        <p:spPr>
          <a:xfrm>
            <a:off x="5511800" y="2348880"/>
            <a:ext cx="3632200" cy="2235200"/>
          </a:xfrm>
          <a:prstGeom prst="rect">
            <a:avLst/>
          </a:prstGeom>
        </p:spPr>
      </p:pic>
      <p:sp>
        <p:nvSpPr>
          <p:cNvPr id="4" name="CasellaDiTesto 3"/>
          <p:cNvSpPr txBox="1"/>
          <p:nvPr/>
        </p:nvSpPr>
        <p:spPr>
          <a:xfrm>
            <a:off x="1043608" y="5157192"/>
            <a:ext cx="7344816" cy="584776"/>
          </a:xfrm>
          <a:prstGeom prst="rect">
            <a:avLst/>
          </a:prstGeom>
          <a:noFill/>
        </p:spPr>
        <p:txBody>
          <a:bodyPr wrap="square" rtlCol="0">
            <a:spAutoFit/>
          </a:bodyPr>
          <a:lstStyle/>
          <a:p>
            <a:r>
              <a:rPr lang="it-IT" sz="3200" dirty="0" smtClean="0">
                <a:solidFill>
                  <a:srgbClr val="0000FF"/>
                </a:solidFill>
              </a:rPr>
              <a:t>“IL DIRITTO DI CONTARE” film 2008</a:t>
            </a:r>
            <a:endParaRPr lang="it-IT" sz="3200" dirty="0">
              <a:solidFill>
                <a:srgbClr val="0000FF"/>
              </a:solidFill>
            </a:endParaRPr>
          </a:p>
        </p:txBody>
      </p:sp>
    </p:spTree>
    <p:extLst>
      <p:ext uri="{BB962C8B-B14F-4D97-AF65-F5344CB8AC3E}">
        <p14:creationId xmlns:p14="http://schemas.microsoft.com/office/powerpoint/2010/main" val="7403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2045" y="1268760"/>
            <a:ext cx="8820472"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smtClean="0">
                <a:solidFill>
                  <a:srgbClr val="FF0000"/>
                </a:solidFill>
                <a:effectLst>
                  <a:outerShdw blurRad="38100" dist="38100" dir="2700000" algn="tl">
                    <a:srgbClr val="000000"/>
                  </a:outerShdw>
                </a:effectLst>
                <a:latin typeface="Arial" charset="0"/>
              </a:rPr>
              <a:t>Gli </a:t>
            </a:r>
            <a:r>
              <a:rPr lang="it-IT" sz="3200" dirty="0">
                <a:solidFill>
                  <a:srgbClr val="FF0000"/>
                </a:solidFill>
                <a:effectLst>
                  <a:outerShdw blurRad="38100" dist="38100" dir="2700000" algn="tl">
                    <a:srgbClr val="000000"/>
                  </a:outerShdw>
                </a:effectLst>
                <a:latin typeface="Arial" charset="0"/>
              </a:rPr>
              <a:t>spettri di emissione e </a:t>
            </a:r>
            <a:r>
              <a:rPr lang="it-IT" sz="3200" dirty="0" smtClean="0">
                <a:solidFill>
                  <a:srgbClr val="FF0000"/>
                </a:solidFill>
                <a:effectLst>
                  <a:outerShdw blurRad="38100" dist="38100" dir="2700000" algn="tl">
                    <a:srgbClr val="000000"/>
                  </a:outerShdw>
                </a:effectLst>
                <a:latin typeface="Arial" charset="0"/>
              </a:rPr>
              <a:t>assorbimento (1802)</a:t>
            </a:r>
            <a:endParaRPr lang="it-IT" sz="3200" dirty="0">
              <a:solidFill>
                <a:srgbClr val="FF0000"/>
              </a:solidFill>
              <a:effectLst>
                <a:outerShdw blurRad="38100" dist="38100" dir="2700000" algn="tl">
                  <a:srgbClr val="000000"/>
                </a:outerShdw>
              </a:effectLst>
              <a:latin typeface="Arial" charset="0"/>
            </a:endParaRPr>
          </a:p>
        </p:txBody>
      </p:sp>
      <p:sp>
        <p:nvSpPr>
          <p:cNvPr id="9" name="Rettangolo 8"/>
          <p:cNvSpPr/>
          <p:nvPr/>
        </p:nvSpPr>
        <p:spPr>
          <a:xfrm>
            <a:off x="3276600" y="1821592"/>
            <a:ext cx="5867400" cy="2831544"/>
          </a:xfrm>
          <a:prstGeom prst="rect">
            <a:avLst/>
          </a:prstGeom>
        </p:spPr>
        <p:txBody>
          <a:bodyPr wrap="square">
            <a:spAutoFit/>
          </a:bodyPr>
          <a:lstStyle/>
          <a:p>
            <a:pPr algn="just" fontAlgn="base">
              <a:lnSpc>
                <a:spcPct val="90000"/>
              </a:lnSpc>
              <a:spcBef>
                <a:spcPct val="20000"/>
              </a:spcBef>
              <a:spcAft>
                <a:spcPct val="0"/>
              </a:spcAft>
              <a:buClr>
                <a:srgbClr val="99FF99"/>
              </a:buClr>
              <a:buSzPct val="80000"/>
              <a:buFont typeface="Wingdings" charset="2"/>
              <a:buNone/>
            </a:pPr>
            <a:r>
              <a:rPr lang="it-IT" sz="2400" dirty="0" smtClean="0">
                <a:solidFill>
                  <a:srgbClr val="0000FF"/>
                </a:solidFill>
                <a:effectLst>
                  <a:outerShdw blurRad="38100" dist="38100" dir="2700000" algn="tl">
                    <a:srgbClr val="000000"/>
                  </a:outerShdw>
                </a:effectLst>
              </a:rPr>
              <a:t>L’errore di </a:t>
            </a:r>
            <a:r>
              <a:rPr lang="it-IT" sz="2400" dirty="0" err="1" smtClean="0">
                <a:solidFill>
                  <a:srgbClr val="0000FF"/>
                </a:solidFill>
                <a:effectLst>
                  <a:outerShdw blurRad="38100" dist="38100" dir="2700000" algn="tl">
                    <a:srgbClr val="000000"/>
                  </a:outerShdw>
                </a:effectLst>
              </a:rPr>
              <a:t>Pickering</a:t>
            </a:r>
            <a:r>
              <a:rPr lang="it-IT" sz="2400" dirty="0" smtClean="0">
                <a:solidFill>
                  <a:srgbClr val="0000FF"/>
                </a:solidFill>
                <a:effectLst>
                  <a:outerShdw blurRad="38100" dist="38100" dir="2700000" algn="tl">
                    <a:srgbClr val="000000"/>
                  </a:outerShdw>
                </a:effectLst>
              </a:rPr>
              <a:t> della esistenza nelle stelle dell’ </a:t>
            </a:r>
            <a:r>
              <a:rPr lang="it-IT" sz="2400" dirty="0" smtClean="0">
                <a:solidFill>
                  <a:srgbClr val="FF0000"/>
                </a:solidFill>
                <a:effectLst>
                  <a:outerShdw blurRad="38100" dist="38100" dir="2700000" algn="tl">
                    <a:srgbClr val="000000"/>
                  </a:outerShdw>
                </a:effectLst>
              </a:rPr>
              <a:t>IDROGENO ESOTICO </a:t>
            </a:r>
            <a:r>
              <a:rPr lang="it-IT" sz="2400" dirty="0" smtClean="0">
                <a:solidFill>
                  <a:srgbClr val="0000FF"/>
                </a:solidFill>
                <a:effectLst>
                  <a:outerShdw blurRad="38100" dist="38100" dir="2700000" algn="tl">
                    <a:srgbClr val="000000"/>
                  </a:outerShdw>
                </a:effectLst>
              </a:rPr>
              <a:t>perdura nonostante nel 1869 </a:t>
            </a:r>
            <a:r>
              <a:rPr lang="it-IT" sz="2400" i="1" dirty="0" err="1" smtClean="0">
                <a:solidFill>
                  <a:srgbClr val="0000FF"/>
                </a:solidFill>
                <a:effectLst>
                  <a:outerShdw blurRad="38100" dist="38100" dir="2700000" algn="tl">
                    <a:srgbClr val="000000"/>
                  </a:outerShdw>
                </a:effectLst>
              </a:rPr>
              <a:t>J</a:t>
            </a:r>
            <a:r>
              <a:rPr lang="it-IT" sz="2400" i="1" dirty="0" smtClean="0">
                <a:solidFill>
                  <a:srgbClr val="0000FF"/>
                </a:solidFill>
                <a:effectLst>
                  <a:outerShdw blurRad="38100" dist="38100" dir="2700000" algn="tl">
                    <a:srgbClr val="000000"/>
                  </a:outerShdw>
                </a:effectLst>
              </a:rPr>
              <a:t>. </a:t>
            </a:r>
            <a:r>
              <a:rPr lang="it-IT" sz="2400" i="1" dirty="0" err="1" smtClean="0">
                <a:solidFill>
                  <a:srgbClr val="0000FF"/>
                </a:solidFill>
                <a:effectLst>
                  <a:outerShdw blurRad="38100" dist="38100" dir="2700000" algn="tl">
                    <a:srgbClr val="000000"/>
                  </a:outerShdw>
                </a:effectLst>
              </a:rPr>
              <a:t>Janssen</a:t>
            </a:r>
            <a:r>
              <a:rPr lang="it-IT" sz="2400" i="1" dirty="0" smtClean="0">
                <a:solidFill>
                  <a:srgbClr val="0000FF"/>
                </a:solidFill>
                <a:effectLst>
                  <a:outerShdw blurRad="38100" dist="38100" dir="2700000" algn="tl">
                    <a:srgbClr val="000000"/>
                  </a:outerShdw>
                </a:effectLst>
              </a:rPr>
              <a:t>	e N. </a:t>
            </a:r>
            <a:r>
              <a:rPr lang="it-IT" sz="2400" i="1" dirty="0" err="1" smtClean="0">
                <a:solidFill>
                  <a:srgbClr val="0000FF"/>
                </a:solidFill>
                <a:effectLst>
                  <a:outerShdw blurRad="38100" dist="38100" dir="2700000" algn="tl">
                    <a:srgbClr val="000000"/>
                  </a:outerShdw>
                </a:effectLst>
              </a:rPr>
              <a:t>Lockyer</a:t>
            </a:r>
            <a:r>
              <a:rPr lang="it-IT" sz="2400" i="1" dirty="0" smtClean="0">
                <a:solidFill>
                  <a:srgbClr val="0000FF"/>
                </a:solidFill>
                <a:effectLst>
                  <a:outerShdw blurRad="38100" dist="38100" dir="2700000" algn="tl">
                    <a:srgbClr val="000000"/>
                  </a:outerShdw>
                </a:effectLst>
              </a:rPr>
              <a:t>, </a:t>
            </a:r>
            <a:r>
              <a:rPr lang="it-IT" sz="2400" dirty="0" smtClean="0">
                <a:solidFill>
                  <a:srgbClr val="0000FF"/>
                </a:solidFill>
                <a:effectLst>
                  <a:outerShdw blurRad="38100" dist="38100" dir="2700000" algn="tl">
                    <a:srgbClr val="000000"/>
                  </a:outerShdw>
                </a:effectLst>
              </a:rPr>
              <a:t>osservando l’eclissi del sole, misurarono delle righe non compatibili con nessun altro elemento presente in natura e dichiararono di avere scoperto un nuovo elemento </a:t>
            </a:r>
            <a:r>
              <a:rPr lang="it-IT" sz="2400" i="1" dirty="0" smtClean="0">
                <a:solidFill>
                  <a:srgbClr val="0000FF"/>
                </a:solidFill>
                <a:effectLst>
                  <a:outerShdw blurRad="38100" dist="38100" dir="2700000" algn="tl">
                    <a:srgbClr val="000000"/>
                  </a:outerShdw>
                </a:effectLst>
              </a:rPr>
              <a:t>HELIOS</a:t>
            </a:r>
          </a:p>
        </p:txBody>
      </p:sp>
      <p:sp>
        <p:nvSpPr>
          <p:cNvPr id="11" name="CasellaDiTesto 10"/>
          <p:cNvSpPr txBox="1"/>
          <p:nvPr/>
        </p:nvSpPr>
        <p:spPr>
          <a:xfrm>
            <a:off x="0" y="4581128"/>
            <a:ext cx="7092280" cy="1760482"/>
          </a:xfrm>
          <a:prstGeom prst="rect">
            <a:avLst/>
          </a:prstGeom>
          <a:noFill/>
        </p:spPr>
        <p:txBody>
          <a:bodyPr wrap="square" rtlCol="0">
            <a:spAutoFit/>
          </a:bodyPr>
          <a:lstStyle/>
          <a:p>
            <a:pPr algn="just" fontAlgn="base">
              <a:lnSpc>
                <a:spcPct val="90000"/>
              </a:lnSpc>
              <a:spcBef>
                <a:spcPct val="20000"/>
              </a:spcBef>
              <a:spcAft>
                <a:spcPct val="0"/>
              </a:spcAft>
              <a:buClr>
                <a:srgbClr val="99FF99"/>
              </a:buClr>
              <a:buSzPct val="80000"/>
              <a:buFont typeface="Wingdings" charset="2"/>
              <a:buChar char="Ø"/>
            </a:pPr>
            <a:r>
              <a:rPr lang="it-IT" sz="2400" dirty="0" smtClean="0">
                <a:solidFill>
                  <a:srgbClr val="0000FF"/>
                </a:solidFill>
                <a:effectLst>
                  <a:outerShdw blurRad="38100" dist="38100" dir="2700000" algn="tl">
                    <a:srgbClr val="000000"/>
                  </a:outerShdw>
                </a:effectLst>
              </a:rPr>
              <a:t>D’altra parte l’elio non e’ presente neppure nella seconda tavola periodica pubblicata nel 1871 da </a:t>
            </a:r>
            <a:r>
              <a:rPr lang="it-IT" sz="2400" dirty="0" err="1" smtClean="0">
                <a:solidFill>
                  <a:srgbClr val="0000FF"/>
                </a:solidFill>
                <a:effectLst>
                  <a:outerShdw blurRad="38100" dist="38100" dir="2700000" algn="tl">
                    <a:srgbClr val="000000"/>
                  </a:outerShdw>
                </a:effectLst>
              </a:rPr>
              <a:t>Mendeleev</a:t>
            </a:r>
            <a:r>
              <a:rPr lang="it-IT" sz="2400" dirty="0" smtClean="0">
                <a:solidFill>
                  <a:srgbClr val="0000FF"/>
                </a:solidFill>
                <a:effectLst>
                  <a:outerShdw blurRad="38100" dist="38100" dir="2700000" algn="tl">
                    <a:srgbClr val="000000"/>
                  </a:outerShdw>
                </a:effectLst>
              </a:rPr>
              <a:t> e fu necessario aspettare il 1895 quando </a:t>
            </a:r>
            <a:r>
              <a:rPr lang="it-IT" sz="2400" i="1" dirty="0" smtClean="0">
                <a:solidFill>
                  <a:srgbClr val="0000FF"/>
                </a:solidFill>
                <a:effectLst>
                  <a:outerShdw blurRad="38100" dist="38100" dir="2700000" algn="tl">
                    <a:srgbClr val="000000"/>
                  </a:outerShdw>
                </a:effectLst>
              </a:rPr>
              <a:t>Sir W. </a:t>
            </a:r>
            <a:r>
              <a:rPr lang="it-IT" sz="2400" i="1" dirty="0" err="1" smtClean="0">
                <a:solidFill>
                  <a:srgbClr val="0000FF"/>
                </a:solidFill>
                <a:effectLst>
                  <a:outerShdw blurRad="38100" dist="38100" dir="2700000" algn="tl">
                    <a:srgbClr val="000000"/>
                  </a:outerShdw>
                </a:effectLst>
              </a:rPr>
              <a:t>Ramsey</a:t>
            </a:r>
            <a:r>
              <a:rPr lang="it-IT" sz="2400" i="1" dirty="0" smtClean="0">
                <a:solidFill>
                  <a:srgbClr val="0000FF"/>
                </a:solidFill>
                <a:effectLst>
                  <a:outerShdw blurRad="38100" dist="38100" dir="2700000" algn="tl">
                    <a:srgbClr val="000000"/>
                  </a:outerShdw>
                </a:effectLst>
              </a:rPr>
              <a:t> (premio Nobel per la Chimica nel 1904) </a:t>
            </a:r>
            <a:r>
              <a:rPr lang="it-IT" sz="2400" dirty="0" smtClean="0">
                <a:solidFill>
                  <a:srgbClr val="0000FF"/>
                </a:solidFill>
                <a:effectLst>
                  <a:outerShdw blurRad="38100" dist="38100" dir="2700000" algn="tl">
                    <a:srgbClr val="000000"/>
                  </a:outerShdw>
                </a:effectLst>
              </a:rPr>
              <a:t>isola per la prima volta l’elio da un ossido di uranio</a:t>
            </a:r>
            <a:endParaRPr lang="it-IT" sz="3200" dirty="0">
              <a:solidFill>
                <a:srgbClr val="0000FF"/>
              </a:solidFill>
              <a:effectLst>
                <a:outerShdw blurRad="38100" dist="38100" dir="2700000" algn="tl">
                  <a:srgbClr val="000000">
                    <a:alpha val="43137"/>
                  </a:srgbClr>
                </a:outerShdw>
              </a:effectLst>
            </a:endParaRPr>
          </a:p>
        </p:txBody>
      </p:sp>
      <p:pic>
        <p:nvPicPr>
          <p:cNvPr id="12" name="Immagine 11"/>
          <p:cNvPicPr>
            <a:picLocks noChangeAspect="1"/>
          </p:cNvPicPr>
          <p:nvPr/>
        </p:nvPicPr>
        <p:blipFill>
          <a:blip r:embed="rId2"/>
          <a:stretch>
            <a:fillRect/>
          </a:stretch>
        </p:blipFill>
        <p:spPr>
          <a:xfrm>
            <a:off x="11558" y="2447527"/>
            <a:ext cx="1633416" cy="2171700"/>
          </a:xfrm>
          <a:prstGeom prst="rect">
            <a:avLst/>
          </a:prstGeom>
        </p:spPr>
      </p:pic>
      <p:pic>
        <p:nvPicPr>
          <p:cNvPr id="13" name="Immagine 12"/>
          <p:cNvPicPr>
            <a:picLocks noChangeAspect="1"/>
          </p:cNvPicPr>
          <p:nvPr/>
        </p:nvPicPr>
        <p:blipFill>
          <a:blip r:embed="rId3"/>
          <a:stretch>
            <a:fillRect/>
          </a:stretch>
        </p:blipFill>
        <p:spPr>
          <a:xfrm>
            <a:off x="1763688" y="2564904"/>
            <a:ext cx="1314298" cy="2133601"/>
          </a:xfrm>
          <a:prstGeom prst="rect">
            <a:avLst/>
          </a:prstGeom>
        </p:spPr>
      </p:pic>
      <p:pic>
        <p:nvPicPr>
          <p:cNvPr id="14" name="Immagine 13"/>
          <p:cNvPicPr>
            <a:picLocks noChangeAspect="1"/>
          </p:cNvPicPr>
          <p:nvPr/>
        </p:nvPicPr>
        <p:blipFill>
          <a:blip r:embed="rId4"/>
          <a:stretch>
            <a:fillRect/>
          </a:stretch>
        </p:blipFill>
        <p:spPr>
          <a:xfrm>
            <a:off x="7161140" y="4293096"/>
            <a:ext cx="1830460" cy="2564904"/>
          </a:xfrm>
          <a:prstGeom prst="rect">
            <a:avLst/>
          </a:prstGeom>
        </p:spPr>
      </p:pic>
      <p:sp>
        <p:nvSpPr>
          <p:cNvPr id="15" name="Titolo 1"/>
          <p:cNvSpPr>
            <a:spLocks noGrp="1"/>
          </p:cNvSpPr>
          <p:nvPr>
            <p:ph type="title"/>
          </p:nvPr>
        </p:nvSpPr>
        <p:spPr>
          <a:xfrm>
            <a:off x="2699792" y="-27384"/>
            <a:ext cx="5688632" cy="1584176"/>
          </a:xfrm>
        </p:spPr>
        <p:txBody>
          <a:bodyPr/>
          <a:lstStyle/>
          <a:p>
            <a:r>
              <a:rPr lang="it-IT" sz="3200" dirty="0" smtClean="0"/>
              <a:t>UNA PARENTESI: </a:t>
            </a:r>
            <a:br>
              <a:rPr lang="it-IT" sz="3200" dirty="0" smtClean="0"/>
            </a:br>
            <a:r>
              <a:rPr lang="it-IT" sz="3200" dirty="0" smtClean="0"/>
              <a:t>LA STORIA DI UN ERRORE…L’IDROGENO ESOTICO</a:t>
            </a:r>
            <a:endParaRPr lang="it-IT" sz="3200" dirty="0"/>
          </a:p>
        </p:txBody>
      </p:sp>
    </p:spTree>
    <p:extLst>
      <p:ext uri="{BB962C8B-B14F-4D97-AF65-F5344CB8AC3E}">
        <p14:creationId xmlns:p14="http://schemas.microsoft.com/office/powerpoint/2010/main" val="272147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059832" y="-27384"/>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smtClean="0">
                <a:solidFill>
                  <a:prstClr val="black"/>
                </a:solidFill>
              </a:rPr>
              <a:t>GLI SPETTRI DI EMISSIONE E ASSORBIMENTO</a:t>
            </a:r>
            <a:endParaRPr lang="it-IT" sz="3200" dirty="0">
              <a:solidFill>
                <a:prstClr val="black"/>
              </a:solidFill>
              <a:latin typeface="Calibri"/>
            </a:endParaRPr>
          </a:p>
        </p:txBody>
      </p:sp>
      <p:sp>
        <p:nvSpPr>
          <p:cNvPr id="10" name="Rectangle 4"/>
          <p:cNvSpPr>
            <a:spLocks noChangeArrowheads="1"/>
          </p:cNvSpPr>
          <p:nvPr/>
        </p:nvSpPr>
        <p:spPr bwMode="auto">
          <a:xfrm>
            <a:off x="-2045" y="1268760"/>
            <a:ext cx="8820472"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smtClean="0">
                <a:solidFill>
                  <a:srgbClr val="FF0000"/>
                </a:solidFill>
                <a:effectLst>
                  <a:outerShdw blurRad="38100" dist="38100" dir="2700000" algn="tl">
                    <a:srgbClr val="000000"/>
                  </a:outerShdw>
                </a:effectLst>
                <a:latin typeface="Arial" charset="0"/>
              </a:rPr>
              <a:t>Gli </a:t>
            </a:r>
            <a:r>
              <a:rPr lang="it-IT" sz="3200" dirty="0">
                <a:solidFill>
                  <a:srgbClr val="FF0000"/>
                </a:solidFill>
                <a:effectLst>
                  <a:outerShdw blurRad="38100" dist="38100" dir="2700000" algn="tl">
                    <a:srgbClr val="000000"/>
                  </a:outerShdw>
                </a:effectLst>
                <a:latin typeface="Arial" charset="0"/>
              </a:rPr>
              <a:t>spettri di emissione e </a:t>
            </a:r>
            <a:r>
              <a:rPr lang="it-IT" sz="3200" dirty="0" smtClean="0">
                <a:solidFill>
                  <a:srgbClr val="FF0000"/>
                </a:solidFill>
                <a:effectLst>
                  <a:outerShdw blurRad="38100" dist="38100" dir="2700000" algn="tl">
                    <a:srgbClr val="000000"/>
                  </a:outerShdw>
                </a:effectLst>
                <a:latin typeface="Arial" charset="0"/>
              </a:rPr>
              <a:t>assorbimento (1802)</a:t>
            </a:r>
            <a:endParaRPr lang="it-IT" sz="3200" dirty="0">
              <a:solidFill>
                <a:srgbClr val="FF0000"/>
              </a:solidFill>
              <a:effectLst>
                <a:outerShdw blurRad="38100" dist="38100" dir="2700000" algn="tl">
                  <a:srgbClr val="000000"/>
                </a:outerShdw>
              </a:effectLst>
              <a:latin typeface="Arial" charset="0"/>
            </a:endParaRPr>
          </a:p>
        </p:txBody>
      </p:sp>
      <p:sp>
        <p:nvSpPr>
          <p:cNvPr id="15" name="CasellaDiTesto 14"/>
          <p:cNvSpPr txBox="1"/>
          <p:nvPr/>
        </p:nvSpPr>
        <p:spPr>
          <a:xfrm>
            <a:off x="251520" y="1916832"/>
            <a:ext cx="8610600" cy="3589700"/>
          </a:xfrm>
          <a:prstGeom prst="rect">
            <a:avLst/>
          </a:prstGeom>
          <a:noFill/>
        </p:spPr>
        <p:txBody>
          <a:bodyPr wrap="square" rtlCol="0">
            <a:spAutoFit/>
          </a:bodyPr>
          <a:lstStyle/>
          <a:p>
            <a:pPr algn="just" fontAlgn="base">
              <a:lnSpc>
                <a:spcPct val="90000"/>
              </a:lnSpc>
              <a:spcBef>
                <a:spcPct val="20000"/>
              </a:spcBef>
              <a:spcAft>
                <a:spcPct val="0"/>
              </a:spcAft>
              <a:buClr>
                <a:srgbClr val="99FF99"/>
              </a:buClr>
              <a:buSzPct val="80000"/>
              <a:buFont typeface="Wingdings" charset="2"/>
              <a:buChar char="Ø"/>
            </a:pPr>
            <a:r>
              <a:rPr lang="it-IT" sz="2800" dirty="0" smtClean="0">
                <a:solidFill>
                  <a:srgbClr val="0000FF"/>
                </a:solidFill>
                <a:effectLst>
                  <a:outerShdw blurRad="38100" dist="38100" dir="2700000" algn="tl">
                    <a:srgbClr val="000000">
                      <a:alpha val="43137"/>
                    </a:srgbClr>
                  </a:outerShdw>
                </a:effectLst>
              </a:rPr>
              <a:t>L’attribuzione delle righe spettrali ai vari elementi della tavola sembrava agli scienziati di fine ottocento la soluzione di un rompicapo che prima o poi sarebbe stato interpretato con successo dalla fisica classica. Probabilmente nessuno di loro, al momento, si rese conto che avevano invece sollevato un problema che aveva contribuito a minare il solido edificio fondato sulla Fisica Classica che di </a:t>
            </a:r>
            <a:r>
              <a:rPr lang="it-IT" sz="2800" dirty="0" err="1" smtClean="0">
                <a:solidFill>
                  <a:srgbClr val="0000FF"/>
                </a:solidFill>
                <a:effectLst>
                  <a:outerShdw blurRad="38100" dist="38100" dir="2700000" algn="tl">
                    <a:srgbClr val="000000">
                      <a:alpha val="43137"/>
                    </a:srgbClr>
                  </a:outerShdw>
                </a:effectLst>
              </a:rPr>
              <a:t>li’</a:t>
            </a:r>
            <a:r>
              <a:rPr lang="it-IT" sz="2800" dirty="0" smtClean="0">
                <a:solidFill>
                  <a:srgbClr val="0000FF"/>
                </a:solidFill>
                <a:effectLst>
                  <a:outerShdw blurRad="38100" dist="38100" dir="2700000" algn="tl">
                    <a:srgbClr val="000000">
                      <a:alpha val="43137"/>
                    </a:srgbClr>
                  </a:outerShdw>
                </a:effectLst>
              </a:rPr>
              <a:t> a poco avrebbe dovuto cedere il passo alla Fisica Moderna.</a:t>
            </a:r>
            <a:endParaRPr lang="it-IT" sz="28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539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059832" y="-27384"/>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I TRENTA ANNI CHE SCONVOLSERO AL FISICA</a:t>
            </a:r>
            <a:endParaRPr lang="it-IT" sz="3200" dirty="0">
              <a:solidFill>
                <a:prstClr val="black"/>
              </a:solidFill>
              <a:latin typeface="Calibri"/>
            </a:endParaRPr>
          </a:p>
        </p:txBody>
      </p:sp>
      <p:sp>
        <p:nvSpPr>
          <p:cNvPr id="6" name="Rectangle 3"/>
          <p:cNvSpPr txBox="1">
            <a:spLocks noChangeArrowheads="1"/>
          </p:cNvSpPr>
          <p:nvPr/>
        </p:nvSpPr>
        <p:spPr bwMode="auto">
          <a:xfrm>
            <a:off x="0" y="1524000"/>
            <a:ext cx="8610600" cy="15843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charset="2"/>
              <a:buChar char="Ø"/>
              <a:defRPr sz="3200">
                <a:solidFill>
                  <a:schemeClr val="tx1"/>
                </a:solidFill>
                <a:effectLst>
                  <a:outerShdw blurRad="38100" dist="38100" dir="2700000" algn="tl">
                    <a:srgbClr val="000000"/>
                  </a:outerShdw>
                </a:effectLst>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lr>
                <a:schemeClr val="tx2"/>
              </a:buClr>
              <a:buSzPct val="50000"/>
              <a:buFont typeface="Wingdings" charset="2"/>
              <a:buChar char="l"/>
              <a:defRPr sz="2800">
                <a:solidFill>
                  <a:schemeClr val="tx1"/>
                </a:solidFill>
                <a:effectLst>
                  <a:outerShdw blurRad="38100" dist="38100" dir="2700000" algn="tl">
                    <a:srgbClr val="000000"/>
                  </a:outerShdw>
                </a:effectLst>
                <a:latin typeface="+mn-lt"/>
                <a:ea typeface="ヒラギノ角ゴ Pro W3"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ヒラギノ角ゴ Pro W3" charset="-128"/>
              </a:defRPr>
            </a:lvl3pPr>
            <a:lvl4pPr marL="1600200" indent="-228600" algn="l" rtl="0" eaLnBrk="0" fontAlgn="base" hangingPunct="0">
              <a:spcBef>
                <a:spcPct val="20000"/>
              </a:spcBef>
              <a:spcAft>
                <a:spcPct val="0"/>
              </a:spcAft>
              <a:buClr>
                <a:schemeClr val="folHlink"/>
              </a:buClr>
              <a:buSzPct val="50000"/>
              <a:buFont typeface="Wingdings" charset="2"/>
              <a:buChar char="l"/>
              <a:defRPr sz="2000">
                <a:solidFill>
                  <a:schemeClr val="tx1"/>
                </a:solidFill>
                <a:effectLst>
                  <a:outerShdw blurRad="38100" dist="38100" dir="2700000" algn="tl">
                    <a:srgbClr val="000000"/>
                  </a:outerShdw>
                </a:effectLst>
                <a:latin typeface="+mn-lt"/>
                <a:ea typeface="ヒラギノ角ゴ Pro W3"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ヒラギノ角ゴ Pro W3"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ヒラギノ角ゴ Pro W3"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ヒラギノ角ゴ Pro W3"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ヒラギノ角ゴ Pro W3"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ヒラギノ角ゴ Pro W3" charset="-128"/>
              </a:defRPr>
            </a:lvl9pPr>
          </a:lstStyle>
          <a:p>
            <a:pPr marL="342900" marR="0" lvl="0" indent="9525" algn="just" defTabSz="914400" rtl="0" eaLnBrk="1" fontAlgn="base" latinLnBrk="0" hangingPunct="1">
              <a:lnSpc>
                <a:spcPct val="100000"/>
              </a:lnSpc>
              <a:spcBef>
                <a:spcPct val="20000"/>
              </a:spcBef>
              <a:spcAft>
                <a:spcPct val="0"/>
              </a:spcAft>
              <a:buClr>
                <a:srgbClr val="99FF99"/>
              </a:buClr>
              <a:buSzPct val="80000"/>
              <a:buFont typeface="Wingdings" charset="2"/>
              <a:buNone/>
              <a:tabLst/>
              <a:defRPr/>
            </a:pPr>
            <a:r>
              <a:rPr kumimoji="0" lang="it-IT" sz="3200" b="0" i="0" u="none" strike="noStrike" kern="0" cap="none" spc="0" normalizeH="0" baseline="0" noProof="0" dirty="0" smtClean="0">
                <a:ln>
                  <a:noFill/>
                </a:ln>
                <a:solidFill>
                  <a:srgbClr val="0000FF"/>
                </a:solidFill>
                <a:effectLst>
                  <a:outerShdw blurRad="38100" dist="38100" dir="2700000" algn="tl">
                    <a:srgbClr val="000000"/>
                  </a:outerShdw>
                </a:effectLst>
                <a:uLnTx/>
                <a:uFillTx/>
                <a:ea typeface="ヒラギノ角ゴ Pro W3" charset="-128"/>
                <a:cs typeface="ヒラギノ角ゴ Pro W3" charset="-128"/>
              </a:rPr>
              <a:t>Sarebbe impossibile illustrarvi in dettaglio tutti gli esperimenti in una sola lezione. Abbiamo quindi scelto di farvi vedere in dettaglio:</a:t>
            </a:r>
          </a:p>
          <a:p>
            <a:pPr marL="342900" marR="0" lvl="0" indent="9525" algn="just" defTabSz="914400" rtl="0" eaLnBrk="1" fontAlgn="base" latinLnBrk="0" hangingPunct="1">
              <a:lnSpc>
                <a:spcPct val="100000"/>
              </a:lnSpc>
              <a:spcBef>
                <a:spcPct val="20000"/>
              </a:spcBef>
              <a:spcAft>
                <a:spcPct val="0"/>
              </a:spcAft>
              <a:buClr>
                <a:srgbClr val="99FF99"/>
              </a:buClr>
              <a:buSzPct val="80000"/>
              <a:buFont typeface="Wingdings" charset="2"/>
              <a:buAutoNum type="arabicPeriod"/>
              <a:tabLst/>
              <a:defRPr/>
            </a:pPr>
            <a:r>
              <a:rPr kumimoji="0" lang="it-IT" sz="3200" b="0" i="0" u="none" strike="noStrike" kern="0" cap="none" spc="0" normalizeH="0" baseline="0" noProof="0" dirty="0" smtClean="0">
                <a:ln>
                  <a:noFill/>
                </a:ln>
                <a:solidFill>
                  <a:srgbClr val="FF0000"/>
                </a:solidFill>
                <a:effectLst>
                  <a:outerShdw blurRad="38100" dist="38100" dir="2700000" algn="tl">
                    <a:srgbClr val="000000"/>
                  </a:outerShdw>
                </a:effectLst>
                <a:uLnTx/>
                <a:uFillTx/>
                <a:ea typeface="ヒラギノ角ゴ Pro W3" charset="-128"/>
                <a:cs typeface="ヒラギノ角ゴ Pro W3" charset="-128"/>
              </a:rPr>
              <a:t>Lo spettro delle lampade </a:t>
            </a:r>
            <a:r>
              <a:rPr kumimoji="0" lang="it-IT" sz="3200" b="0" i="0" u="none" strike="noStrike" kern="0" cap="none" spc="0" normalizeH="0" baseline="0" noProof="0" dirty="0" smtClean="0">
                <a:ln>
                  <a:noFill/>
                </a:ln>
                <a:solidFill>
                  <a:srgbClr val="0000FF"/>
                </a:solidFill>
                <a:effectLst>
                  <a:outerShdw blurRad="38100" dist="38100" dir="2700000" algn="tl">
                    <a:srgbClr val="000000"/>
                  </a:outerShdw>
                </a:effectLst>
                <a:uLnTx/>
                <a:uFillTx/>
                <a:ea typeface="ヒラギノ角ゴ Pro W3" charset="-128"/>
                <a:cs typeface="ヒラギノ角ゴ Pro W3" charset="-128"/>
              </a:rPr>
              <a:t>in particolare di una lampada al Mercurio</a:t>
            </a:r>
          </a:p>
          <a:p>
            <a:pPr marL="342900" marR="0" lvl="0" indent="9525" algn="just" defTabSz="914400" rtl="0" eaLnBrk="1" fontAlgn="base" latinLnBrk="0" hangingPunct="1">
              <a:lnSpc>
                <a:spcPct val="100000"/>
              </a:lnSpc>
              <a:spcBef>
                <a:spcPct val="20000"/>
              </a:spcBef>
              <a:spcAft>
                <a:spcPct val="0"/>
              </a:spcAft>
              <a:buClr>
                <a:srgbClr val="99FF99"/>
              </a:buClr>
              <a:buSzPct val="80000"/>
              <a:buFont typeface="Wingdings" charset="2"/>
              <a:buAutoNum type="arabicPeriod"/>
              <a:tabLst/>
              <a:defRPr/>
            </a:pPr>
            <a:r>
              <a:rPr kumimoji="0" lang="it-IT" sz="3200" b="0" i="0" u="none" strike="noStrike" kern="0" cap="none" spc="0" normalizeH="0" baseline="0" noProof="0" dirty="0" smtClean="0">
                <a:ln>
                  <a:noFill/>
                </a:ln>
                <a:solidFill>
                  <a:srgbClr val="0000FF"/>
                </a:solidFill>
                <a:effectLst>
                  <a:outerShdw blurRad="38100" dist="38100" dir="2700000" algn="tl">
                    <a:srgbClr val="000000"/>
                  </a:outerShdw>
                </a:effectLst>
                <a:uLnTx/>
                <a:uFillTx/>
                <a:ea typeface="ヒラギノ角ゴ Pro W3" charset="-128"/>
                <a:cs typeface="ヒラギノ角ゴ Pro W3" charset="-128"/>
              </a:rPr>
              <a:t> </a:t>
            </a:r>
            <a:r>
              <a:rPr kumimoji="0" lang="it-IT" sz="3200" b="0" i="0" u="none" strike="noStrike" kern="0" cap="none" spc="0" normalizeH="0" baseline="0" noProof="0" dirty="0" smtClean="0">
                <a:ln>
                  <a:noFill/>
                </a:ln>
                <a:solidFill>
                  <a:srgbClr val="FF0000"/>
                </a:solidFill>
                <a:effectLst>
                  <a:outerShdw blurRad="38100" dist="38100" dir="2700000" algn="tl">
                    <a:srgbClr val="000000"/>
                  </a:outerShdw>
                </a:effectLst>
                <a:uLnTx/>
                <a:uFillTx/>
                <a:ea typeface="ヒラギノ角ゴ Pro W3" charset="-128"/>
                <a:cs typeface="ヒラギノ角ゴ Pro W3" charset="-128"/>
              </a:rPr>
              <a:t>l’Effetto Fotoelettrico</a:t>
            </a:r>
          </a:p>
          <a:p>
            <a:pPr marL="342900" marR="0" lvl="0" indent="9525" algn="just" defTabSz="914400" rtl="0" eaLnBrk="1" fontAlgn="base" latinLnBrk="0" hangingPunct="1">
              <a:lnSpc>
                <a:spcPct val="100000"/>
              </a:lnSpc>
              <a:spcBef>
                <a:spcPct val="20000"/>
              </a:spcBef>
              <a:spcAft>
                <a:spcPct val="0"/>
              </a:spcAft>
              <a:buClr>
                <a:srgbClr val="99FF99"/>
              </a:buClr>
              <a:buSzPct val="80000"/>
              <a:buFont typeface="Wingdings" charset="2"/>
              <a:buAutoNum type="arabicPeriod"/>
              <a:tabLst/>
              <a:defRPr/>
            </a:pPr>
            <a:r>
              <a:rPr kumimoji="0" lang="it-IT" sz="3200" b="0" i="0" u="none" strike="sngStrike" kern="0" cap="none" spc="0" normalizeH="0" baseline="0" noProof="0" dirty="0" smtClean="0">
                <a:ln>
                  <a:noFill/>
                </a:ln>
                <a:solidFill>
                  <a:srgbClr val="0000FF"/>
                </a:solidFill>
                <a:effectLst>
                  <a:outerShdw blurRad="38100" dist="38100" dir="2700000" algn="tl">
                    <a:srgbClr val="000000"/>
                  </a:outerShdw>
                </a:effectLst>
                <a:uLnTx/>
                <a:uFillTx/>
                <a:ea typeface="ヒラギノ角ゴ Pro W3" charset="-128"/>
                <a:cs typeface="ヒラギノ角ゴ Pro W3" charset="-128"/>
              </a:rPr>
              <a:t> Il </a:t>
            </a:r>
            <a:r>
              <a:rPr kumimoji="0" lang="it-IT" sz="3200" b="0" i="0" u="none" strike="sngStrike" kern="0" cap="none" spc="0" normalizeH="0" baseline="0" noProof="0" dirty="0" smtClean="0">
                <a:ln>
                  <a:noFill/>
                </a:ln>
                <a:solidFill>
                  <a:srgbClr val="FF0000"/>
                </a:solidFill>
                <a:effectLst>
                  <a:outerShdw blurRad="38100" dist="38100" dir="2700000" algn="tl">
                    <a:srgbClr val="000000"/>
                  </a:outerShdw>
                </a:effectLst>
                <a:uLnTx/>
                <a:uFillTx/>
                <a:ea typeface="ヒラギノ角ゴ Pro W3" charset="-128"/>
                <a:cs typeface="ヒラギノ角ゴ Pro W3" charset="-128"/>
              </a:rPr>
              <a:t>Corpo Nero</a:t>
            </a:r>
            <a:endParaRPr kumimoji="0" lang="it-IT" sz="3200" b="0" i="1" u="none" strike="sngStrike" kern="0" cap="none" spc="0" normalizeH="0" baseline="0" noProof="0" dirty="0" smtClean="0">
              <a:ln>
                <a:noFill/>
              </a:ln>
              <a:solidFill>
                <a:srgbClr val="FF0000"/>
              </a:solidFill>
              <a:effectLst>
                <a:outerShdw blurRad="38100" dist="38100" dir="2700000" algn="tl">
                  <a:srgbClr val="000000"/>
                </a:outerShdw>
              </a:effectLst>
              <a:uLnTx/>
              <a:uFillTx/>
              <a:ea typeface="ヒラギノ角ゴ Pro W3" charset="-128"/>
              <a:cs typeface="ヒラギノ角ゴ Pro W3" charset="-128"/>
            </a:endParaRPr>
          </a:p>
        </p:txBody>
      </p:sp>
    </p:spTree>
    <p:extLst>
      <p:ext uri="{BB962C8B-B14F-4D97-AF65-F5344CB8AC3E}">
        <p14:creationId xmlns:p14="http://schemas.microsoft.com/office/powerpoint/2010/main" val="8303412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3275856" y="38100"/>
            <a:ext cx="5868144" cy="596900"/>
          </a:xfrm>
        </p:spPr>
        <p:txBody>
          <a:bodyPr>
            <a:noAutofit/>
          </a:bodyPr>
          <a:lstStyle/>
          <a:p>
            <a:pPr eaLnBrk="1" hangingPunct="1">
              <a:defRPr/>
            </a:pPr>
            <a:r>
              <a:rPr lang="it-IT" sz="3200" smtClean="0">
                <a:ea typeface="+mj-ea"/>
                <a:cs typeface="+mj-cs"/>
              </a:rPr>
              <a:t>PRIMA DI COMINCIARE UNA PREMESSA</a:t>
            </a:r>
            <a:endParaRPr lang="it-IT" sz="3200" dirty="0">
              <a:ea typeface="+mj-ea"/>
              <a:cs typeface="+mj-cs"/>
            </a:endParaRPr>
          </a:p>
        </p:txBody>
      </p:sp>
      <p:sp>
        <p:nvSpPr>
          <p:cNvPr id="192515" name="Rectangle 3"/>
          <p:cNvSpPr>
            <a:spLocks noGrp="1" noChangeArrowheads="1"/>
          </p:cNvSpPr>
          <p:nvPr>
            <p:ph type="body" idx="1"/>
          </p:nvPr>
        </p:nvSpPr>
        <p:spPr>
          <a:xfrm>
            <a:off x="0" y="980728"/>
            <a:ext cx="8604448" cy="2448272"/>
          </a:xfrm>
        </p:spPr>
        <p:txBody>
          <a:bodyPr>
            <a:noAutofit/>
          </a:bodyPr>
          <a:lstStyle/>
          <a:p>
            <a:pPr marL="640080" indent="-457200" algn="just">
              <a:defRPr/>
            </a:pPr>
            <a:r>
              <a:rPr lang="it-IT" sz="2800" dirty="0" smtClean="0">
                <a:latin typeface="Calibri" charset="0"/>
                <a:ea typeface="Calibri" charset="0"/>
                <a:cs typeface="Calibri" charset="0"/>
              </a:rPr>
              <a:t>Lo spettro </a:t>
            </a:r>
            <a:r>
              <a:rPr lang="it-IT" sz="2800" dirty="0" err="1" smtClean="0">
                <a:latin typeface="Calibri" charset="0"/>
                <a:ea typeface="Calibri" charset="0"/>
                <a:cs typeface="Calibri" charset="0"/>
              </a:rPr>
              <a:t>em</a:t>
            </a:r>
            <a:endParaRPr lang="it-IT" sz="2800" i="1" dirty="0" smtClean="0">
              <a:latin typeface="Calibri" charset="0"/>
              <a:ea typeface="Calibri" charset="0"/>
              <a:cs typeface="Calibri" charset="0"/>
            </a:endParaRPr>
          </a:p>
          <a:p>
            <a:pPr marL="640080" indent="-457200" algn="just">
              <a:defRPr/>
            </a:pPr>
            <a:r>
              <a:rPr lang="it-IT" sz="2800" dirty="0" smtClean="0">
                <a:latin typeface="Calibri" charset="0"/>
                <a:ea typeface="Calibri" charset="0"/>
                <a:cs typeface="Calibri" charset="0"/>
              </a:rPr>
              <a:t>Potere Assorbente di un corpo e suo Colore</a:t>
            </a:r>
          </a:p>
          <a:p>
            <a:pPr marL="640080" indent="-457200" algn="just">
              <a:defRPr/>
            </a:pPr>
            <a:r>
              <a:rPr lang="it-IT" sz="2800" dirty="0" smtClean="0">
                <a:latin typeface="Calibri" charset="0"/>
                <a:ea typeface="Calibri" charset="0"/>
                <a:cs typeface="Calibri" charset="0"/>
              </a:rPr>
              <a:t>Potere Emissivo di un corpo</a:t>
            </a:r>
          </a:p>
          <a:p>
            <a:pPr lvl="0">
              <a:buClr>
                <a:srgbClr val="93A299"/>
              </a:buClr>
            </a:pPr>
            <a:r>
              <a:rPr lang="it-IT" sz="2800" dirty="0" smtClean="0">
                <a:solidFill>
                  <a:srgbClr val="292934"/>
                </a:solidFill>
                <a:latin typeface="Calibri" charset="0"/>
                <a:ea typeface="Calibri" charset="0"/>
                <a:cs typeface="Calibri" charset="0"/>
              </a:rPr>
              <a:t> </a:t>
            </a:r>
            <a:endParaRPr lang="it-IT" sz="3200" dirty="0" smtClean="0">
              <a:latin typeface="Calibri" charset="0"/>
              <a:ea typeface="Calibri" charset="0"/>
              <a:cs typeface="Calibri" charset="0"/>
            </a:endParaRPr>
          </a:p>
          <a:p>
            <a:pPr marL="640080" indent="-457200" algn="just">
              <a:defRPr/>
            </a:pPr>
            <a:endParaRPr lang="it-IT" sz="3200" dirty="0" smtClean="0">
              <a:latin typeface="Calibri" charset="0"/>
              <a:ea typeface="Calibri" charset="0"/>
              <a:cs typeface="Calibri" charset="0"/>
            </a:endParaRPr>
          </a:p>
        </p:txBody>
      </p:sp>
    </p:spTree>
    <p:extLst>
      <p:ext uri="{BB962C8B-B14F-4D97-AF65-F5344CB8AC3E}">
        <p14:creationId xmlns:p14="http://schemas.microsoft.com/office/powerpoint/2010/main" val="9611489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059832" y="-27384"/>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smtClean="0">
                <a:solidFill>
                  <a:prstClr val="black"/>
                </a:solidFill>
              </a:rPr>
              <a:t>GLI SPETTRI DI EMISSIONE E ASSORBIMENTO</a:t>
            </a:r>
            <a:endParaRPr lang="it-IT" sz="3200" dirty="0">
              <a:solidFill>
                <a:prstClr val="black"/>
              </a:solidFill>
              <a:latin typeface="Calibri"/>
            </a:endParaRPr>
          </a:p>
        </p:txBody>
      </p:sp>
      <p:sp>
        <p:nvSpPr>
          <p:cNvPr id="10" name="Rectangle 4"/>
          <p:cNvSpPr>
            <a:spLocks noChangeArrowheads="1"/>
          </p:cNvSpPr>
          <p:nvPr/>
        </p:nvSpPr>
        <p:spPr bwMode="auto">
          <a:xfrm>
            <a:off x="-2045" y="1268760"/>
            <a:ext cx="8820472"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smtClean="0">
                <a:solidFill>
                  <a:srgbClr val="FF0000"/>
                </a:solidFill>
                <a:effectLst>
                  <a:outerShdw blurRad="38100" dist="38100" dir="2700000" algn="tl">
                    <a:srgbClr val="000000"/>
                  </a:outerShdw>
                </a:effectLst>
                <a:latin typeface="Arial" charset="0"/>
              </a:rPr>
              <a:t>Gli </a:t>
            </a:r>
            <a:r>
              <a:rPr lang="it-IT" sz="3200" dirty="0">
                <a:solidFill>
                  <a:srgbClr val="FF0000"/>
                </a:solidFill>
                <a:effectLst>
                  <a:outerShdw blurRad="38100" dist="38100" dir="2700000" algn="tl">
                    <a:srgbClr val="000000"/>
                  </a:outerShdw>
                </a:effectLst>
                <a:latin typeface="Arial" charset="0"/>
              </a:rPr>
              <a:t>spettri di emissione e </a:t>
            </a:r>
            <a:r>
              <a:rPr lang="it-IT" sz="3200" dirty="0" smtClean="0">
                <a:solidFill>
                  <a:srgbClr val="FF0000"/>
                </a:solidFill>
                <a:effectLst>
                  <a:outerShdw blurRad="38100" dist="38100" dir="2700000" algn="tl">
                    <a:srgbClr val="000000"/>
                  </a:outerShdw>
                </a:effectLst>
                <a:latin typeface="Arial" charset="0"/>
              </a:rPr>
              <a:t>assorbimento (1802)</a:t>
            </a:r>
            <a:endParaRPr lang="it-IT" sz="3200" dirty="0">
              <a:solidFill>
                <a:srgbClr val="FF0000"/>
              </a:solidFill>
              <a:effectLst>
                <a:outerShdw blurRad="38100" dist="38100" dir="2700000" algn="tl">
                  <a:srgbClr val="000000"/>
                </a:outerShdw>
              </a:effectLst>
              <a:latin typeface="Arial" charset="0"/>
            </a:endParaRPr>
          </a:p>
        </p:txBody>
      </p:sp>
      <p:sp>
        <p:nvSpPr>
          <p:cNvPr id="5" name="Rectangle 3"/>
          <p:cNvSpPr txBox="1">
            <a:spLocks noChangeArrowheads="1"/>
          </p:cNvSpPr>
          <p:nvPr/>
        </p:nvSpPr>
        <p:spPr>
          <a:xfrm>
            <a:off x="0" y="4038600"/>
            <a:ext cx="8610600" cy="2819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9525" algn="just">
              <a:buFont typeface="Wingdings" charset="2"/>
              <a:buNone/>
              <a:defRPr/>
            </a:pPr>
            <a:r>
              <a:rPr lang="it-IT" sz="2000" smtClean="0"/>
              <a:t>SCHEMA:</a:t>
            </a:r>
          </a:p>
          <a:p>
            <a:pPr indent="9525" algn="just">
              <a:buFont typeface="Wingdings" charset="2"/>
              <a:buAutoNum type="arabicPeriod"/>
              <a:defRPr/>
            </a:pPr>
            <a:r>
              <a:rPr lang="it-IT" sz="2000" smtClean="0"/>
              <a:t>LAMPADA</a:t>
            </a:r>
          </a:p>
          <a:p>
            <a:pPr indent="9525" algn="just">
              <a:buFont typeface="Wingdings" charset="2"/>
              <a:buAutoNum type="arabicPeriod"/>
              <a:defRPr/>
            </a:pPr>
            <a:r>
              <a:rPr lang="it-IT" sz="2000" smtClean="0"/>
              <a:t>LENTE</a:t>
            </a:r>
          </a:p>
          <a:p>
            <a:pPr indent="9525" algn="just">
              <a:buFont typeface="Wingdings" charset="2"/>
              <a:buAutoNum type="arabicPeriod"/>
              <a:defRPr/>
            </a:pPr>
            <a:r>
              <a:rPr lang="it-IT" sz="2000" smtClean="0"/>
              <a:t>FENDITURE</a:t>
            </a:r>
          </a:p>
          <a:p>
            <a:pPr indent="9525" algn="just">
              <a:buFont typeface="Wingdings" charset="2"/>
              <a:buAutoNum type="arabicPeriod"/>
              <a:defRPr/>
            </a:pPr>
            <a:r>
              <a:rPr lang="it-IT" sz="2000" smtClean="0"/>
              <a:t>LENTE</a:t>
            </a:r>
          </a:p>
          <a:p>
            <a:pPr indent="9525" algn="just">
              <a:buFont typeface="Wingdings" charset="2"/>
              <a:buAutoNum type="arabicPeriod"/>
              <a:defRPr/>
            </a:pPr>
            <a:r>
              <a:rPr lang="it-IT" sz="2000" smtClean="0"/>
              <a:t>RETICOLO</a:t>
            </a:r>
            <a:endParaRPr lang="it-IT" sz="2000" dirty="0" smtClean="0"/>
          </a:p>
        </p:txBody>
      </p:sp>
      <p:pic>
        <p:nvPicPr>
          <p:cNvPr id="6" name="Picture 4"/>
          <p:cNvPicPr>
            <a:picLocks noChangeAspect="1" noChangeArrowheads="1"/>
          </p:cNvPicPr>
          <p:nvPr/>
        </p:nvPicPr>
        <p:blipFill>
          <a:blip r:embed="rId3"/>
          <a:srcRect/>
          <a:stretch>
            <a:fillRect/>
          </a:stretch>
        </p:blipFill>
        <p:spPr bwMode="auto">
          <a:xfrm>
            <a:off x="2195736" y="2492896"/>
            <a:ext cx="4537075" cy="3611563"/>
          </a:xfrm>
          <a:prstGeom prst="rect">
            <a:avLst/>
          </a:prstGeom>
          <a:noFill/>
        </p:spPr>
      </p:pic>
      <p:pic>
        <p:nvPicPr>
          <p:cNvPr id="7" name="Picture 4" descr="lampada hg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4088" y="3589911"/>
            <a:ext cx="3745220" cy="3009326"/>
          </a:xfrm>
          <a:prstGeom prst="rect">
            <a:avLst/>
          </a:prstGeom>
          <a:noFill/>
        </p:spPr>
      </p:pic>
    </p:spTree>
    <p:extLst>
      <p:ext uri="{BB962C8B-B14F-4D97-AF65-F5344CB8AC3E}">
        <p14:creationId xmlns:p14="http://schemas.microsoft.com/office/powerpoint/2010/main" val="266670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059832" y="-27384"/>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smtClean="0">
                <a:solidFill>
                  <a:prstClr val="black"/>
                </a:solidFill>
              </a:rPr>
              <a:t>GLI SPETTRI DI EMISSIONE E ASSORBIMENTO</a:t>
            </a:r>
            <a:endParaRPr lang="it-IT" sz="3200" dirty="0">
              <a:solidFill>
                <a:prstClr val="black"/>
              </a:solidFill>
              <a:latin typeface="Calibri"/>
            </a:endParaRPr>
          </a:p>
        </p:txBody>
      </p:sp>
      <p:sp>
        <p:nvSpPr>
          <p:cNvPr id="10" name="Rectangle 4"/>
          <p:cNvSpPr>
            <a:spLocks noChangeArrowheads="1"/>
          </p:cNvSpPr>
          <p:nvPr/>
        </p:nvSpPr>
        <p:spPr bwMode="auto">
          <a:xfrm>
            <a:off x="-2045" y="1268760"/>
            <a:ext cx="8820472"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smtClean="0">
                <a:solidFill>
                  <a:srgbClr val="FF0000"/>
                </a:solidFill>
                <a:effectLst>
                  <a:outerShdw blurRad="38100" dist="38100" dir="2700000" algn="tl">
                    <a:srgbClr val="000000"/>
                  </a:outerShdw>
                </a:effectLst>
                <a:latin typeface="Arial" charset="0"/>
              </a:rPr>
              <a:t>Gli </a:t>
            </a:r>
            <a:r>
              <a:rPr lang="it-IT" sz="3200" dirty="0">
                <a:solidFill>
                  <a:srgbClr val="FF0000"/>
                </a:solidFill>
                <a:effectLst>
                  <a:outerShdw blurRad="38100" dist="38100" dir="2700000" algn="tl">
                    <a:srgbClr val="000000"/>
                  </a:outerShdw>
                </a:effectLst>
                <a:latin typeface="Arial" charset="0"/>
              </a:rPr>
              <a:t>spettri di emissione e </a:t>
            </a:r>
            <a:r>
              <a:rPr lang="it-IT" sz="3200" dirty="0" smtClean="0">
                <a:solidFill>
                  <a:srgbClr val="FF0000"/>
                </a:solidFill>
                <a:effectLst>
                  <a:outerShdw blurRad="38100" dist="38100" dir="2700000" algn="tl">
                    <a:srgbClr val="000000"/>
                  </a:outerShdw>
                </a:effectLst>
                <a:latin typeface="Arial" charset="0"/>
              </a:rPr>
              <a:t>assorbimento (1802)</a:t>
            </a:r>
            <a:endParaRPr lang="it-IT" sz="3200" dirty="0">
              <a:solidFill>
                <a:srgbClr val="FF0000"/>
              </a:solidFill>
              <a:effectLst>
                <a:outerShdw blurRad="38100" dist="38100" dir="2700000" algn="tl">
                  <a:srgbClr val="000000"/>
                </a:outerShdw>
              </a:effectLst>
              <a:latin typeface="Arial" charset="0"/>
            </a:endParaRPr>
          </a:p>
        </p:txBody>
      </p:sp>
      <p:grpSp>
        <p:nvGrpSpPr>
          <p:cNvPr id="9" name="Gruppo 8"/>
          <p:cNvGrpSpPr/>
          <p:nvPr/>
        </p:nvGrpSpPr>
        <p:grpSpPr>
          <a:xfrm>
            <a:off x="0" y="1858342"/>
            <a:ext cx="9180513" cy="5099050"/>
            <a:chOff x="0" y="1773238"/>
            <a:chExt cx="9180513" cy="5099050"/>
          </a:xfrm>
          <a:solidFill>
            <a:srgbClr val="FFFFFF"/>
          </a:solidFill>
        </p:grpSpPr>
        <p:pic>
          <p:nvPicPr>
            <p:cNvPr id="11" name="Picture 2" descr="hg"/>
            <p:cNvPicPr>
              <a:picLocks noChangeAspect="1" noChangeArrowheads="1"/>
            </p:cNvPicPr>
            <p:nvPr/>
          </p:nvPicPr>
          <p:blipFill>
            <a:blip r:embed="rId2"/>
            <a:srcRect/>
            <a:stretch>
              <a:fillRect/>
            </a:stretch>
          </p:blipFill>
          <p:spPr bwMode="auto">
            <a:xfrm>
              <a:off x="79375" y="1773238"/>
              <a:ext cx="9101138" cy="4198937"/>
            </a:xfrm>
            <a:prstGeom prst="rect">
              <a:avLst/>
            </a:prstGeom>
            <a:grpFill/>
          </p:spPr>
        </p:pic>
        <p:sp>
          <p:nvSpPr>
            <p:cNvPr id="12" name="Text Box 4"/>
            <p:cNvSpPr txBox="1">
              <a:spLocks noChangeArrowheads="1"/>
            </p:cNvSpPr>
            <p:nvPr/>
          </p:nvSpPr>
          <p:spPr bwMode="auto">
            <a:xfrm>
              <a:off x="0" y="6092825"/>
              <a:ext cx="9144000" cy="779463"/>
            </a:xfrm>
            <a:prstGeom prst="rect">
              <a:avLst/>
            </a:prstGeom>
            <a:grpFill/>
            <a:ln w="9525">
              <a:noFill/>
              <a:miter lim="800000"/>
              <a:headEnd/>
              <a:tailEnd/>
            </a:ln>
            <a:effectLst/>
          </p:spPr>
          <p:txBody>
            <a:bodyPr>
              <a:prstTxWarp prst="textNoShape">
                <a:avLst/>
              </a:prstTxWarp>
              <a:spAutoFit/>
            </a:bodyPr>
            <a:lstStyle/>
            <a:p>
              <a:pPr>
                <a:spcBef>
                  <a:spcPct val="50000"/>
                </a:spcBef>
                <a:defRPr/>
              </a:pPr>
              <a:r>
                <a:rPr lang="it-IT" kern="0">
                  <a:solidFill>
                    <a:srgbClr val="0000FF"/>
                  </a:solidFill>
                  <a:latin typeface="Arial" charset="0"/>
                </a:rPr>
                <a:t>5780	 5461	   	       	4358 	4046	3650	 2967     2653 2536 </a:t>
              </a:r>
              <a:r>
                <a:rPr lang="en-US" kern="0">
                  <a:solidFill>
                    <a:srgbClr val="0000FF"/>
                  </a:solidFill>
                  <a:latin typeface="Arial" charset="0"/>
                </a:rPr>
                <a:t>Å</a:t>
              </a:r>
              <a:endParaRPr lang="it-IT" kern="0">
                <a:solidFill>
                  <a:srgbClr val="0000FF"/>
                </a:solidFill>
                <a:latin typeface="Arial" charset="0"/>
              </a:endParaRPr>
            </a:p>
            <a:p>
              <a:pPr>
                <a:spcBef>
                  <a:spcPct val="50000"/>
                </a:spcBef>
                <a:defRPr/>
              </a:pPr>
              <a:endParaRPr lang="it-IT" kern="0">
                <a:solidFill>
                  <a:srgbClr val="0000FF"/>
                </a:solidFill>
                <a:latin typeface="Arial" charset="0"/>
              </a:endParaRPr>
            </a:p>
          </p:txBody>
        </p:sp>
      </p:grpSp>
    </p:spTree>
    <p:extLst>
      <p:ext uri="{BB962C8B-B14F-4D97-AF65-F5344CB8AC3E}">
        <p14:creationId xmlns:p14="http://schemas.microsoft.com/office/powerpoint/2010/main" val="376400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5" name="Text Box 3"/>
          <p:cNvSpPr txBox="1">
            <a:spLocks noChangeArrowheads="1"/>
          </p:cNvSpPr>
          <p:nvPr/>
        </p:nvSpPr>
        <p:spPr bwMode="auto">
          <a:xfrm>
            <a:off x="1862138" y="350838"/>
            <a:ext cx="5818620" cy="584776"/>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3200" dirty="0">
                <a:solidFill>
                  <a:srgbClr val="FFFFFF"/>
                </a:solidFill>
                <a:latin typeface="Calibri"/>
                <a:cs typeface="Calibri"/>
              </a:rPr>
              <a:t>principali righe dello spettro di Hg</a:t>
            </a:r>
          </a:p>
        </p:txBody>
      </p:sp>
      <p:grpSp>
        <p:nvGrpSpPr>
          <p:cNvPr id="3" name="Gruppo 2"/>
          <p:cNvGrpSpPr/>
          <p:nvPr/>
        </p:nvGrpSpPr>
        <p:grpSpPr>
          <a:xfrm>
            <a:off x="1123950" y="1154113"/>
            <a:ext cx="6372225" cy="5367337"/>
            <a:chOff x="1123950" y="1154113"/>
            <a:chExt cx="6372225" cy="5367337"/>
          </a:xfrm>
        </p:grpSpPr>
        <p:graphicFrame>
          <p:nvGraphicFramePr>
            <p:cNvPr id="207876" name="Object 4"/>
            <p:cNvGraphicFramePr>
              <a:graphicFrameLocks noChangeAspect="1"/>
            </p:cNvGraphicFramePr>
            <p:nvPr>
              <p:extLst>
                <p:ext uri="{D42A27DB-BD31-4B8C-83A1-F6EECF244321}">
                  <p14:modId xmlns:p14="http://schemas.microsoft.com/office/powerpoint/2010/main" val="3398208316"/>
                </p:ext>
              </p:extLst>
            </p:nvPr>
          </p:nvGraphicFramePr>
          <p:xfrm>
            <a:off x="3635375" y="1192213"/>
            <a:ext cx="354013" cy="306387"/>
          </p:xfrm>
          <a:graphic>
            <a:graphicData uri="http://schemas.openxmlformats.org/presentationml/2006/ole">
              <mc:AlternateContent xmlns:mc="http://schemas.openxmlformats.org/markup-compatibility/2006">
                <mc:Choice xmlns:v="urn:schemas-microsoft-com:vml" Requires="v">
                  <p:oleObj spid="_x0000_s309329" name="Equation" r:id="rId3" imgW="279360" imgH="241200" progId="Equation.3">
                    <p:embed/>
                  </p:oleObj>
                </mc:Choice>
                <mc:Fallback>
                  <p:oleObj name="Equation" r:id="rId3" imgW="27936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1192213"/>
                          <a:ext cx="354013" cy="3063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07877" name="Text Box 5"/>
            <p:cNvSpPr txBox="1">
              <a:spLocks noChangeArrowheads="1"/>
            </p:cNvSpPr>
            <p:nvPr/>
          </p:nvSpPr>
          <p:spPr bwMode="auto">
            <a:xfrm>
              <a:off x="4075113" y="1157288"/>
              <a:ext cx="1538287" cy="396875"/>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2000">
                  <a:solidFill>
                    <a:srgbClr val="FFFFFF"/>
                  </a:solidFill>
                  <a:latin typeface="Arial" charset="0"/>
                </a:rPr>
                <a:t>in Angstrom</a:t>
              </a:r>
            </a:p>
          </p:txBody>
        </p:sp>
        <p:sp>
          <p:nvSpPr>
            <p:cNvPr id="207878" name="Rectangle 6"/>
            <p:cNvSpPr>
              <a:spLocks noChangeArrowheads="1"/>
            </p:cNvSpPr>
            <p:nvPr/>
          </p:nvSpPr>
          <p:spPr bwMode="auto">
            <a:xfrm>
              <a:off x="5776913" y="1154113"/>
              <a:ext cx="1719262" cy="396875"/>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en-US" sz="2000">
                  <a:solidFill>
                    <a:srgbClr val="FFFFFF"/>
                  </a:solidFill>
                  <a:latin typeface="Arial" charset="0"/>
                </a:rPr>
                <a:t>( 1Å=10</a:t>
              </a:r>
              <a:r>
                <a:rPr lang="en-US" sz="2000" baseline="30000">
                  <a:solidFill>
                    <a:srgbClr val="FFFFFF"/>
                  </a:solidFill>
                  <a:latin typeface="Arial" charset="0"/>
                </a:rPr>
                <a:t>-8</a:t>
              </a:r>
              <a:r>
                <a:rPr lang="en-US" sz="2000">
                  <a:solidFill>
                    <a:srgbClr val="FFFFFF"/>
                  </a:solidFill>
                  <a:latin typeface="Arial" charset="0"/>
                </a:rPr>
                <a:t>cm )</a:t>
              </a:r>
              <a:endParaRPr lang="it-IT" sz="2000">
                <a:solidFill>
                  <a:srgbClr val="FFFFFF"/>
                </a:solidFill>
                <a:latin typeface="Arial" charset="0"/>
              </a:endParaRPr>
            </a:p>
          </p:txBody>
        </p:sp>
        <p:sp>
          <p:nvSpPr>
            <p:cNvPr id="207879" name="Text Box 7"/>
            <p:cNvSpPr txBox="1">
              <a:spLocks noChangeArrowheads="1"/>
            </p:cNvSpPr>
            <p:nvPr/>
          </p:nvSpPr>
          <p:spPr bwMode="auto">
            <a:xfrm>
              <a:off x="3435350" y="1814513"/>
              <a:ext cx="749300" cy="4572000"/>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2000" dirty="0">
                  <a:solidFill>
                    <a:srgbClr val="FFFFFF"/>
                  </a:solidFill>
                  <a:latin typeface="Arial" charset="0"/>
                </a:rPr>
                <a:t>5780</a:t>
              </a:r>
            </a:p>
            <a:p>
              <a:pPr fontAlgn="base">
                <a:spcBef>
                  <a:spcPct val="0"/>
                </a:spcBef>
                <a:spcAft>
                  <a:spcPct val="0"/>
                </a:spcAft>
              </a:pPr>
              <a:endParaRPr lang="it-IT" sz="2000" dirty="0">
                <a:solidFill>
                  <a:srgbClr val="FFFFFF"/>
                </a:solidFill>
                <a:latin typeface="Arial" charset="0"/>
              </a:endParaRPr>
            </a:p>
            <a:p>
              <a:pPr fontAlgn="base">
                <a:spcBef>
                  <a:spcPct val="0"/>
                </a:spcBef>
                <a:spcAft>
                  <a:spcPct val="0"/>
                </a:spcAft>
              </a:pPr>
              <a:r>
                <a:rPr lang="it-IT" sz="2000" dirty="0">
                  <a:solidFill>
                    <a:srgbClr val="FFFFFF"/>
                  </a:solidFill>
                  <a:latin typeface="Arial" charset="0"/>
                </a:rPr>
                <a:t>5461</a:t>
              </a:r>
            </a:p>
            <a:p>
              <a:pPr fontAlgn="base">
                <a:spcBef>
                  <a:spcPct val="0"/>
                </a:spcBef>
                <a:spcAft>
                  <a:spcPct val="0"/>
                </a:spcAft>
              </a:pPr>
              <a:endParaRPr lang="it-IT" sz="2000" dirty="0">
                <a:solidFill>
                  <a:srgbClr val="FFFFFF"/>
                </a:solidFill>
                <a:latin typeface="Arial" charset="0"/>
              </a:endParaRPr>
            </a:p>
            <a:p>
              <a:pPr fontAlgn="base">
                <a:spcBef>
                  <a:spcPct val="0"/>
                </a:spcBef>
                <a:spcAft>
                  <a:spcPct val="0"/>
                </a:spcAft>
              </a:pPr>
              <a:endParaRPr lang="it-IT" sz="2000" dirty="0">
                <a:solidFill>
                  <a:srgbClr val="FFFFFF"/>
                </a:solidFill>
                <a:latin typeface="Arial" charset="0"/>
              </a:endParaRPr>
            </a:p>
            <a:p>
              <a:pPr fontAlgn="base">
                <a:spcBef>
                  <a:spcPct val="0"/>
                </a:spcBef>
                <a:spcAft>
                  <a:spcPct val="0"/>
                </a:spcAft>
              </a:pPr>
              <a:endParaRPr lang="it-IT" sz="2000" dirty="0">
                <a:solidFill>
                  <a:srgbClr val="FFFFFF"/>
                </a:solidFill>
                <a:latin typeface="Arial" charset="0"/>
              </a:endParaRPr>
            </a:p>
            <a:p>
              <a:pPr fontAlgn="base">
                <a:spcBef>
                  <a:spcPct val="0"/>
                </a:spcBef>
                <a:spcAft>
                  <a:spcPct val="0"/>
                </a:spcAft>
              </a:pPr>
              <a:r>
                <a:rPr lang="it-IT" sz="2000" dirty="0">
                  <a:solidFill>
                    <a:srgbClr val="FFFFFF"/>
                  </a:solidFill>
                  <a:latin typeface="Arial" charset="0"/>
                </a:rPr>
                <a:t>4358</a:t>
              </a:r>
            </a:p>
            <a:p>
              <a:pPr fontAlgn="base">
                <a:spcBef>
                  <a:spcPct val="0"/>
                </a:spcBef>
                <a:spcAft>
                  <a:spcPct val="0"/>
                </a:spcAft>
              </a:pPr>
              <a:endParaRPr lang="it-IT" sz="1000" dirty="0">
                <a:solidFill>
                  <a:srgbClr val="FFFFFF"/>
                </a:solidFill>
                <a:latin typeface="Arial" charset="0"/>
              </a:endParaRPr>
            </a:p>
            <a:p>
              <a:pPr fontAlgn="base">
                <a:spcBef>
                  <a:spcPct val="0"/>
                </a:spcBef>
                <a:spcAft>
                  <a:spcPct val="0"/>
                </a:spcAft>
              </a:pPr>
              <a:r>
                <a:rPr lang="it-IT" sz="2000" dirty="0">
                  <a:solidFill>
                    <a:srgbClr val="FFFFFF"/>
                  </a:solidFill>
                  <a:latin typeface="Arial" charset="0"/>
                </a:rPr>
                <a:t>4046</a:t>
              </a:r>
            </a:p>
            <a:p>
              <a:pPr fontAlgn="base">
                <a:spcBef>
                  <a:spcPct val="0"/>
                </a:spcBef>
                <a:spcAft>
                  <a:spcPct val="0"/>
                </a:spcAft>
              </a:pPr>
              <a:endParaRPr lang="it-IT" sz="1200" dirty="0">
                <a:solidFill>
                  <a:srgbClr val="FFFFFF"/>
                </a:solidFill>
                <a:latin typeface="Arial" charset="0"/>
              </a:endParaRPr>
            </a:p>
            <a:p>
              <a:pPr fontAlgn="base">
                <a:spcBef>
                  <a:spcPct val="0"/>
                </a:spcBef>
                <a:spcAft>
                  <a:spcPct val="0"/>
                </a:spcAft>
              </a:pPr>
              <a:r>
                <a:rPr lang="it-IT" sz="2000" dirty="0">
                  <a:solidFill>
                    <a:srgbClr val="FFFFFF"/>
                  </a:solidFill>
                  <a:latin typeface="Arial" charset="0"/>
                </a:rPr>
                <a:t>3650</a:t>
              </a:r>
            </a:p>
            <a:p>
              <a:pPr fontAlgn="base">
                <a:spcBef>
                  <a:spcPct val="0"/>
                </a:spcBef>
                <a:spcAft>
                  <a:spcPct val="0"/>
                </a:spcAft>
              </a:pPr>
              <a:endParaRPr lang="it-IT" sz="2000" dirty="0">
                <a:solidFill>
                  <a:srgbClr val="FFFFFF"/>
                </a:solidFill>
                <a:latin typeface="Arial" charset="0"/>
              </a:endParaRPr>
            </a:p>
            <a:p>
              <a:pPr fontAlgn="base">
                <a:spcBef>
                  <a:spcPct val="0"/>
                </a:spcBef>
                <a:spcAft>
                  <a:spcPct val="0"/>
                </a:spcAft>
              </a:pPr>
              <a:r>
                <a:rPr lang="it-IT" sz="2000" dirty="0">
                  <a:solidFill>
                    <a:srgbClr val="FFFFFF"/>
                  </a:solidFill>
                  <a:latin typeface="Arial" charset="0"/>
                </a:rPr>
                <a:t>2967</a:t>
              </a:r>
            </a:p>
            <a:p>
              <a:pPr fontAlgn="base">
                <a:spcBef>
                  <a:spcPct val="0"/>
                </a:spcBef>
                <a:spcAft>
                  <a:spcPct val="0"/>
                </a:spcAft>
              </a:pPr>
              <a:endParaRPr lang="it-IT" sz="1200" dirty="0">
                <a:solidFill>
                  <a:srgbClr val="FFFFFF"/>
                </a:solidFill>
                <a:latin typeface="Arial" charset="0"/>
              </a:endParaRPr>
            </a:p>
            <a:p>
              <a:pPr fontAlgn="base">
                <a:spcBef>
                  <a:spcPct val="0"/>
                </a:spcBef>
                <a:spcAft>
                  <a:spcPct val="0"/>
                </a:spcAft>
              </a:pPr>
              <a:r>
                <a:rPr lang="it-IT" sz="2000" dirty="0">
                  <a:solidFill>
                    <a:srgbClr val="FFFFFF"/>
                  </a:solidFill>
                  <a:latin typeface="Arial" charset="0"/>
                </a:rPr>
                <a:t>2653</a:t>
              </a:r>
            </a:p>
            <a:p>
              <a:pPr fontAlgn="base">
                <a:spcBef>
                  <a:spcPct val="0"/>
                </a:spcBef>
                <a:spcAft>
                  <a:spcPct val="0"/>
                </a:spcAft>
              </a:pPr>
              <a:r>
                <a:rPr lang="it-IT" sz="2000" dirty="0">
                  <a:solidFill>
                    <a:srgbClr val="FFFFFF"/>
                  </a:solidFill>
                  <a:latin typeface="Arial" charset="0"/>
                </a:rPr>
                <a:t>2536</a:t>
              </a:r>
            </a:p>
          </p:txBody>
        </p:sp>
        <p:grpSp>
          <p:nvGrpSpPr>
            <p:cNvPr id="2" name="Group 8"/>
            <p:cNvGrpSpPr>
              <a:grpSpLocks/>
            </p:cNvGrpSpPr>
            <p:nvPr/>
          </p:nvGrpSpPr>
          <p:grpSpPr bwMode="auto">
            <a:xfrm>
              <a:off x="4110038" y="1868488"/>
              <a:ext cx="565150" cy="190500"/>
              <a:chOff x="2101" y="1056"/>
              <a:chExt cx="363" cy="352"/>
            </a:xfrm>
          </p:grpSpPr>
          <p:sp>
            <p:nvSpPr>
              <p:cNvPr id="207881" name="Line 9"/>
              <p:cNvSpPr>
                <a:spLocks noChangeShapeType="1"/>
              </p:cNvSpPr>
              <p:nvPr/>
            </p:nvSpPr>
            <p:spPr bwMode="auto">
              <a:xfrm flipV="1">
                <a:off x="2101" y="1056"/>
                <a:ext cx="363" cy="178"/>
              </a:xfrm>
              <a:prstGeom prst="line">
                <a:avLst/>
              </a:prstGeom>
              <a:noFill/>
              <a:ln w="9525">
                <a:solidFill>
                  <a:schemeClr val="bg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7882" name="Line 10"/>
              <p:cNvSpPr>
                <a:spLocks noChangeShapeType="1"/>
              </p:cNvSpPr>
              <p:nvPr/>
            </p:nvSpPr>
            <p:spPr bwMode="auto">
              <a:xfrm>
                <a:off x="2101" y="1237"/>
                <a:ext cx="356" cy="171"/>
              </a:xfrm>
              <a:prstGeom prst="line">
                <a:avLst/>
              </a:prstGeom>
              <a:noFill/>
              <a:ln w="9525">
                <a:solidFill>
                  <a:schemeClr val="bg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grpSp>
        <p:sp>
          <p:nvSpPr>
            <p:cNvPr id="207883" name="Text Box 11"/>
            <p:cNvSpPr txBox="1">
              <a:spLocks noChangeArrowheads="1"/>
            </p:cNvSpPr>
            <p:nvPr/>
          </p:nvSpPr>
          <p:spPr bwMode="auto">
            <a:xfrm>
              <a:off x="4606925" y="1698625"/>
              <a:ext cx="577850" cy="517525"/>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1400">
                  <a:solidFill>
                    <a:srgbClr val="FFFFFF"/>
                  </a:solidFill>
                  <a:latin typeface="Arial" charset="0"/>
                </a:rPr>
                <a:t>5790</a:t>
              </a:r>
            </a:p>
            <a:p>
              <a:pPr fontAlgn="base">
                <a:spcBef>
                  <a:spcPct val="0"/>
                </a:spcBef>
                <a:spcAft>
                  <a:spcPct val="0"/>
                </a:spcAft>
              </a:pPr>
              <a:r>
                <a:rPr lang="it-IT" sz="1400">
                  <a:solidFill>
                    <a:srgbClr val="FFFFFF"/>
                  </a:solidFill>
                  <a:latin typeface="Arial" charset="0"/>
                </a:rPr>
                <a:t>5769</a:t>
              </a:r>
            </a:p>
          </p:txBody>
        </p:sp>
        <p:sp>
          <p:nvSpPr>
            <p:cNvPr id="207884" name="Text Box 12"/>
            <p:cNvSpPr txBox="1">
              <a:spLocks noChangeArrowheads="1"/>
            </p:cNvSpPr>
            <p:nvPr/>
          </p:nvSpPr>
          <p:spPr bwMode="auto">
            <a:xfrm>
              <a:off x="5592763" y="1687513"/>
              <a:ext cx="1893887" cy="3292475"/>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2000">
                  <a:solidFill>
                    <a:srgbClr val="FFFFFF"/>
                  </a:solidFill>
                  <a:latin typeface="Arial" charset="0"/>
                </a:rPr>
                <a:t>doppietto giallo</a:t>
              </a:r>
            </a:p>
            <a:p>
              <a:pPr fontAlgn="base">
                <a:spcBef>
                  <a:spcPct val="0"/>
                </a:spcBef>
                <a:spcAft>
                  <a:spcPct val="0"/>
                </a:spcAft>
              </a:pPr>
              <a:endParaRPr lang="it-IT" sz="2000">
                <a:solidFill>
                  <a:srgbClr val="FFFFFF"/>
                </a:solidFill>
                <a:latin typeface="Arial" charset="0"/>
              </a:endParaRPr>
            </a:p>
            <a:p>
              <a:pPr fontAlgn="base">
                <a:spcBef>
                  <a:spcPct val="0"/>
                </a:spcBef>
                <a:spcAft>
                  <a:spcPct val="0"/>
                </a:spcAft>
              </a:pPr>
              <a:r>
                <a:rPr lang="it-IT" sz="2000">
                  <a:solidFill>
                    <a:srgbClr val="FFFFFF"/>
                  </a:solidFill>
                  <a:latin typeface="Arial" charset="0"/>
                </a:rPr>
                <a:t>verde</a:t>
              </a:r>
            </a:p>
            <a:p>
              <a:pPr fontAlgn="base">
                <a:spcBef>
                  <a:spcPct val="0"/>
                </a:spcBef>
                <a:spcAft>
                  <a:spcPct val="0"/>
                </a:spcAft>
              </a:pPr>
              <a:endParaRPr lang="it-IT" sz="2000">
                <a:solidFill>
                  <a:srgbClr val="FFFFFF"/>
                </a:solidFill>
                <a:latin typeface="Arial" charset="0"/>
              </a:endParaRPr>
            </a:p>
            <a:p>
              <a:pPr fontAlgn="base">
                <a:spcBef>
                  <a:spcPct val="0"/>
                </a:spcBef>
                <a:spcAft>
                  <a:spcPct val="0"/>
                </a:spcAft>
              </a:pPr>
              <a:endParaRPr lang="it-IT" sz="2000">
                <a:solidFill>
                  <a:srgbClr val="FFFFFF"/>
                </a:solidFill>
                <a:latin typeface="Arial" charset="0"/>
              </a:endParaRPr>
            </a:p>
            <a:p>
              <a:pPr fontAlgn="base">
                <a:spcBef>
                  <a:spcPct val="0"/>
                </a:spcBef>
                <a:spcAft>
                  <a:spcPct val="0"/>
                </a:spcAft>
              </a:pPr>
              <a:endParaRPr lang="it-IT" sz="2000">
                <a:solidFill>
                  <a:srgbClr val="FFFFFF"/>
                </a:solidFill>
                <a:latin typeface="Arial" charset="0"/>
              </a:endParaRPr>
            </a:p>
            <a:p>
              <a:pPr fontAlgn="base">
                <a:spcBef>
                  <a:spcPct val="0"/>
                </a:spcBef>
                <a:spcAft>
                  <a:spcPct val="0"/>
                </a:spcAft>
              </a:pPr>
              <a:endParaRPr lang="it-IT" sz="1000">
                <a:solidFill>
                  <a:srgbClr val="FFFFFF"/>
                </a:solidFill>
                <a:latin typeface="Arial" charset="0"/>
              </a:endParaRPr>
            </a:p>
            <a:p>
              <a:pPr fontAlgn="base">
                <a:spcBef>
                  <a:spcPct val="0"/>
                </a:spcBef>
                <a:spcAft>
                  <a:spcPct val="0"/>
                </a:spcAft>
              </a:pPr>
              <a:r>
                <a:rPr lang="it-IT" sz="2000">
                  <a:solidFill>
                    <a:srgbClr val="FFFFFF"/>
                  </a:solidFill>
                  <a:latin typeface="Arial" charset="0"/>
                </a:rPr>
                <a:t>blu</a:t>
              </a:r>
            </a:p>
            <a:p>
              <a:pPr fontAlgn="base">
                <a:spcBef>
                  <a:spcPct val="0"/>
                </a:spcBef>
                <a:spcAft>
                  <a:spcPct val="0"/>
                </a:spcAft>
              </a:pPr>
              <a:endParaRPr lang="it-IT" sz="1200">
                <a:solidFill>
                  <a:srgbClr val="FFFFFF"/>
                </a:solidFill>
                <a:latin typeface="Arial" charset="0"/>
              </a:endParaRPr>
            </a:p>
            <a:p>
              <a:pPr fontAlgn="base">
                <a:spcBef>
                  <a:spcPct val="0"/>
                </a:spcBef>
                <a:spcAft>
                  <a:spcPct val="0"/>
                </a:spcAft>
              </a:pPr>
              <a:r>
                <a:rPr lang="it-IT" sz="2000">
                  <a:solidFill>
                    <a:srgbClr val="FFFFFF"/>
                  </a:solidFill>
                  <a:latin typeface="Arial" charset="0"/>
                </a:rPr>
                <a:t>violetto</a:t>
              </a:r>
            </a:p>
            <a:p>
              <a:pPr fontAlgn="base">
                <a:spcBef>
                  <a:spcPct val="0"/>
                </a:spcBef>
                <a:spcAft>
                  <a:spcPct val="0"/>
                </a:spcAft>
              </a:pPr>
              <a:endParaRPr lang="it-IT" sz="800">
                <a:solidFill>
                  <a:srgbClr val="FFFFFF"/>
                </a:solidFill>
                <a:latin typeface="Arial" charset="0"/>
              </a:endParaRPr>
            </a:p>
            <a:p>
              <a:pPr fontAlgn="base">
                <a:spcBef>
                  <a:spcPct val="0"/>
                </a:spcBef>
                <a:spcAft>
                  <a:spcPct val="0"/>
                </a:spcAft>
              </a:pPr>
              <a:r>
                <a:rPr lang="it-IT" sz="2000">
                  <a:solidFill>
                    <a:srgbClr val="FFFFFF"/>
                  </a:solidFill>
                  <a:latin typeface="Arial" charset="0"/>
                </a:rPr>
                <a:t>UV</a:t>
              </a:r>
            </a:p>
          </p:txBody>
        </p:sp>
        <p:pic>
          <p:nvPicPr>
            <p:cNvPr id="207886" name="Picture 14" descr="hg"/>
            <p:cNvPicPr>
              <a:picLocks noChangeAspect="1" noChangeArrowheads="1"/>
            </p:cNvPicPr>
            <p:nvPr/>
          </p:nvPicPr>
          <p:blipFill>
            <a:blip r:embed="rId5"/>
            <a:srcRect/>
            <a:stretch>
              <a:fillRect/>
            </a:stretch>
          </p:blipFill>
          <p:spPr bwMode="auto">
            <a:xfrm>
              <a:off x="1123950" y="1730375"/>
              <a:ext cx="2209800" cy="4791075"/>
            </a:xfrm>
            <a:prstGeom prst="rect">
              <a:avLst/>
            </a:prstGeom>
            <a:noFill/>
          </p:spPr>
        </p:pic>
        <p:sp>
          <p:nvSpPr>
            <p:cNvPr id="207887" name="Rectangle 15"/>
            <p:cNvSpPr>
              <a:spLocks noChangeArrowheads="1"/>
            </p:cNvSpPr>
            <p:nvPr/>
          </p:nvSpPr>
          <p:spPr bwMode="auto">
            <a:xfrm>
              <a:off x="5580063" y="4646613"/>
              <a:ext cx="638175" cy="1751012"/>
            </a:xfrm>
            <a:prstGeom prst="rect">
              <a:avLst/>
            </a:prstGeom>
            <a:solidFill>
              <a:schemeClr val="bg1">
                <a:alpha val="30000"/>
              </a:schemeClr>
            </a:solidFill>
            <a:ln w="9525">
              <a:no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grpSp>
    </p:spTree>
    <p:extLst>
      <p:ext uri="{BB962C8B-B14F-4D97-AF65-F5344CB8AC3E}">
        <p14:creationId xmlns:p14="http://schemas.microsoft.com/office/powerpoint/2010/main" val="38267787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giall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76200"/>
            <a:ext cx="9144000" cy="6781800"/>
          </a:xfrm>
          <a:prstGeom prst="rect">
            <a:avLst/>
          </a:prstGeom>
          <a:noFill/>
        </p:spPr>
      </p:pic>
      <p:sp>
        <p:nvSpPr>
          <p:cNvPr id="220163" name="Text Box 3"/>
          <p:cNvSpPr txBox="1">
            <a:spLocks noChangeArrowheads="1"/>
          </p:cNvSpPr>
          <p:nvPr/>
        </p:nvSpPr>
        <p:spPr bwMode="auto">
          <a:xfrm>
            <a:off x="-120650" y="2024063"/>
            <a:ext cx="2428870" cy="600164"/>
          </a:xfrm>
          <a:prstGeom prst="rect">
            <a:avLst/>
          </a:prstGeom>
          <a:noFill/>
          <a:ln w="9525">
            <a:noFill/>
            <a:miter lim="800000"/>
            <a:headEnd/>
            <a:tailEnd/>
          </a:ln>
          <a:effectLst/>
        </p:spPr>
        <p:txBody>
          <a:bodyPr wrap="none">
            <a:prstTxWarp prst="textNoShape">
              <a:avLst/>
            </a:prstTxWarp>
            <a:spAutoFit/>
          </a:bodyPr>
          <a:lstStyle/>
          <a:p>
            <a:pPr indent="190500" fontAlgn="base">
              <a:lnSpc>
                <a:spcPct val="90000"/>
              </a:lnSpc>
              <a:spcBef>
                <a:spcPct val="20000"/>
              </a:spcBef>
              <a:spcAft>
                <a:spcPct val="0"/>
              </a:spcAft>
              <a:buClr>
                <a:srgbClr val="009999"/>
              </a:buClr>
              <a:buSzPct val="80000"/>
              <a:buFont typeface="Wingdings" charset="2"/>
              <a:buChar char="Ø"/>
            </a:pPr>
            <a:r>
              <a:rPr lang="it-IT" sz="3600" dirty="0" smtClean="0">
                <a:solidFill>
                  <a:srgbClr val="FFFFFF"/>
                </a:solidFill>
                <a:effectLst>
                  <a:outerShdw blurRad="38100" dist="38100" dir="2700000" algn="tl">
                    <a:srgbClr val="000000">
                      <a:alpha val="43137"/>
                    </a:srgbClr>
                  </a:outerShdw>
                </a:effectLst>
                <a:latin typeface="Arial" charset="0"/>
              </a:rPr>
              <a:t>Doppietto</a:t>
            </a:r>
            <a:endParaRPr lang="it-IT" sz="3600" dirty="0">
              <a:solidFill>
                <a:srgbClr val="FFFFFF"/>
              </a:solidFill>
              <a:effectLst>
                <a:outerShdw blurRad="38100" dist="38100" dir="2700000" algn="tl">
                  <a:srgbClr val="000000">
                    <a:alpha val="43137"/>
                  </a:srgbClr>
                </a:outerShdw>
              </a:effectLst>
              <a:latin typeface="Arial" charset="0"/>
            </a:endParaRPr>
          </a:p>
        </p:txBody>
      </p:sp>
      <p:sp>
        <p:nvSpPr>
          <p:cNvPr id="6" name="Text Box 3"/>
          <p:cNvSpPr txBox="1">
            <a:spLocks noChangeArrowheads="1"/>
          </p:cNvSpPr>
          <p:nvPr/>
        </p:nvSpPr>
        <p:spPr bwMode="auto">
          <a:xfrm>
            <a:off x="0" y="228600"/>
            <a:ext cx="6699270" cy="600164"/>
          </a:xfrm>
          <a:prstGeom prst="rect">
            <a:avLst/>
          </a:prstGeom>
          <a:noFill/>
          <a:ln w="9525">
            <a:noFill/>
            <a:miter lim="800000"/>
            <a:headEnd/>
            <a:tailEnd/>
          </a:ln>
          <a:effectLst/>
        </p:spPr>
        <p:txBody>
          <a:bodyPr wrap="none">
            <a:prstTxWarp prst="textNoShape">
              <a:avLst/>
            </a:prstTxWarp>
            <a:spAutoFit/>
          </a:bodyPr>
          <a:lstStyle/>
          <a:p>
            <a:pPr indent="190500" fontAlgn="base">
              <a:lnSpc>
                <a:spcPct val="90000"/>
              </a:lnSpc>
              <a:spcBef>
                <a:spcPct val="20000"/>
              </a:spcBef>
              <a:spcAft>
                <a:spcPct val="0"/>
              </a:spcAft>
              <a:buClr>
                <a:srgbClr val="009999"/>
              </a:buClr>
              <a:buSzPct val="80000"/>
              <a:buFont typeface="Wingdings" charset="2"/>
              <a:buNone/>
            </a:pPr>
            <a:r>
              <a:rPr lang="it-IT" sz="3600" dirty="0" smtClean="0">
                <a:solidFill>
                  <a:srgbClr val="FFFFFF"/>
                </a:solidFill>
                <a:effectLst>
                  <a:outerShdw blurRad="38100" dist="38100" dir="2700000" algn="tl">
                    <a:srgbClr val="000000">
                      <a:alpha val="43137"/>
                    </a:srgbClr>
                  </a:outerShdw>
                </a:effectLst>
                <a:latin typeface="Arial" charset="0"/>
              </a:rPr>
              <a:t>SE SI RIDUCE LA FENDITURA</a:t>
            </a:r>
            <a:endParaRPr lang="it-IT" sz="3600" dirty="0">
              <a:solidFill>
                <a:srgbClr val="FFFFF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9244044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059832" y="-27384"/>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smtClean="0">
                <a:solidFill>
                  <a:prstClr val="black"/>
                </a:solidFill>
              </a:rPr>
              <a:t>GLI SPETTRI DI EMISSIONE E ASSORBIMENTO</a:t>
            </a:r>
            <a:endParaRPr lang="it-IT" sz="3200" dirty="0">
              <a:solidFill>
                <a:prstClr val="black"/>
              </a:solidFill>
              <a:latin typeface="Calibri"/>
            </a:endParaRPr>
          </a:p>
        </p:txBody>
      </p:sp>
      <p:pic>
        <p:nvPicPr>
          <p:cNvPr id="49" name="Immagine 48"/>
          <p:cNvPicPr>
            <a:picLocks noChangeAspect="1"/>
          </p:cNvPicPr>
          <p:nvPr/>
        </p:nvPicPr>
        <p:blipFill>
          <a:blip r:embed="rId2"/>
          <a:stretch>
            <a:fillRect/>
          </a:stretch>
        </p:blipFill>
        <p:spPr>
          <a:xfrm>
            <a:off x="6012160" y="1484784"/>
            <a:ext cx="2946400" cy="4927600"/>
          </a:xfrm>
          <a:prstGeom prst="rect">
            <a:avLst/>
          </a:prstGeom>
        </p:spPr>
      </p:pic>
      <p:sp>
        <p:nvSpPr>
          <p:cNvPr id="50" name="Rectangle 3"/>
          <p:cNvSpPr txBox="1">
            <a:spLocks noChangeArrowheads="1"/>
          </p:cNvSpPr>
          <p:nvPr/>
        </p:nvSpPr>
        <p:spPr bwMode="auto">
          <a:xfrm>
            <a:off x="30646" y="2276872"/>
            <a:ext cx="58674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9525" algn="just" fontAlgn="base">
              <a:spcBef>
                <a:spcPct val="20000"/>
              </a:spcBef>
              <a:spcAft>
                <a:spcPct val="0"/>
              </a:spcAft>
              <a:buClr>
                <a:srgbClr val="99FF99"/>
              </a:buClr>
              <a:buSzPct val="80000"/>
              <a:buFont typeface="Wingdings" charset="2"/>
              <a:buNone/>
              <a:defRPr/>
            </a:pPr>
            <a:r>
              <a:rPr lang="it-IT" sz="2400" kern="0" dirty="0" smtClean="0">
                <a:solidFill>
                  <a:srgbClr val="0000FF"/>
                </a:solidFill>
                <a:effectLst>
                  <a:outerShdw blurRad="38100" dist="38100" dir="2700000" algn="tl">
                    <a:srgbClr val="000000"/>
                  </a:outerShdw>
                </a:effectLst>
              </a:rPr>
              <a:t>SFRUTTANDO IL FENOMENO DELLA FLUORESCENZA CHE VIENE AGGIUNTA COME ADDITIVO NEI FOGLI </a:t>
            </a:r>
            <a:r>
              <a:rPr lang="it-IT" sz="2400" kern="0" dirty="0" err="1" smtClean="0">
                <a:solidFill>
                  <a:srgbClr val="0000FF"/>
                </a:solidFill>
                <a:effectLst>
                  <a:outerShdw blurRad="38100" dist="38100" dir="2700000" algn="tl">
                    <a:srgbClr val="000000"/>
                  </a:outerShdw>
                </a:effectLst>
              </a:rPr>
              <a:t>DI</a:t>
            </a:r>
            <a:r>
              <a:rPr lang="it-IT" sz="2400" kern="0" dirty="0" smtClean="0">
                <a:solidFill>
                  <a:srgbClr val="0000FF"/>
                </a:solidFill>
                <a:effectLst>
                  <a:outerShdw blurRad="38100" dist="38100" dir="2700000" algn="tl">
                    <a:srgbClr val="000000"/>
                  </a:outerShdw>
                </a:effectLst>
              </a:rPr>
              <a:t> CARTA BIANCHI</a:t>
            </a:r>
          </a:p>
        </p:txBody>
      </p:sp>
      <p:sp>
        <p:nvSpPr>
          <p:cNvPr id="48" name="Rectangle 3"/>
          <p:cNvSpPr txBox="1">
            <a:spLocks noChangeArrowheads="1"/>
          </p:cNvSpPr>
          <p:nvPr/>
        </p:nvSpPr>
        <p:spPr>
          <a:xfrm>
            <a:off x="-4884" y="1412776"/>
            <a:ext cx="7596336" cy="9220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9525" algn="just">
              <a:buFont typeface="Wingdings" charset="2"/>
              <a:buNone/>
              <a:defRPr/>
            </a:pPr>
            <a:r>
              <a:rPr lang="it-IT" sz="2800" dirty="0" smtClean="0">
                <a:solidFill>
                  <a:srgbClr val="0000FF"/>
                </a:solidFill>
              </a:rPr>
              <a:t>COME SI PUO’ VEDERE L’ULTRAVIOLETTO?</a:t>
            </a:r>
          </a:p>
          <a:p>
            <a:pPr indent="9525" algn="just">
              <a:buFont typeface="Wingdings" charset="2"/>
              <a:buNone/>
              <a:defRPr/>
            </a:pPr>
            <a:endParaRPr lang="it-IT" sz="2000" dirty="0" smtClean="0">
              <a:solidFill>
                <a:srgbClr val="0000FF"/>
              </a:solidFill>
            </a:endParaRPr>
          </a:p>
        </p:txBody>
      </p:sp>
    </p:spTree>
    <p:extLst>
      <p:ext uri="{BB962C8B-B14F-4D97-AF65-F5344CB8AC3E}">
        <p14:creationId xmlns:p14="http://schemas.microsoft.com/office/powerpoint/2010/main" val="112974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131840" y="56927"/>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smtClean="0">
                <a:solidFill>
                  <a:prstClr val="black"/>
                </a:solidFill>
              </a:rPr>
              <a:t>GLI SPETTRI DI EMISSIONE E ASSORBIMENTO</a:t>
            </a:r>
            <a:endParaRPr lang="it-IT" sz="3200" dirty="0">
              <a:solidFill>
                <a:prstClr val="black"/>
              </a:solidFill>
              <a:latin typeface="Calibri"/>
            </a:endParaRPr>
          </a:p>
        </p:txBody>
      </p:sp>
      <p:sp>
        <p:nvSpPr>
          <p:cNvPr id="10" name="Rectangle 4"/>
          <p:cNvSpPr>
            <a:spLocks noChangeArrowheads="1"/>
          </p:cNvSpPr>
          <p:nvPr/>
        </p:nvSpPr>
        <p:spPr bwMode="auto">
          <a:xfrm>
            <a:off x="-2045" y="1268760"/>
            <a:ext cx="8820472" cy="720725"/>
          </a:xfrm>
          <a:prstGeom prst="rect">
            <a:avLst/>
          </a:prstGeom>
          <a:noFill/>
          <a:ln w="9525">
            <a:noFill/>
            <a:miter lim="800000"/>
            <a:headEnd/>
            <a:tailEnd/>
          </a:ln>
          <a:effectLst/>
        </p:spPr>
        <p:txBody>
          <a:bodyPr>
            <a:prstTxWarp prst="textNoShape">
              <a:avLst/>
            </a:prstTxWarp>
          </a:bodyPr>
          <a:lstStyle/>
          <a:p>
            <a:pPr fontAlgn="base">
              <a:spcBef>
                <a:spcPct val="20000"/>
              </a:spcBef>
              <a:spcAft>
                <a:spcPct val="0"/>
              </a:spcAft>
              <a:buClr>
                <a:srgbClr val="99FF99"/>
              </a:buClr>
              <a:buSzPct val="80000"/>
              <a:buFont typeface="Wingdings" charset="2"/>
              <a:buChar char="Ø"/>
              <a:defRPr/>
            </a:pPr>
            <a:r>
              <a:rPr lang="it-IT" sz="3200" dirty="0" smtClean="0">
                <a:solidFill>
                  <a:srgbClr val="FF0000"/>
                </a:solidFill>
                <a:effectLst>
                  <a:outerShdw blurRad="38100" dist="38100" dir="2700000" algn="tl">
                    <a:srgbClr val="000000"/>
                  </a:outerShdw>
                </a:effectLst>
                <a:latin typeface="Arial" charset="0"/>
              </a:rPr>
              <a:t>Gli </a:t>
            </a:r>
            <a:r>
              <a:rPr lang="it-IT" sz="3200" dirty="0">
                <a:solidFill>
                  <a:srgbClr val="FF0000"/>
                </a:solidFill>
                <a:effectLst>
                  <a:outerShdw blurRad="38100" dist="38100" dir="2700000" algn="tl">
                    <a:srgbClr val="000000"/>
                  </a:outerShdw>
                </a:effectLst>
                <a:latin typeface="Arial" charset="0"/>
              </a:rPr>
              <a:t>spettri di emissione e </a:t>
            </a:r>
            <a:r>
              <a:rPr lang="it-IT" sz="3200" dirty="0" smtClean="0">
                <a:solidFill>
                  <a:srgbClr val="FF0000"/>
                </a:solidFill>
                <a:effectLst>
                  <a:outerShdw blurRad="38100" dist="38100" dir="2700000" algn="tl">
                    <a:srgbClr val="000000"/>
                  </a:outerShdw>
                </a:effectLst>
                <a:latin typeface="Arial" charset="0"/>
              </a:rPr>
              <a:t>assorbimento (1802)</a:t>
            </a:r>
            <a:endParaRPr lang="it-IT" sz="3200" dirty="0">
              <a:solidFill>
                <a:srgbClr val="FF0000"/>
              </a:solidFill>
              <a:effectLst>
                <a:outerShdw blurRad="38100" dist="38100" dir="2700000" algn="tl">
                  <a:srgbClr val="000000"/>
                </a:outerShdw>
              </a:effectLst>
              <a:latin typeface="Arial" charset="0"/>
            </a:endParaRPr>
          </a:p>
        </p:txBody>
      </p:sp>
      <p:sp>
        <p:nvSpPr>
          <p:cNvPr id="7" name="Rectangle 3"/>
          <p:cNvSpPr txBox="1">
            <a:spLocks noChangeArrowheads="1"/>
          </p:cNvSpPr>
          <p:nvPr/>
        </p:nvSpPr>
        <p:spPr>
          <a:xfrm>
            <a:off x="205680" y="1772816"/>
            <a:ext cx="8686800" cy="1040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9525" algn="just">
              <a:buFont typeface="Wingdings" charset="2"/>
              <a:buNone/>
              <a:defRPr/>
            </a:pPr>
            <a:r>
              <a:rPr lang="it-IT" sz="2800" dirty="0" smtClean="0">
                <a:solidFill>
                  <a:srgbClr val="0000FF"/>
                </a:solidFill>
              </a:rPr>
              <a:t>COME SI PUO’ MISURARE LA LUNGHEZZA D’ONDA EMESSA DALLA LAMPADA?</a:t>
            </a:r>
          </a:p>
        </p:txBody>
      </p:sp>
      <p:pic>
        <p:nvPicPr>
          <p:cNvPr id="13"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94913" y="2780928"/>
            <a:ext cx="4827761" cy="3583913"/>
          </a:xfrm>
          <a:prstGeom prst="rect">
            <a:avLst/>
          </a:prstGeom>
          <a:noFill/>
          <a:ln w="9525">
            <a:noFill/>
            <a:miter lim="800000"/>
            <a:headEnd/>
            <a:tailEnd/>
          </a:ln>
          <a:effectLst/>
        </p:spPr>
      </p:pic>
      <p:sp>
        <p:nvSpPr>
          <p:cNvPr id="2" name="Rettangolo 1"/>
          <p:cNvSpPr/>
          <p:nvPr/>
        </p:nvSpPr>
        <p:spPr>
          <a:xfrm>
            <a:off x="17605" y="2924944"/>
            <a:ext cx="4104456" cy="1200328"/>
          </a:xfrm>
          <a:prstGeom prst="rect">
            <a:avLst/>
          </a:prstGeom>
        </p:spPr>
        <p:txBody>
          <a:bodyPr wrap="square">
            <a:spAutoFit/>
          </a:bodyPr>
          <a:lstStyle/>
          <a:p>
            <a:pPr indent="9525" algn="just">
              <a:buFont typeface="Wingdings" charset="2"/>
              <a:buNone/>
              <a:defRPr/>
            </a:pPr>
            <a:r>
              <a:rPr lang="it-IT" sz="2400" dirty="0">
                <a:solidFill>
                  <a:srgbClr val="0000FF"/>
                </a:solidFill>
              </a:rPr>
              <a:t>USANDO LO SPETTROSCOPIO A </a:t>
            </a:r>
            <a:r>
              <a:rPr lang="it-IT" sz="2400" dirty="0" smtClean="0">
                <a:solidFill>
                  <a:srgbClr val="0000FF"/>
                </a:solidFill>
              </a:rPr>
              <a:t>RETICOLO ad esempio in riflessione</a:t>
            </a:r>
            <a:endParaRPr lang="it-IT" sz="2400" dirty="0">
              <a:solidFill>
                <a:srgbClr val="0000FF"/>
              </a:solidFill>
            </a:endParaRPr>
          </a:p>
        </p:txBody>
      </p:sp>
      <p:pic>
        <p:nvPicPr>
          <p:cNvPr id="15" name="Picture 2" descr="RETICOLO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9632" y="3645024"/>
            <a:ext cx="2796713" cy="2658665"/>
          </a:xfrm>
          <a:prstGeom prst="rect">
            <a:avLst/>
          </a:prstGeom>
          <a:noFill/>
        </p:spPr>
      </p:pic>
      <p:sp>
        <p:nvSpPr>
          <p:cNvPr id="14" name="Rettangolo 13"/>
          <p:cNvSpPr/>
          <p:nvPr/>
        </p:nvSpPr>
        <p:spPr>
          <a:xfrm>
            <a:off x="0" y="4725144"/>
            <a:ext cx="4283968" cy="1569660"/>
          </a:xfrm>
          <a:prstGeom prst="rect">
            <a:avLst/>
          </a:prstGeom>
        </p:spPr>
        <p:txBody>
          <a:bodyPr wrap="square">
            <a:spAutoFit/>
          </a:bodyPr>
          <a:lstStyle/>
          <a:p>
            <a:pPr indent="9525" algn="just">
              <a:buFont typeface="Wingdings" charset="2"/>
              <a:buNone/>
              <a:defRPr/>
            </a:pPr>
            <a:r>
              <a:rPr lang="it-IT" sz="2400" dirty="0" smtClean="0">
                <a:solidFill>
                  <a:srgbClr val="0000FF"/>
                </a:solidFill>
              </a:rPr>
              <a:t>Il numero di righe per </a:t>
            </a:r>
            <a:r>
              <a:rPr lang="it-IT" sz="2400" dirty="0" err="1" smtClean="0">
                <a:solidFill>
                  <a:srgbClr val="0000FF"/>
                </a:solidFill>
              </a:rPr>
              <a:t>unita’</a:t>
            </a:r>
            <a:r>
              <a:rPr lang="it-IT" sz="2400" dirty="0" smtClean="0">
                <a:solidFill>
                  <a:srgbClr val="0000FF"/>
                </a:solidFill>
              </a:rPr>
              <a:t> di lunghezza </a:t>
            </a:r>
            <a:r>
              <a:rPr lang="it-IT" sz="2400" dirty="0" err="1" smtClean="0">
                <a:solidFill>
                  <a:srgbClr val="0000FF"/>
                </a:solidFill>
              </a:rPr>
              <a:t>e’</a:t>
            </a:r>
            <a:r>
              <a:rPr lang="it-IT" sz="2400" dirty="0" smtClean="0">
                <a:solidFill>
                  <a:srgbClr val="0000FF"/>
                </a:solidFill>
              </a:rPr>
              <a:t> un parametro importante per definire il </a:t>
            </a:r>
            <a:r>
              <a:rPr lang="it-IT" sz="2400" dirty="0" err="1" smtClean="0">
                <a:solidFill>
                  <a:srgbClr val="0000FF"/>
                </a:solidFill>
              </a:rPr>
              <a:t>poterre</a:t>
            </a:r>
            <a:r>
              <a:rPr lang="it-IT" sz="2400" dirty="0" smtClean="0">
                <a:solidFill>
                  <a:srgbClr val="0000FF"/>
                </a:solidFill>
              </a:rPr>
              <a:t> dispersivo del reticolo</a:t>
            </a:r>
            <a:endParaRPr lang="it-IT" sz="2400" dirty="0">
              <a:solidFill>
                <a:srgbClr val="0000FF"/>
              </a:solidFill>
            </a:endParaRPr>
          </a:p>
        </p:txBody>
      </p:sp>
    </p:spTree>
    <p:extLst>
      <p:ext uri="{BB962C8B-B14F-4D97-AF65-F5344CB8AC3E}">
        <p14:creationId xmlns:p14="http://schemas.microsoft.com/office/powerpoint/2010/main" val="257698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931863" y="1101725"/>
            <a:ext cx="3430587" cy="738188"/>
          </a:xfrm>
          <a:prstGeom prst="rect">
            <a:avLst/>
          </a:prstGeom>
          <a:noFill/>
          <a:ln w="9525">
            <a:noFill/>
            <a:miter lim="800000"/>
            <a:headEnd/>
            <a:tailEnd/>
          </a:ln>
          <a:effectLst/>
        </p:spPr>
        <p:txBody>
          <a:bodyPr anchor="ctr">
            <a:prstTxWarp prst="textNoShape">
              <a:avLst/>
            </a:prstTxWarp>
          </a:bodyPr>
          <a:lstStyle/>
          <a:p>
            <a:pPr algn="ctr" fontAlgn="base">
              <a:spcBef>
                <a:spcPct val="0"/>
              </a:spcBef>
              <a:spcAft>
                <a:spcPct val="0"/>
              </a:spcAft>
            </a:pPr>
            <a:r>
              <a:rPr lang="it-IT" sz="2800" b="1">
                <a:solidFill>
                  <a:srgbClr val="000000"/>
                </a:solidFill>
                <a:latin typeface="Garamond" charset="0"/>
              </a:rPr>
              <a:t>reticolo di diffrazione</a:t>
            </a:r>
            <a:br>
              <a:rPr lang="it-IT" sz="2800" b="1">
                <a:solidFill>
                  <a:srgbClr val="000000"/>
                </a:solidFill>
                <a:latin typeface="Garamond" charset="0"/>
              </a:rPr>
            </a:br>
            <a:r>
              <a:rPr lang="it-IT" sz="2800" b="1">
                <a:solidFill>
                  <a:srgbClr val="000000"/>
                </a:solidFill>
                <a:latin typeface="Garamond" charset="0"/>
              </a:rPr>
              <a:t>in riflessione</a:t>
            </a:r>
          </a:p>
        </p:txBody>
      </p:sp>
      <p:pic>
        <p:nvPicPr>
          <p:cNvPr id="203779" name="Picture 3" descr="reticolo riflessione"/>
          <p:cNvPicPr>
            <a:picLocks noChangeAspect="1" noChangeArrowheads="1"/>
          </p:cNvPicPr>
          <p:nvPr/>
        </p:nvPicPr>
        <p:blipFill>
          <a:blip r:embed="rId2"/>
          <a:srcRect/>
          <a:stretch>
            <a:fillRect/>
          </a:stretch>
        </p:blipFill>
        <p:spPr bwMode="auto">
          <a:xfrm>
            <a:off x="1809750" y="561975"/>
            <a:ext cx="7200900" cy="6296025"/>
          </a:xfrm>
          <a:prstGeom prst="rect">
            <a:avLst/>
          </a:prstGeom>
          <a:noFill/>
        </p:spPr>
      </p:pic>
    </p:spTree>
    <p:extLst>
      <p:ext uri="{BB962C8B-B14F-4D97-AF65-F5344CB8AC3E}">
        <p14:creationId xmlns:p14="http://schemas.microsoft.com/office/powerpoint/2010/main" val="976289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7" name="Arco 3"/>
          <p:cNvSpPr>
            <a:spLocks noChangeAspect="1"/>
          </p:cNvSpPr>
          <p:nvPr/>
        </p:nvSpPr>
        <p:spPr bwMode="auto">
          <a:xfrm rot="5142357">
            <a:off x="2511425" y="3100388"/>
            <a:ext cx="1016000" cy="520700"/>
          </a:xfrm>
          <a:custGeom>
            <a:avLst/>
            <a:gdLst>
              <a:gd name="G0" fmla="+- 21600 0 0"/>
              <a:gd name="G1" fmla="+- 449 0 0"/>
              <a:gd name="G2" fmla="+- 21600 0 0"/>
              <a:gd name="T0" fmla="*/ 2767 w 21600"/>
              <a:gd name="T1" fmla="*/ 11027 h 11027"/>
              <a:gd name="T2" fmla="*/ 5 w 21600"/>
              <a:gd name="T3" fmla="*/ 0 h 11027"/>
              <a:gd name="T4" fmla="*/ 21600 w 21600"/>
              <a:gd name="T5" fmla="*/ 449 h 11027"/>
            </a:gdLst>
            <a:ahLst/>
            <a:cxnLst>
              <a:cxn ang="0">
                <a:pos x="T0" y="T1"/>
              </a:cxn>
              <a:cxn ang="0">
                <a:pos x="T2" y="T3"/>
              </a:cxn>
              <a:cxn ang="0">
                <a:pos x="T4" y="T5"/>
              </a:cxn>
            </a:cxnLst>
            <a:rect l="0" t="0" r="r" b="b"/>
            <a:pathLst>
              <a:path w="21600" h="11027" fill="none" extrusionOk="0">
                <a:moveTo>
                  <a:pt x="2767" y="11026"/>
                </a:moveTo>
                <a:cubicBezTo>
                  <a:pt x="952" y="7796"/>
                  <a:pt x="0" y="4153"/>
                  <a:pt x="0" y="449"/>
                </a:cubicBezTo>
                <a:cubicBezTo>
                  <a:pt x="0" y="299"/>
                  <a:pt x="1" y="149"/>
                  <a:pt x="4" y="-1"/>
                </a:cubicBezTo>
              </a:path>
              <a:path w="21600" h="11027" stroke="0" extrusionOk="0">
                <a:moveTo>
                  <a:pt x="2767" y="11026"/>
                </a:moveTo>
                <a:cubicBezTo>
                  <a:pt x="952" y="7796"/>
                  <a:pt x="0" y="4153"/>
                  <a:pt x="0" y="449"/>
                </a:cubicBezTo>
                <a:cubicBezTo>
                  <a:pt x="0" y="299"/>
                  <a:pt x="1" y="149"/>
                  <a:pt x="4" y="-1"/>
                </a:cubicBezTo>
                <a:lnTo>
                  <a:pt x="21600" y="449"/>
                </a:lnTo>
                <a:close/>
              </a:path>
            </a:pathLst>
          </a:custGeom>
          <a:noFill/>
          <a:ln w="28575">
            <a:solidFill>
              <a:schemeClr val="tx1"/>
            </a:solidFill>
            <a:round/>
            <a:headEnd/>
            <a:tailEnd/>
          </a:ln>
          <a:effectLst/>
        </p:spPr>
        <p:txBody>
          <a:bodyPr wrap="none" anchor="ct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graphicFrame>
        <p:nvGraphicFramePr>
          <p:cNvPr id="205828" name="Object 4"/>
          <p:cNvGraphicFramePr>
            <a:graphicFrameLocks noChangeAspect="1"/>
          </p:cNvGraphicFramePr>
          <p:nvPr/>
        </p:nvGraphicFramePr>
        <p:xfrm>
          <a:off x="5670550" y="4343400"/>
          <a:ext cx="1011238" cy="382588"/>
        </p:xfrm>
        <a:graphic>
          <a:graphicData uri="http://schemas.openxmlformats.org/presentationml/2006/ole">
            <mc:AlternateContent xmlns:mc="http://schemas.openxmlformats.org/markup-compatibility/2006">
              <mc:Choice xmlns:v="urn:schemas-microsoft-com:vml" Requires="v">
                <p:oleObj spid="_x0000_s249636" name="Equation" r:id="rId3" imgW="672840" imgH="253800" progId="">
                  <p:embed/>
                </p:oleObj>
              </mc:Choice>
              <mc:Fallback>
                <p:oleObj name="Equation" r:id="rId3" imgW="672840" imgH="2538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0550" y="4343400"/>
                        <a:ext cx="1011238" cy="3825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05829" name="Text Box 5"/>
          <p:cNvSpPr txBox="1">
            <a:spLocks noChangeAspect="1" noChangeArrowheads="1"/>
          </p:cNvSpPr>
          <p:nvPr/>
        </p:nvSpPr>
        <p:spPr bwMode="auto">
          <a:xfrm>
            <a:off x="4103688" y="5862638"/>
            <a:ext cx="436562" cy="519112"/>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pPr>
            <a:r>
              <a:rPr lang="it-IT" sz="2800" b="1">
                <a:solidFill>
                  <a:srgbClr val="000000"/>
                </a:solidFill>
                <a:latin typeface="Garamond" charset="0"/>
              </a:rPr>
              <a:t>d</a:t>
            </a:r>
          </a:p>
        </p:txBody>
      </p:sp>
      <p:sp>
        <p:nvSpPr>
          <p:cNvPr id="205830" name="Text Box 6"/>
          <p:cNvSpPr txBox="1">
            <a:spLocks noChangeAspect="1" noChangeArrowheads="1"/>
          </p:cNvSpPr>
          <p:nvPr/>
        </p:nvSpPr>
        <p:spPr bwMode="auto">
          <a:xfrm>
            <a:off x="3602038" y="5233988"/>
            <a:ext cx="354012" cy="519112"/>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2800" b="1">
                <a:solidFill>
                  <a:srgbClr val="000000"/>
                </a:solidFill>
                <a:latin typeface="Garamond" charset="0"/>
              </a:rPr>
              <a:t>a</a:t>
            </a:r>
          </a:p>
        </p:txBody>
      </p:sp>
      <p:sp>
        <p:nvSpPr>
          <p:cNvPr id="205831" name="Arco 7"/>
          <p:cNvSpPr>
            <a:spLocks noChangeAspect="1"/>
          </p:cNvSpPr>
          <p:nvPr/>
        </p:nvSpPr>
        <p:spPr bwMode="auto">
          <a:xfrm flipH="1" flipV="1">
            <a:off x="4972050" y="3440113"/>
            <a:ext cx="666750" cy="1193800"/>
          </a:xfrm>
          <a:custGeom>
            <a:avLst/>
            <a:gdLst>
              <a:gd name="G0" fmla="+- 0 0 0"/>
              <a:gd name="G1" fmla="+- 21599 0 0"/>
              <a:gd name="G2" fmla="+- 21600 0 0"/>
              <a:gd name="T0" fmla="*/ 148 w 21600"/>
              <a:gd name="T1" fmla="*/ 0 h 22237"/>
              <a:gd name="T2" fmla="*/ 21591 w 21600"/>
              <a:gd name="T3" fmla="*/ 22237 h 22237"/>
              <a:gd name="T4" fmla="*/ 0 w 21600"/>
              <a:gd name="T5" fmla="*/ 21599 h 22237"/>
            </a:gdLst>
            <a:ahLst/>
            <a:cxnLst>
              <a:cxn ang="0">
                <a:pos x="T0" y="T1"/>
              </a:cxn>
              <a:cxn ang="0">
                <a:pos x="T2" y="T3"/>
              </a:cxn>
              <a:cxn ang="0">
                <a:pos x="T4" y="T5"/>
              </a:cxn>
            </a:cxnLst>
            <a:rect l="0" t="0" r="r" b="b"/>
            <a:pathLst>
              <a:path w="21600" h="22237" fill="none" extrusionOk="0">
                <a:moveTo>
                  <a:pt x="148" y="-1"/>
                </a:moveTo>
                <a:cubicBezTo>
                  <a:pt x="12019" y="80"/>
                  <a:pt x="21600" y="9727"/>
                  <a:pt x="21600" y="21599"/>
                </a:cubicBezTo>
                <a:cubicBezTo>
                  <a:pt x="21600" y="21811"/>
                  <a:pt x="21596" y="22024"/>
                  <a:pt x="21590" y="22236"/>
                </a:cubicBezTo>
              </a:path>
              <a:path w="21600" h="22237" stroke="0" extrusionOk="0">
                <a:moveTo>
                  <a:pt x="148" y="-1"/>
                </a:moveTo>
                <a:cubicBezTo>
                  <a:pt x="12019" y="80"/>
                  <a:pt x="21600" y="9727"/>
                  <a:pt x="21600" y="21599"/>
                </a:cubicBezTo>
                <a:cubicBezTo>
                  <a:pt x="21600" y="21811"/>
                  <a:pt x="21596" y="22024"/>
                  <a:pt x="21590" y="22236"/>
                </a:cubicBezTo>
                <a:lnTo>
                  <a:pt x="0" y="21599"/>
                </a:lnTo>
                <a:close/>
              </a:path>
            </a:pathLst>
          </a:custGeom>
          <a:noFill/>
          <a:ln w="9525">
            <a:solidFill>
              <a:schemeClr val="tx1"/>
            </a:solidFill>
            <a:round/>
            <a:headEnd/>
            <a:tailEnd type="triangle" w="med" len="med"/>
          </a:ln>
          <a:effectLst/>
        </p:spPr>
        <p:txBody>
          <a:bodyPr anchor="ct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32" name="Arco 8"/>
          <p:cNvSpPr>
            <a:spLocks noChangeAspect="1"/>
          </p:cNvSpPr>
          <p:nvPr/>
        </p:nvSpPr>
        <p:spPr bwMode="auto">
          <a:xfrm flipV="1">
            <a:off x="3065463" y="3433763"/>
            <a:ext cx="1690687" cy="1416050"/>
          </a:xfrm>
          <a:custGeom>
            <a:avLst/>
            <a:gdLst>
              <a:gd name="G0" fmla="+- 1217 0 0"/>
              <a:gd name="G1" fmla="+- 21600 0 0"/>
              <a:gd name="G2" fmla="+- 21600 0 0"/>
              <a:gd name="T0" fmla="*/ 0 w 22817"/>
              <a:gd name="T1" fmla="*/ 34 h 25128"/>
              <a:gd name="T2" fmla="*/ 22527 w 22817"/>
              <a:gd name="T3" fmla="*/ 25128 h 25128"/>
              <a:gd name="T4" fmla="*/ 1217 w 22817"/>
              <a:gd name="T5" fmla="*/ 21600 h 25128"/>
            </a:gdLst>
            <a:ahLst/>
            <a:cxnLst>
              <a:cxn ang="0">
                <a:pos x="T0" y="T1"/>
              </a:cxn>
              <a:cxn ang="0">
                <a:pos x="T2" y="T3"/>
              </a:cxn>
              <a:cxn ang="0">
                <a:pos x="T4" y="T5"/>
              </a:cxn>
            </a:cxnLst>
            <a:rect l="0" t="0" r="r" b="b"/>
            <a:pathLst>
              <a:path w="22817" h="25128" fill="none" extrusionOk="0">
                <a:moveTo>
                  <a:pt x="0" y="34"/>
                </a:moveTo>
                <a:cubicBezTo>
                  <a:pt x="405" y="11"/>
                  <a:pt x="811" y="-1"/>
                  <a:pt x="1217" y="-1"/>
                </a:cubicBezTo>
                <a:cubicBezTo>
                  <a:pt x="13146" y="0"/>
                  <a:pt x="22817" y="9670"/>
                  <a:pt x="22817" y="21600"/>
                </a:cubicBezTo>
                <a:cubicBezTo>
                  <a:pt x="22817" y="22781"/>
                  <a:pt x="22719" y="23961"/>
                  <a:pt x="22526" y="25127"/>
                </a:cubicBezTo>
              </a:path>
              <a:path w="22817" h="25128" stroke="0" extrusionOk="0">
                <a:moveTo>
                  <a:pt x="0" y="34"/>
                </a:moveTo>
                <a:cubicBezTo>
                  <a:pt x="405" y="11"/>
                  <a:pt x="811" y="-1"/>
                  <a:pt x="1217" y="-1"/>
                </a:cubicBezTo>
                <a:cubicBezTo>
                  <a:pt x="13146" y="0"/>
                  <a:pt x="22817" y="9670"/>
                  <a:pt x="22817" y="21600"/>
                </a:cubicBezTo>
                <a:cubicBezTo>
                  <a:pt x="22817" y="22781"/>
                  <a:pt x="22719" y="23961"/>
                  <a:pt x="22526" y="25127"/>
                </a:cubicBezTo>
                <a:lnTo>
                  <a:pt x="1217" y="21600"/>
                </a:lnTo>
                <a:close/>
              </a:path>
            </a:pathLst>
          </a:custGeom>
          <a:noFill/>
          <a:ln w="9525">
            <a:solidFill>
              <a:schemeClr val="tx1"/>
            </a:solidFill>
            <a:round/>
            <a:headEnd/>
            <a:tailEnd type="triangle" w="med" len="med"/>
          </a:ln>
          <a:effectLst/>
        </p:spPr>
        <p:txBody>
          <a:bodyPr anchor="ct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33" name="Line 9"/>
          <p:cNvSpPr>
            <a:spLocks noChangeAspect="1" noChangeShapeType="1"/>
          </p:cNvSpPr>
          <p:nvPr/>
        </p:nvSpPr>
        <p:spPr bwMode="auto">
          <a:xfrm>
            <a:off x="4302125" y="3986213"/>
            <a:ext cx="1022350" cy="6350"/>
          </a:xfrm>
          <a:prstGeom prst="line">
            <a:avLst/>
          </a:prstGeom>
          <a:noFill/>
          <a:ln w="38100">
            <a:solidFill>
              <a:schemeClr val="bg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34" name="Line 10"/>
          <p:cNvSpPr>
            <a:spLocks noChangeAspect="1" noChangeShapeType="1"/>
          </p:cNvSpPr>
          <p:nvPr/>
        </p:nvSpPr>
        <p:spPr bwMode="auto">
          <a:xfrm>
            <a:off x="2255838" y="3976688"/>
            <a:ext cx="1022350" cy="6350"/>
          </a:xfrm>
          <a:prstGeom prst="line">
            <a:avLst/>
          </a:prstGeom>
          <a:noFill/>
          <a:ln w="38100">
            <a:solidFill>
              <a:schemeClr val="bg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35" name="Line 11"/>
          <p:cNvSpPr>
            <a:spLocks noChangeAspect="1" noChangeShapeType="1"/>
          </p:cNvSpPr>
          <p:nvPr/>
        </p:nvSpPr>
        <p:spPr bwMode="auto">
          <a:xfrm>
            <a:off x="1776413" y="-2138363"/>
            <a:ext cx="3544887" cy="6122988"/>
          </a:xfrm>
          <a:prstGeom prst="line">
            <a:avLst/>
          </a:prstGeom>
          <a:noFill/>
          <a:ln w="19050">
            <a:solidFill>
              <a:schemeClr val="tx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36" name="Line 12"/>
          <p:cNvSpPr>
            <a:spLocks noChangeAspect="1" noChangeShapeType="1"/>
          </p:cNvSpPr>
          <p:nvPr/>
        </p:nvSpPr>
        <p:spPr bwMode="auto">
          <a:xfrm rot="3600000" flipV="1">
            <a:off x="9066213" y="-2520950"/>
            <a:ext cx="1574800" cy="9559925"/>
          </a:xfrm>
          <a:prstGeom prst="line">
            <a:avLst/>
          </a:prstGeom>
          <a:noFill/>
          <a:ln w="19050">
            <a:solidFill>
              <a:schemeClr val="tx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37" name="Line 13"/>
          <p:cNvSpPr>
            <a:spLocks noChangeAspect="1" noChangeShapeType="1"/>
          </p:cNvSpPr>
          <p:nvPr/>
        </p:nvSpPr>
        <p:spPr bwMode="auto">
          <a:xfrm>
            <a:off x="-276225" y="-2160588"/>
            <a:ext cx="3543300" cy="6122988"/>
          </a:xfrm>
          <a:prstGeom prst="line">
            <a:avLst/>
          </a:prstGeom>
          <a:noFill/>
          <a:ln w="19050">
            <a:solidFill>
              <a:schemeClr val="tx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38" name="Line 14"/>
          <p:cNvSpPr>
            <a:spLocks noChangeAspect="1" noChangeShapeType="1"/>
          </p:cNvSpPr>
          <p:nvPr/>
        </p:nvSpPr>
        <p:spPr bwMode="auto">
          <a:xfrm rot="3600000" flipV="1">
            <a:off x="7016750" y="-2505075"/>
            <a:ext cx="1570038" cy="9532938"/>
          </a:xfrm>
          <a:prstGeom prst="line">
            <a:avLst/>
          </a:prstGeom>
          <a:noFill/>
          <a:ln w="19050">
            <a:solidFill>
              <a:schemeClr val="tx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39" name="Line 15"/>
          <p:cNvSpPr>
            <a:spLocks noChangeAspect="1" noChangeShapeType="1"/>
          </p:cNvSpPr>
          <p:nvPr/>
        </p:nvSpPr>
        <p:spPr bwMode="auto">
          <a:xfrm flipH="1" flipV="1">
            <a:off x="5064125" y="3279775"/>
            <a:ext cx="241300" cy="644525"/>
          </a:xfrm>
          <a:prstGeom prst="line">
            <a:avLst/>
          </a:prstGeom>
          <a:noFill/>
          <a:ln w="12700">
            <a:solidFill>
              <a:schemeClr val="tx1"/>
            </a:solidFill>
            <a:prstDash val="dash"/>
            <a:round/>
            <a:headEnd/>
            <a:tailEnd/>
          </a:ln>
          <a:effectLst/>
        </p:spPr>
        <p:txBody>
          <a:bodyPr wrap="none">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40" name="Line 16"/>
          <p:cNvSpPr>
            <a:spLocks noChangeAspect="1" noChangeShapeType="1"/>
          </p:cNvSpPr>
          <p:nvPr/>
        </p:nvSpPr>
        <p:spPr bwMode="auto">
          <a:xfrm>
            <a:off x="3270250" y="3983038"/>
            <a:ext cx="0" cy="1947862"/>
          </a:xfrm>
          <a:prstGeom prst="line">
            <a:avLst/>
          </a:prstGeom>
          <a:noFill/>
          <a:ln w="19050">
            <a:solidFill>
              <a:schemeClr val="tx1"/>
            </a:solidFill>
            <a:prstDash val="dash"/>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41" name="Line 17"/>
          <p:cNvSpPr>
            <a:spLocks noChangeAspect="1" noChangeShapeType="1"/>
          </p:cNvSpPr>
          <p:nvPr/>
        </p:nvSpPr>
        <p:spPr bwMode="auto">
          <a:xfrm>
            <a:off x="5314950" y="3979863"/>
            <a:ext cx="0" cy="1984375"/>
          </a:xfrm>
          <a:prstGeom prst="line">
            <a:avLst/>
          </a:prstGeom>
          <a:noFill/>
          <a:ln w="19050">
            <a:solidFill>
              <a:schemeClr val="tx1"/>
            </a:solidFill>
            <a:prstDash val="dash"/>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42" name="Line 18"/>
          <p:cNvSpPr>
            <a:spLocks noChangeAspect="1" noChangeShapeType="1"/>
          </p:cNvSpPr>
          <p:nvPr/>
        </p:nvSpPr>
        <p:spPr bwMode="auto">
          <a:xfrm>
            <a:off x="4311650" y="3968750"/>
            <a:ext cx="3175" cy="1979613"/>
          </a:xfrm>
          <a:prstGeom prst="line">
            <a:avLst/>
          </a:prstGeom>
          <a:noFill/>
          <a:ln w="19050">
            <a:solidFill>
              <a:schemeClr val="tx1"/>
            </a:solidFill>
            <a:prstDash val="dash"/>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43" name="Line 19"/>
          <p:cNvSpPr>
            <a:spLocks noChangeAspect="1" noChangeShapeType="1"/>
          </p:cNvSpPr>
          <p:nvPr/>
        </p:nvSpPr>
        <p:spPr bwMode="auto">
          <a:xfrm>
            <a:off x="3286125" y="5368925"/>
            <a:ext cx="1022350" cy="6350"/>
          </a:xfrm>
          <a:prstGeom prst="line">
            <a:avLst/>
          </a:prstGeom>
          <a:noFill/>
          <a:ln w="12700">
            <a:solidFill>
              <a:schemeClr val="tx1"/>
            </a:solidFill>
            <a:round/>
            <a:headEnd type="triangle" w="med" len="sm"/>
            <a:tailEnd type="triangle" w="med" len="sm"/>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44" name="Line 20"/>
          <p:cNvSpPr>
            <a:spLocks noChangeAspect="1" noChangeShapeType="1"/>
          </p:cNvSpPr>
          <p:nvPr/>
        </p:nvSpPr>
        <p:spPr bwMode="auto">
          <a:xfrm>
            <a:off x="3281363" y="5926138"/>
            <a:ext cx="2038350" cy="6350"/>
          </a:xfrm>
          <a:prstGeom prst="line">
            <a:avLst/>
          </a:prstGeom>
          <a:noFill/>
          <a:ln w="12700">
            <a:solidFill>
              <a:schemeClr val="tx1"/>
            </a:solidFill>
            <a:round/>
            <a:headEnd type="triangle" w="med" len="sm"/>
            <a:tailEnd type="triangle" w="med" len="sm"/>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45" name="Line 21"/>
          <p:cNvSpPr>
            <a:spLocks noChangeAspect="1" noChangeShapeType="1"/>
          </p:cNvSpPr>
          <p:nvPr/>
        </p:nvSpPr>
        <p:spPr bwMode="auto">
          <a:xfrm rot="10800000">
            <a:off x="3235325" y="1508125"/>
            <a:ext cx="38100" cy="2449513"/>
          </a:xfrm>
          <a:prstGeom prst="line">
            <a:avLst/>
          </a:prstGeom>
          <a:noFill/>
          <a:ln w="12700">
            <a:solidFill>
              <a:schemeClr val="tx1"/>
            </a:solidFill>
            <a:prstDash val="dash"/>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46" name="Arco 22"/>
          <p:cNvSpPr>
            <a:spLocks noChangeAspect="1"/>
          </p:cNvSpPr>
          <p:nvPr/>
        </p:nvSpPr>
        <p:spPr bwMode="auto">
          <a:xfrm rot="-28699424">
            <a:off x="2852737" y="3328988"/>
            <a:ext cx="644525" cy="1016000"/>
          </a:xfrm>
          <a:custGeom>
            <a:avLst/>
            <a:gdLst>
              <a:gd name="G0" fmla="+- 0 0 0"/>
              <a:gd name="G1" fmla="+- 0 0 0"/>
              <a:gd name="G2" fmla="+- 21600 0 0"/>
              <a:gd name="T0" fmla="*/ 13734 w 13734"/>
              <a:gd name="T1" fmla="*/ 16671 h 21502"/>
              <a:gd name="T2" fmla="*/ 2059 w 13734"/>
              <a:gd name="T3" fmla="*/ 21502 h 21502"/>
              <a:gd name="T4" fmla="*/ 0 w 13734"/>
              <a:gd name="T5" fmla="*/ 0 h 21502"/>
            </a:gdLst>
            <a:ahLst/>
            <a:cxnLst>
              <a:cxn ang="0">
                <a:pos x="T0" y="T1"/>
              </a:cxn>
              <a:cxn ang="0">
                <a:pos x="T2" y="T3"/>
              </a:cxn>
              <a:cxn ang="0">
                <a:pos x="T4" y="T5"/>
              </a:cxn>
            </a:cxnLst>
            <a:rect l="0" t="0" r="r" b="b"/>
            <a:pathLst>
              <a:path w="13734" h="21502" fill="none" extrusionOk="0">
                <a:moveTo>
                  <a:pt x="13734" y="16671"/>
                </a:moveTo>
                <a:cubicBezTo>
                  <a:pt x="10410" y="19409"/>
                  <a:pt x="6345" y="21091"/>
                  <a:pt x="2058" y="21501"/>
                </a:cubicBezTo>
              </a:path>
              <a:path w="13734" h="21502" stroke="0" extrusionOk="0">
                <a:moveTo>
                  <a:pt x="13734" y="16671"/>
                </a:moveTo>
                <a:cubicBezTo>
                  <a:pt x="10410" y="19409"/>
                  <a:pt x="6345" y="21091"/>
                  <a:pt x="2058" y="21501"/>
                </a:cubicBezTo>
                <a:lnTo>
                  <a:pt x="0" y="0"/>
                </a:lnTo>
                <a:close/>
              </a:path>
            </a:pathLst>
          </a:custGeom>
          <a:noFill/>
          <a:ln w="19050">
            <a:solidFill>
              <a:schemeClr val="tx1"/>
            </a:solidFill>
            <a:round/>
            <a:headEnd/>
            <a:tailEnd/>
          </a:ln>
          <a:effectLst/>
        </p:spPr>
        <p:txBody>
          <a:bodyPr wrap="none" anchor="ct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47" name="Line 23"/>
          <p:cNvSpPr>
            <a:spLocks noChangeAspect="1" noChangeShapeType="1"/>
          </p:cNvSpPr>
          <p:nvPr/>
        </p:nvSpPr>
        <p:spPr bwMode="auto">
          <a:xfrm flipV="1">
            <a:off x="3281363" y="3089275"/>
            <a:ext cx="1498600" cy="860425"/>
          </a:xfrm>
          <a:prstGeom prst="line">
            <a:avLst/>
          </a:prstGeom>
          <a:noFill/>
          <a:ln w="12700">
            <a:solidFill>
              <a:schemeClr val="tx1"/>
            </a:solidFill>
            <a:prstDash val="dash"/>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48" name="Line 24"/>
          <p:cNvSpPr>
            <a:spLocks noChangeAspect="1" noChangeShapeType="1"/>
          </p:cNvSpPr>
          <p:nvPr/>
        </p:nvSpPr>
        <p:spPr bwMode="auto">
          <a:xfrm>
            <a:off x="4803775" y="3090863"/>
            <a:ext cx="506413" cy="882650"/>
          </a:xfrm>
          <a:prstGeom prst="line">
            <a:avLst/>
          </a:prstGeom>
          <a:noFill/>
          <a:ln w="28575">
            <a:solidFill>
              <a:srgbClr val="FF0000"/>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49" name="Line 25"/>
          <p:cNvSpPr>
            <a:spLocks noChangeAspect="1" noChangeShapeType="1"/>
          </p:cNvSpPr>
          <p:nvPr/>
        </p:nvSpPr>
        <p:spPr bwMode="auto">
          <a:xfrm flipV="1">
            <a:off x="3273425" y="3289300"/>
            <a:ext cx="1808163" cy="679450"/>
          </a:xfrm>
          <a:prstGeom prst="line">
            <a:avLst/>
          </a:prstGeom>
          <a:noFill/>
          <a:ln w="28575">
            <a:solidFill>
              <a:srgbClr val="0000FF"/>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graphicFrame>
        <p:nvGraphicFramePr>
          <p:cNvPr id="205850" name="Object 26"/>
          <p:cNvGraphicFramePr>
            <a:graphicFrameLocks noChangeAspect="1"/>
          </p:cNvGraphicFramePr>
          <p:nvPr/>
        </p:nvGraphicFramePr>
        <p:xfrm>
          <a:off x="2049463" y="4651375"/>
          <a:ext cx="1028700" cy="381000"/>
        </p:xfrm>
        <a:graphic>
          <a:graphicData uri="http://schemas.openxmlformats.org/presentationml/2006/ole">
            <mc:AlternateContent xmlns:mc="http://schemas.openxmlformats.org/markup-compatibility/2006">
              <mc:Choice xmlns:v="urn:schemas-microsoft-com:vml" Requires="v">
                <p:oleObj spid="_x0000_s249637" name="Equation" r:id="rId5" imgW="685800" imgH="253800" progId="">
                  <p:embed/>
                </p:oleObj>
              </mc:Choice>
              <mc:Fallback>
                <p:oleObj name="Equation" r:id="rId5" imgW="685800" imgH="2538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9463" y="4651375"/>
                        <a:ext cx="1028700" cy="381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05851" name="Arco 27"/>
          <p:cNvSpPr>
            <a:spLocks noChangeAspect="1"/>
          </p:cNvSpPr>
          <p:nvPr/>
        </p:nvSpPr>
        <p:spPr bwMode="auto">
          <a:xfrm rot="11028523">
            <a:off x="2633663" y="3817938"/>
            <a:ext cx="1006475" cy="279400"/>
          </a:xfrm>
          <a:custGeom>
            <a:avLst/>
            <a:gdLst>
              <a:gd name="G0" fmla="+- 21380 0 0"/>
              <a:gd name="G1" fmla="+- 0 0 0"/>
              <a:gd name="G2" fmla="+- 21600 0 0"/>
              <a:gd name="T0" fmla="*/ 606 w 21380"/>
              <a:gd name="T1" fmla="*/ 5916 h 5916"/>
              <a:gd name="T2" fmla="*/ 0 w 21380"/>
              <a:gd name="T3" fmla="*/ 3078 h 5916"/>
              <a:gd name="T4" fmla="*/ 21380 w 21380"/>
              <a:gd name="T5" fmla="*/ 0 h 5916"/>
            </a:gdLst>
            <a:ahLst/>
            <a:cxnLst>
              <a:cxn ang="0">
                <a:pos x="T0" y="T1"/>
              </a:cxn>
              <a:cxn ang="0">
                <a:pos x="T2" y="T3"/>
              </a:cxn>
              <a:cxn ang="0">
                <a:pos x="T4" y="T5"/>
              </a:cxn>
            </a:cxnLst>
            <a:rect l="0" t="0" r="r" b="b"/>
            <a:pathLst>
              <a:path w="21380" h="5916" fill="none" extrusionOk="0">
                <a:moveTo>
                  <a:pt x="605" y="5916"/>
                </a:moveTo>
                <a:cubicBezTo>
                  <a:pt x="340" y="4984"/>
                  <a:pt x="138" y="4036"/>
                  <a:pt x="0" y="3077"/>
                </a:cubicBezTo>
              </a:path>
              <a:path w="21380" h="5916" stroke="0" extrusionOk="0">
                <a:moveTo>
                  <a:pt x="605" y="5916"/>
                </a:moveTo>
                <a:cubicBezTo>
                  <a:pt x="340" y="4984"/>
                  <a:pt x="138" y="4036"/>
                  <a:pt x="0" y="3077"/>
                </a:cubicBezTo>
                <a:lnTo>
                  <a:pt x="21380" y="0"/>
                </a:lnTo>
                <a:close/>
              </a:path>
            </a:pathLst>
          </a:custGeom>
          <a:noFill/>
          <a:ln w="28575">
            <a:solidFill>
              <a:schemeClr val="tx1"/>
            </a:solidFill>
            <a:round/>
            <a:headEnd/>
            <a:tailEnd/>
          </a:ln>
          <a:effectLst/>
        </p:spPr>
        <p:txBody>
          <a:bodyPr wrap="none" anchor="ct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52" name="Line 28"/>
          <p:cNvSpPr>
            <a:spLocks noChangeShapeType="1"/>
          </p:cNvSpPr>
          <p:nvPr/>
        </p:nvSpPr>
        <p:spPr bwMode="auto">
          <a:xfrm>
            <a:off x="3271838" y="3986213"/>
            <a:ext cx="1023937" cy="0"/>
          </a:xfrm>
          <a:prstGeom prst="line">
            <a:avLst/>
          </a:prstGeom>
          <a:noFill/>
          <a:ln w="9525">
            <a:solidFill>
              <a:schemeClr val="tx1"/>
            </a:solidFill>
            <a:prstDash val="dash"/>
            <a:round/>
            <a:headEnd/>
            <a:tailEnd/>
          </a:ln>
          <a:effectLst/>
        </p:spPr>
        <p:txBody>
          <a:bodyPr wrap="none">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53" name="Arco 29"/>
          <p:cNvSpPr>
            <a:spLocks noChangeAspect="1"/>
          </p:cNvSpPr>
          <p:nvPr/>
        </p:nvSpPr>
        <p:spPr bwMode="auto">
          <a:xfrm rot="10800000">
            <a:off x="2938463" y="3616325"/>
            <a:ext cx="1016000" cy="398463"/>
          </a:xfrm>
          <a:custGeom>
            <a:avLst/>
            <a:gdLst>
              <a:gd name="G0" fmla="+- 21593 0 0"/>
              <a:gd name="G1" fmla="+- 0 0 0"/>
              <a:gd name="G2" fmla="+- 21600 0 0"/>
              <a:gd name="T0" fmla="*/ 1708 w 21593"/>
              <a:gd name="T1" fmla="*/ 8434 h 8434"/>
              <a:gd name="T2" fmla="*/ 0 w 21593"/>
              <a:gd name="T3" fmla="*/ 563 h 8434"/>
              <a:gd name="T4" fmla="*/ 21593 w 21593"/>
              <a:gd name="T5" fmla="*/ 0 h 8434"/>
            </a:gdLst>
            <a:ahLst/>
            <a:cxnLst>
              <a:cxn ang="0">
                <a:pos x="T0" y="T1"/>
              </a:cxn>
              <a:cxn ang="0">
                <a:pos x="T2" y="T3"/>
              </a:cxn>
              <a:cxn ang="0">
                <a:pos x="T4" y="T5"/>
              </a:cxn>
            </a:cxnLst>
            <a:rect l="0" t="0" r="r" b="b"/>
            <a:pathLst>
              <a:path w="21593" h="8434" fill="none" extrusionOk="0">
                <a:moveTo>
                  <a:pt x="1707" y="8434"/>
                </a:moveTo>
                <a:cubicBezTo>
                  <a:pt x="650" y="5940"/>
                  <a:pt x="70" y="3270"/>
                  <a:pt x="0" y="562"/>
                </a:cubicBezTo>
              </a:path>
              <a:path w="21593" h="8434" stroke="0" extrusionOk="0">
                <a:moveTo>
                  <a:pt x="1707" y="8434"/>
                </a:moveTo>
                <a:cubicBezTo>
                  <a:pt x="650" y="5940"/>
                  <a:pt x="70" y="3270"/>
                  <a:pt x="0" y="562"/>
                </a:cubicBezTo>
                <a:lnTo>
                  <a:pt x="21593" y="0"/>
                </a:lnTo>
                <a:close/>
              </a:path>
            </a:pathLst>
          </a:custGeom>
          <a:noFill/>
          <a:ln w="28575">
            <a:solidFill>
              <a:schemeClr val="tx1"/>
            </a:solidFill>
            <a:round/>
            <a:headEnd/>
            <a:tailEnd/>
          </a:ln>
          <a:effectLst/>
        </p:spPr>
        <p:txBody>
          <a:bodyPr wrap="none" anchor="ct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graphicFrame>
        <p:nvGraphicFramePr>
          <p:cNvPr id="205854" name="Object 30"/>
          <p:cNvGraphicFramePr>
            <a:graphicFrameLocks noChangeAspect="1"/>
          </p:cNvGraphicFramePr>
          <p:nvPr/>
        </p:nvGraphicFramePr>
        <p:xfrm>
          <a:off x="2822575" y="2508250"/>
          <a:ext cx="323850" cy="342900"/>
        </p:xfrm>
        <a:graphic>
          <a:graphicData uri="http://schemas.openxmlformats.org/presentationml/2006/ole">
            <mc:AlternateContent xmlns:mc="http://schemas.openxmlformats.org/markup-compatibility/2006">
              <mc:Choice xmlns:v="urn:schemas-microsoft-com:vml" Requires="v">
                <p:oleObj spid="_x0000_s249638" name="Equation" r:id="rId7" imgW="215640" imgH="228600" progId="">
                  <p:embed/>
                </p:oleObj>
              </mc:Choice>
              <mc:Fallback>
                <p:oleObj name="Equation" r:id="rId7" imgW="215640" imgH="228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2575" y="2508250"/>
                        <a:ext cx="323850" cy="3429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05855" name="Object 31"/>
          <p:cNvGraphicFramePr>
            <a:graphicFrameLocks noChangeAspect="1"/>
          </p:cNvGraphicFramePr>
          <p:nvPr/>
        </p:nvGraphicFramePr>
        <p:xfrm>
          <a:off x="3979863" y="3609975"/>
          <a:ext cx="323850" cy="342900"/>
        </p:xfrm>
        <a:graphic>
          <a:graphicData uri="http://schemas.openxmlformats.org/presentationml/2006/ole">
            <mc:AlternateContent xmlns:mc="http://schemas.openxmlformats.org/markup-compatibility/2006">
              <mc:Choice xmlns:v="urn:schemas-microsoft-com:vml" Requires="v">
                <p:oleObj spid="_x0000_s249639" name="Equation" r:id="rId9" imgW="215640" imgH="228600" progId="">
                  <p:embed/>
                </p:oleObj>
              </mc:Choice>
              <mc:Fallback>
                <p:oleObj name="Equation" r:id="rId9" imgW="215640" imgH="228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9863" y="3609975"/>
                        <a:ext cx="323850" cy="3429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05856" name="Object 32"/>
          <p:cNvGraphicFramePr>
            <a:graphicFrameLocks noChangeAspect="1"/>
          </p:cNvGraphicFramePr>
          <p:nvPr/>
        </p:nvGraphicFramePr>
        <p:xfrm>
          <a:off x="1831975" y="3960813"/>
          <a:ext cx="1350963" cy="647700"/>
        </p:xfrm>
        <a:graphic>
          <a:graphicData uri="http://schemas.openxmlformats.org/presentationml/2006/ole">
            <mc:AlternateContent xmlns:mc="http://schemas.openxmlformats.org/markup-compatibility/2006">
              <mc:Choice xmlns:v="urn:schemas-microsoft-com:vml" Requires="v">
                <p:oleObj spid="_x0000_s249640" name="Equation" r:id="rId10" imgW="901440" imgH="431640" progId="">
                  <p:embed/>
                </p:oleObj>
              </mc:Choice>
              <mc:Fallback>
                <p:oleObj name="Equation" r:id="rId10" imgW="901440" imgH="43164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31975" y="3960813"/>
                        <a:ext cx="1350963" cy="6477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05857" name="Object 33"/>
          <p:cNvGraphicFramePr>
            <a:graphicFrameLocks noChangeAspect="1"/>
          </p:cNvGraphicFramePr>
          <p:nvPr/>
        </p:nvGraphicFramePr>
        <p:xfrm>
          <a:off x="3525838" y="3195638"/>
          <a:ext cx="342900" cy="342900"/>
        </p:xfrm>
        <a:graphic>
          <a:graphicData uri="http://schemas.openxmlformats.org/presentationml/2006/ole">
            <mc:AlternateContent xmlns:mc="http://schemas.openxmlformats.org/markup-compatibility/2006">
              <mc:Choice xmlns:v="urn:schemas-microsoft-com:vml" Requires="v">
                <p:oleObj spid="_x0000_s249641" name="Equation" r:id="rId12" imgW="228600" imgH="228600" progId="">
                  <p:embed/>
                </p:oleObj>
              </mc:Choice>
              <mc:Fallback>
                <p:oleObj name="Equation" r:id="rId12" imgW="228600" imgH="22860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25838" y="3195638"/>
                        <a:ext cx="342900" cy="3429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05858" name="Text Box 34"/>
          <p:cNvSpPr txBox="1">
            <a:spLocks noChangeArrowheads="1"/>
          </p:cNvSpPr>
          <p:nvPr/>
        </p:nvSpPr>
        <p:spPr bwMode="auto">
          <a:xfrm>
            <a:off x="1216025" y="904875"/>
            <a:ext cx="304800" cy="457200"/>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2400" b="1">
                <a:solidFill>
                  <a:srgbClr val="000000"/>
                </a:solidFill>
                <a:latin typeface="Garamond" charset="0"/>
              </a:rPr>
              <a:t>1</a:t>
            </a:r>
          </a:p>
        </p:txBody>
      </p:sp>
      <p:sp>
        <p:nvSpPr>
          <p:cNvPr id="205859" name="Text Box 35"/>
          <p:cNvSpPr txBox="1">
            <a:spLocks noChangeArrowheads="1"/>
          </p:cNvSpPr>
          <p:nvPr/>
        </p:nvSpPr>
        <p:spPr bwMode="auto">
          <a:xfrm>
            <a:off x="3281363" y="908050"/>
            <a:ext cx="327025" cy="457200"/>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2400" b="1">
                <a:solidFill>
                  <a:srgbClr val="000000"/>
                </a:solidFill>
                <a:latin typeface="Garamond" charset="0"/>
              </a:rPr>
              <a:t>2</a:t>
            </a:r>
          </a:p>
        </p:txBody>
      </p:sp>
      <p:sp>
        <p:nvSpPr>
          <p:cNvPr id="205860" name="Text Box 36"/>
          <p:cNvSpPr txBox="1">
            <a:spLocks noChangeArrowheads="1"/>
          </p:cNvSpPr>
          <p:nvPr/>
        </p:nvSpPr>
        <p:spPr bwMode="auto">
          <a:xfrm>
            <a:off x="7851775" y="2973388"/>
            <a:ext cx="327025" cy="457200"/>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2400" b="1">
                <a:solidFill>
                  <a:srgbClr val="000000"/>
                </a:solidFill>
                <a:latin typeface="Garamond" charset="0"/>
              </a:rPr>
              <a:t>2</a:t>
            </a:r>
          </a:p>
        </p:txBody>
      </p:sp>
      <p:sp>
        <p:nvSpPr>
          <p:cNvPr id="205861" name="Text Box 37"/>
          <p:cNvSpPr txBox="1">
            <a:spLocks noChangeArrowheads="1"/>
          </p:cNvSpPr>
          <p:nvPr/>
        </p:nvSpPr>
        <p:spPr bwMode="auto">
          <a:xfrm>
            <a:off x="5638800" y="2962275"/>
            <a:ext cx="304800" cy="457200"/>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2400" b="1" dirty="0" err="1">
                <a:solidFill>
                  <a:srgbClr val="000000"/>
                </a:solidFill>
                <a:latin typeface="Garamond" charset="0"/>
              </a:rPr>
              <a:t>1</a:t>
            </a:r>
            <a:endParaRPr lang="it-IT" sz="2400" b="1" dirty="0">
              <a:solidFill>
                <a:srgbClr val="000000"/>
              </a:solidFill>
              <a:latin typeface="Garamond" charset="0"/>
            </a:endParaRPr>
          </a:p>
        </p:txBody>
      </p:sp>
      <p:sp>
        <p:nvSpPr>
          <p:cNvPr id="205862" name="Arco 38"/>
          <p:cNvSpPr>
            <a:spLocks noChangeAspect="1"/>
          </p:cNvSpPr>
          <p:nvPr/>
        </p:nvSpPr>
        <p:spPr bwMode="auto">
          <a:xfrm flipV="1">
            <a:off x="3097213" y="3983038"/>
            <a:ext cx="542925" cy="293687"/>
          </a:xfrm>
          <a:custGeom>
            <a:avLst/>
            <a:gdLst>
              <a:gd name="G0" fmla="+- 0 0 0"/>
              <a:gd name="G1" fmla="+- 21547 0 0"/>
              <a:gd name="G2" fmla="+- 21600 0 0"/>
              <a:gd name="T0" fmla="*/ 1510 w 21600"/>
              <a:gd name="T1" fmla="*/ 0 h 22455"/>
              <a:gd name="T2" fmla="*/ 21581 w 21600"/>
              <a:gd name="T3" fmla="*/ 22455 h 22455"/>
              <a:gd name="T4" fmla="*/ 0 w 21600"/>
              <a:gd name="T5" fmla="*/ 21547 h 22455"/>
            </a:gdLst>
            <a:ahLst/>
            <a:cxnLst>
              <a:cxn ang="0">
                <a:pos x="T0" y="T1"/>
              </a:cxn>
              <a:cxn ang="0">
                <a:pos x="T2" y="T3"/>
              </a:cxn>
              <a:cxn ang="0">
                <a:pos x="T4" y="T5"/>
              </a:cxn>
            </a:cxnLst>
            <a:rect l="0" t="0" r="r" b="b"/>
            <a:pathLst>
              <a:path w="21600" h="22455" fill="none" extrusionOk="0">
                <a:moveTo>
                  <a:pt x="1510" y="-1"/>
                </a:moveTo>
                <a:cubicBezTo>
                  <a:pt x="12825" y="792"/>
                  <a:pt x="21600" y="10203"/>
                  <a:pt x="21600" y="21547"/>
                </a:cubicBezTo>
                <a:cubicBezTo>
                  <a:pt x="21600" y="21849"/>
                  <a:pt x="21593" y="22152"/>
                  <a:pt x="21580" y="22454"/>
                </a:cubicBezTo>
              </a:path>
              <a:path w="21600" h="22455" stroke="0" extrusionOk="0">
                <a:moveTo>
                  <a:pt x="1510" y="-1"/>
                </a:moveTo>
                <a:cubicBezTo>
                  <a:pt x="12825" y="792"/>
                  <a:pt x="21600" y="10203"/>
                  <a:pt x="21600" y="21547"/>
                </a:cubicBezTo>
                <a:cubicBezTo>
                  <a:pt x="21600" y="21849"/>
                  <a:pt x="21593" y="22152"/>
                  <a:pt x="21580" y="22454"/>
                </a:cubicBezTo>
                <a:lnTo>
                  <a:pt x="0" y="21547"/>
                </a:lnTo>
                <a:close/>
              </a:path>
            </a:pathLst>
          </a:custGeom>
          <a:noFill/>
          <a:ln w="9525">
            <a:solidFill>
              <a:schemeClr val="tx1"/>
            </a:solidFill>
            <a:round/>
            <a:headEnd/>
            <a:tailEnd type="triangle" w="med" len="med"/>
          </a:ln>
          <a:effectLst/>
        </p:spPr>
        <p:txBody>
          <a:bodyPr anchor="ct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5863" name="Arco 39"/>
          <p:cNvSpPr>
            <a:spLocks noChangeAspect="1"/>
          </p:cNvSpPr>
          <p:nvPr/>
        </p:nvSpPr>
        <p:spPr bwMode="auto">
          <a:xfrm rot="-28699424">
            <a:off x="2862262" y="3297238"/>
            <a:ext cx="663575" cy="1016000"/>
          </a:xfrm>
          <a:custGeom>
            <a:avLst/>
            <a:gdLst>
              <a:gd name="G0" fmla="+- 0 0 0"/>
              <a:gd name="G1" fmla="+- 0 0 0"/>
              <a:gd name="G2" fmla="+- 21600 0 0"/>
              <a:gd name="T0" fmla="*/ 14128 w 14128"/>
              <a:gd name="T1" fmla="*/ 16339 h 21515"/>
              <a:gd name="T2" fmla="*/ 1910 w 14128"/>
              <a:gd name="T3" fmla="*/ 21515 h 21515"/>
              <a:gd name="T4" fmla="*/ 0 w 14128"/>
              <a:gd name="T5" fmla="*/ 0 h 21515"/>
            </a:gdLst>
            <a:ahLst/>
            <a:cxnLst>
              <a:cxn ang="0">
                <a:pos x="T0" y="T1"/>
              </a:cxn>
              <a:cxn ang="0">
                <a:pos x="T2" y="T3"/>
              </a:cxn>
              <a:cxn ang="0">
                <a:pos x="T4" y="T5"/>
              </a:cxn>
            </a:cxnLst>
            <a:rect l="0" t="0" r="r" b="b"/>
            <a:pathLst>
              <a:path w="14128" h="21515" fill="none" extrusionOk="0">
                <a:moveTo>
                  <a:pt x="14127" y="16338"/>
                </a:moveTo>
                <a:cubicBezTo>
                  <a:pt x="10699" y="19303"/>
                  <a:pt x="6424" y="21114"/>
                  <a:pt x="1910" y="21515"/>
                </a:cubicBezTo>
              </a:path>
              <a:path w="14128" h="21515" stroke="0" extrusionOk="0">
                <a:moveTo>
                  <a:pt x="14127" y="16338"/>
                </a:moveTo>
                <a:cubicBezTo>
                  <a:pt x="10699" y="19303"/>
                  <a:pt x="6424" y="21114"/>
                  <a:pt x="1910" y="21515"/>
                </a:cubicBezTo>
                <a:lnTo>
                  <a:pt x="0" y="0"/>
                </a:lnTo>
                <a:close/>
              </a:path>
            </a:pathLst>
          </a:custGeom>
          <a:noFill/>
          <a:ln w="19050">
            <a:solidFill>
              <a:schemeClr val="tx1"/>
            </a:solidFill>
            <a:round/>
            <a:headEnd/>
            <a:tailEnd/>
          </a:ln>
          <a:effectLst/>
        </p:spPr>
        <p:txBody>
          <a:bodyPr wrap="none" anchor="ct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graphicFrame>
        <p:nvGraphicFramePr>
          <p:cNvPr id="40" name="Oggetto 39"/>
          <p:cNvGraphicFramePr>
            <a:graphicFrameLocks noChangeAspect="1"/>
          </p:cNvGraphicFramePr>
          <p:nvPr/>
        </p:nvGraphicFramePr>
        <p:xfrm>
          <a:off x="3733800" y="272562"/>
          <a:ext cx="5181600" cy="946638"/>
        </p:xfrm>
        <a:graphic>
          <a:graphicData uri="http://schemas.openxmlformats.org/presentationml/2006/ole">
            <mc:AlternateContent xmlns:mc="http://schemas.openxmlformats.org/markup-compatibility/2006">
              <mc:Choice xmlns:v="urn:schemas-microsoft-com:vml" Requires="v">
                <p:oleObj spid="_x0000_s249642" name="Equation" r:id="rId14" imgW="1320800" imgH="241300" progId="Equation.3">
                  <p:embed/>
                </p:oleObj>
              </mc:Choice>
              <mc:Fallback>
                <p:oleObj name="Equation" r:id="rId14" imgW="1320800" imgH="2413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33800" y="272562"/>
                        <a:ext cx="5181600" cy="94663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662663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uppo 49"/>
          <p:cNvGrpSpPr/>
          <p:nvPr/>
        </p:nvGrpSpPr>
        <p:grpSpPr>
          <a:xfrm>
            <a:off x="152400" y="865187"/>
            <a:ext cx="8137525" cy="3325813"/>
            <a:chOff x="895350" y="1746250"/>
            <a:chExt cx="8137525" cy="3325813"/>
          </a:xfrm>
        </p:grpSpPr>
        <p:sp>
          <p:nvSpPr>
            <p:cNvPr id="204802" name="Line 2"/>
            <p:cNvSpPr>
              <a:spLocks noChangeShapeType="1"/>
            </p:cNvSpPr>
            <p:nvPr/>
          </p:nvSpPr>
          <p:spPr bwMode="auto">
            <a:xfrm>
              <a:off x="5378450" y="3944938"/>
              <a:ext cx="360363" cy="1587"/>
            </a:xfrm>
            <a:prstGeom prst="line">
              <a:avLst/>
            </a:prstGeom>
            <a:noFill/>
            <a:ln w="38100">
              <a:solidFill>
                <a:schemeClr val="bg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03" name="Line 3"/>
            <p:cNvSpPr>
              <a:spLocks noChangeShapeType="1"/>
            </p:cNvSpPr>
            <p:nvPr/>
          </p:nvSpPr>
          <p:spPr bwMode="auto">
            <a:xfrm>
              <a:off x="4660900" y="3941763"/>
              <a:ext cx="360363" cy="1587"/>
            </a:xfrm>
            <a:prstGeom prst="line">
              <a:avLst/>
            </a:prstGeom>
            <a:noFill/>
            <a:ln w="38100">
              <a:solidFill>
                <a:schemeClr val="bg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04" name="Line 4"/>
            <p:cNvSpPr>
              <a:spLocks noChangeShapeType="1"/>
            </p:cNvSpPr>
            <p:nvPr/>
          </p:nvSpPr>
          <p:spPr bwMode="auto">
            <a:xfrm>
              <a:off x="3943350" y="3938588"/>
              <a:ext cx="360363" cy="1587"/>
            </a:xfrm>
            <a:prstGeom prst="line">
              <a:avLst/>
            </a:prstGeom>
            <a:noFill/>
            <a:ln w="38100">
              <a:solidFill>
                <a:schemeClr val="bg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05" name="Line 5"/>
            <p:cNvSpPr>
              <a:spLocks noChangeShapeType="1"/>
            </p:cNvSpPr>
            <p:nvPr/>
          </p:nvSpPr>
          <p:spPr bwMode="auto">
            <a:xfrm>
              <a:off x="3228975" y="3935413"/>
              <a:ext cx="360363" cy="1587"/>
            </a:xfrm>
            <a:prstGeom prst="line">
              <a:avLst/>
            </a:prstGeom>
            <a:noFill/>
            <a:ln w="38100">
              <a:solidFill>
                <a:schemeClr val="bg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06" name="Line 6"/>
            <p:cNvSpPr>
              <a:spLocks noChangeShapeType="1"/>
            </p:cNvSpPr>
            <p:nvPr/>
          </p:nvSpPr>
          <p:spPr bwMode="auto">
            <a:xfrm>
              <a:off x="2511425" y="3929063"/>
              <a:ext cx="360363" cy="1587"/>
            </a:xfrm>
            <a:prstGeom prst="line">
              <a:avLst/>
            </a:prstGeom>
            <a:noFill/>
            <a:ln w="38100">
              <a:solidFill>
                <a:schemeClr val="bg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07" name="Line 7"/>
            <p:cNvSpPr>
              <a:spLocks noChangeShapeType="1"/>
            </p:cNvSpPr>
            <p:nvPr/>
          </p:nvSpPr>
          <p:spPr bwMode="auto">
            <a:xfrm>
              <a:off x="1793875" y="3925888"/>
              <a:ext cx="360363" cy="1587"/>
            </a:xfrm>
            <a:prstGeom prst="line">
              <a:avLst/>
            </a:prstGeom>
            <a:noFill/>
            <a:ln w="38100">
              <a:solidFill>
                <a:schemeClr val="bg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grpSp>
          <p:nvGrpSpPr>
            <p:cNvPr id="2" name="Group 8"/>
            <p:cNvGrpSpPr>
              <a:grpSpLocks/>
            </p:cNvGrpSpPr>
            <p:nvPr/>
          </p:nvGrpSpPr>
          <p:grpSpPr bwMode="auto">
            <a:xfrm>
              <a:off x="4475163" y="1763713"/>
              <a:ext cx="4557712" cy="2165350"/>
              <a:chOff x="2819" y="1111"/>
              <a:chExt cx="2871" cy="1364"/>
            </a:xfrm>
          </p:grpSpPr>
          <p:sp>
            <p:nvSpPr>
              <p:cNvPr id="204809" name="Line 9"/>
              <p:cNvSpPr>
                <a:spLocks noChangeShapeType="1"/>
              </p:cNvSpPr>
              <p:nvPr/>
            </p:nvSpPr>
            <p:spPr bwMode="auto">
              <a:xfrm>
                <a:off x="2819" y="1111"/>
                <a:ext cx="788" cy="1364"/>
              </a:xfrm>
              <a:prstGeom prst="line">
                <a:avLst/>
              </a:prstGeom>
              <a:noFill/>
              <a:ln w="19050">
                <a:solidFill>
                  <a:schemeClr val="tx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10" name="Line 10"/>
              <p:cNvSpPr>
                <a:spLocks noChangeShapeType="1"/>
              </p:cNvSpPr>
              <p:nvPr/>
            </p:nvSpPr>
            <p:spPr bwMode="auto">
              <a:xfrm rot="3600000" flipV="1">
                <a:off x="4446" y="1023"/>
                <a:ext cx="353" cy="2135"/>
              </a:xfrm>
              <a:prstGeom prst="line">
                <a:avLst/>
              </a:prstGeom>
              <a:noFill/>
              <a:ln w="19050">
                <a:solidFill>
                  <a:schemeClr val="tx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grpSp>
        <p:grpSp>
          <p:nvGrpSpPr>
            <p:cNvPr id="3" name="Group 11"/>
            <p:cNvGrpSpPr>
              <a:grpSpLocks/>
            </p:cNvGrpSpPr>
            <p:nvPr/>
          </p:nvGrpSpPr>
          <p:grpSpPr bwMode="auto">
            <a:xfrm>
              <a:off x="3762375" y="1762125"/>
              <a:ext cx="4554538" cy="2165350"/>
              <a:chOff x="2370" y="1110"/>
              <a:chExt cx="2869" cy="1364"/>
            </a:xfrm>
          </p:grpSpPr>
          <p:sp>
            <p:nvSpPr>
              <p:cNvPr id="204812" name="Line 12"/>
              <p:cNvSpPr>
                <a:spLocks noChangeShapeType="1"/>
              </p:cNvSpPr>
              <p:nvPr/>
            </p:nvSpPr>
            <p:spPr bwMode="auto">
              <a:xfrm>
                <a:off x="2370" y="1110"/>
                <a:ext cx="788" cy="1364"/>
              </a:xfrm>
              <a:prstGeom prst="line">
                <a:avLst/>
              </a:prstGeom>
              <a:noFill/>
              <a:ln w="19050">
                <a:solidFill>
                  <a:schemeClr val="tx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13" name="Line 13"/>
              <p:cNvSpPr>
                <a:spLocks noChangeShapeType="1"/>
              </p:cNvSpPr>
              <p:nvPr/>
            </p:nvSpPr>
            <p:spPr bwMode="auto">
              <a:xfrm rot="3600000" flipV="1">
                <a:off x="3994" y="1019"/>
                <a:ext cx="353" cy="2137"/>
              </a:xfrm>
              <a:prstGeom prst="line">
                <a:avLst/>
              </a:prstGeom>
              <a:noFill/>
              <a:ln w="19050">
                <a:solidFill>
                  <a:schemeClr val="tx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grpSp>
        <p:grpSp>
          <p:nvGrpSpPr>
            <p:cNvPr id="4" name="Group 14"/>
            <p:cNvGrpSpPr>
              <a:grpSpLocks/>
            </p:cNvGrpSpPr>
            <p:nvPr/>
          </p:nvGrpSpPr>
          <p:grpSpPr bwMode="auto">
            <a:xfrm>
              <a:off x="3043238" y="1760538"/>
              <a:ext cx="4521200" cy="2165350"/>
              <a:chOff x="1917" y="1109"/>
              <a:chExt cx="2848" cy="1364"/>
            </a:xfrm>
          </p:grpSpPr>
          <p:sp>
            <p:nvSpPr>
              <p:cNvPr id="204815" name="Line 15"/>
              <p:cNvSpPr>
                <a:spLocks noChangeShapeType="1"/>
              </p:cNvSpPr>
              <p:nvPr/>
            </p:nvSpPr>
            <p:spPr bwMode="auto">
              <a:xfrm>
                <a:off x="1917" y="1109"/>
                <a:ext cx="788" cy="1364"/>
              </a:xfrm>
              <a:prstGeom prst="line">
                <a:avLst/>
              </a:prstGeom>
              <a:noFill/>
              <a:ln w="19050">
                <a:solidFill>
                  <a:schemeClr val="tx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16" name="Line 16"/>
              <p:cNvSpPr>
                <a:spLocks noChangeShapeType="1"/>
              </p:cNvSpPr>
              <p:nvPr/>
            </p:nvSpPr>
            <p:spPr bwMode="auto">
              <a:xfrm rot="3600000" flipV="1">
                <a:off x="3534" y="1033"/>
                <a:ext cx="349" cy="2113"/>
              </a:xfrm>
              <a:prstGeom prst="line">
                <a:avLst/>
              </a:prstGeom>
              <a:noFill/>
              <a:ln w="19050">
                <a:solidFill>
                  <a:schemeClr val="tx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grpSp>
        <p:grpSp>
          <p:nvGrpSpPr>
            <p:cNvPr id="5" name="Group 17"/>
            <p:cNvGrpSpPr>
              <a:grpSpLocks/>
            </p:cNvGrpSpPr>
            <p:nvPr/>
          </p:nvGrpSpPr>
          <p:grpSpPr bwMode="auto">
            <a:xfrm>
              <a:off x="2330450" y="1758950"/>
              <a:ext cx="4586288" cy="2165350"/>
              <a:chOff x="1468" y="1108"/>
              <a:chExt cx="2889" cy="1364"/>
            </a:xfrm>
          </p:grpSpPr>
          <p:sp>
            <p:nvSpPr>
              <p:cNvPr id="204818" name="Line 18"/>
              <p:cNvSpPr>
                <a:spLocks noChangeShapeType="1"/>
              </p:cNvSpPr>
              <p:nvPr/>
            </p:nvSpPr>
            <p:spPr bwMode="auto">
              <a:xfrm>
                <a:off x="1468" y="1108"/>
                <a:ext cx="788" cy="1364"/>
              </a:xfrm>
              <a:prstGeom prst="line">
                <a:avLst/>
              </a:prstGeom>
              <a:noFill/>
              <a:ln w="19050">
                <a:solidFill>
                  <a:schemeClr val="tx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19" name="Line 19"/>
              <p:cNvSpPr>
                <a:spLocks noChangeShapeType="1"/>
              </p:cNvSpPr>
              <p:nvPr/>
            </p:nvSpPr>
            <p:spPr bwMode="auto">
              <a:xfrm rot="3600000" flipV="1">
                <a:off x="3103" y="1006"/>
                <a:ext cx="356" cy="2153"/>
              </a:xfrm>
              <a:prstGeom prst="line">
                <a:avLst/>
              </a:prstGeom>
              <a:noFill/>
              <a:ln w="19050">
                <a:solidFill>
                  <a:schemeClr val="tx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grpSp>
        <p:grpSp>
          <p:nvGrpSpPr>
            <p:cNvPr id="6" name="Group 20"/>
            <p:cNvGrpSpPr>
              <a:grpSpLocks/>
            </p:cNvGrpSpPr>
            <p:nvPr/>
          </p:nvGrpSpPr>
          <p:grpSpPr bwMode="auto">
            <a:xfrm>
              <a:off x="1611313" y="1751013"/>
              <a:ext cx="4540250" cy="2165350"/>
              <a:chOff x="1015" y="1103"/>
              <a:chExt cx="2860" cy="1364"/>
            </a:xfrm>
          </p:grpSpPr>
          <p:sp>
            <p:nvSpPr>
              <p:cNvPr id="204821" name="Line 21"/>
              <p:cNvSpPr>
                <a:spLocks noChangeShapeType="1"/>
              </p:cNvSpPr>
              <p:nvPr/>
            </p:nvSpPr>
            <p:spPr bwMode="auto">
              <a:xfrm>
                <a:off x="1015" y="1103"/>
                <a:ext cx="788" cy="1364"/>
              </a:xfrm>
              <a:prstGeom prst="line">
                <a:avLst/>
              </a:prstGeom>
              <a:noFill/>
              <a:ln w="19050">
                <a:solidFill>
                  <a:schemeClr val="tx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22" name="Line 22"/>
              <p:cNvSpPr>
                <a:spLocks noChangeShapeType="1"/>
              </p:cNvSpPr>
              <p:nvPr/>
            </p:nvSpPr>
            <p:spPr bwMode="auto">
              <a:xfrm rot="3600000" flipV="1">
                <a:off x="2637" y="1018"/>
                <a:ext cx="351" cy="2125"/>
              </a:xfrm>
              <a:prstGeom prst="line">
                <a:avLst/>
              </a:prstGeom>
              <a:noFill/>
              <a:ln w="19050">
                <a:solidFill>
                  <a:schemeClr val="tx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grpSp>
        <p:grpSp>
          <p:nvGrpSpPr>
            <p:cNvPr id="7" name="Group 23"/>
            <p:cNvGrpSpPr>
              <a:grpSpLocks/>
            </p:cNvGrpSpPr>
            <p:nvPr/>
          </p:nvGrpSpPr>
          <p:grpSpPr bwMode="auto">
            <a:xfrm>
              <a:off x="895350" y="1746250"/>
              <a:ext cx="4532313" cy="2165350"/>
              <a:chOff x="564" y="1100"/>
              <a:chExt cx="2855" cy="1364"/>
            </a:xfrm>
          </p:grpSpPr>
          <p:sp>
            <p:nvSpPr>
              <p:cNvPr id="204824" name="Line 24"/>
              <p:cNvSpPr>
                <a:spLocks noChangeShapeType="1"/>
              </p:cNvSpPr>
              <p:nvPr/>
            </p:nvSpPr>
            <p:spPr bwMode="auto">
              <a:xfrm>
                <a:off x="564" y="1100"/>
                <a:ext cx="788" cy="1364"/>
              </a:xfrm>
              <a:prstGeom prst="line">
                <a:avLst/>
              </a:prstGeom>
              <a:noFill/>
              <a:ln w="19050">
                <a:solidFill>
                  <a:schemeClr val="tx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25" name="Line 25"/>
              <p:cNvSpPr>
                <a:spLocks noChangeShapeType="1"/>
              </p:cNvSpPr>
              <p:nvPr/>
            </p:nvSpPr>
            <p:spPr bwMode="auto">
              <a:xfrm rot="3600000" flipV="1">
                <a:off x="2185" y="1022"/>
                <a:ext cx="350" cy="2119"/>
              </a:xfrm>
              <a:prstGeom prst="line">
                <a:avLst/>
              </a:prstGeom>
              <a:noFill/>
              <a:ln w="19050">
                <a:solidFill>
                  <a:schemeClr val="tx1"/>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grpSp>
        <p:grpSp>
          <p:nvGrpSpPr>
            <p:cNvPr id="8" name="Group 26"/>
            <p:cNvGrpSpPr>
              <a:grpSpLocks/>
            </p:cNvGrpSpPr>
            <p:nvPr/>
          </p:nvGrpSpPr>
          <p:grpSpPr bwMode="auto">
            <a:xfrm>
              <a:off x="1931988" y="3032125"/>
              <a:ext cx="933450" cy="2039938"/>
              <a:chOff x="1217" y="1910"/>
              <a:chExt cx="588" cy="1285"/>
            </a:xfrm>
          </p:grpSpPr>
          <p:sp>
            <p:nvSpPr>
              <p:cNvPr id="204827" name="Arco 27"/>
              <p:cNvSpPr>
                <a:spLocks/>
              </p:cNvSpPr>
              <p:nvPr/>
            </p:nvSpPr>
            <p:spPr bwMode="auto">
              <a:xfrm rot="-7189869">
                <a:off x="1265" y="2304"/>
                <a:ext cx="148" cy="227"/>
              </a:xfrm>
              <a:custGeom>
                <a:avLst/>
                <a:gdLst>
                  <a:gd name="G0" fmla="+- 0 0 0"/>
                  <a:gd name="G1" fmla="+- 0 0 0"/>
                  <a:gd name="G2" fmla="+- 21600 0 0"/>
                  <a:gd name="T0" fmla="*/ 14104 w 14104"/>
                  <a:gd name="T1" fmla="*/ 16359 h 21558"/>
                  <a:gd name="T2" fmla="*/ 1345 w 14104"/>
                  <a:gd name="T3" fmla="*/ 21558 h 21558"/>
                  <a:gd name="T4" fmla="*/ 0 w 14104"/>
                  <a:gd name="T5" fmla="*/ 0 h 21558"/>
                </a:gdLst>
                <a:ahLst/>
                <a:cxnLst>
                  <a:cxn ang="0">
                    <a:pos x="T0" y="T1"/>
                  </a:cxn>
                  <a:cxn ang="0">
                    <a:pos x="T2" y="T3"/>
                  </a:cxn>
                  <a:cxn ang="0">
                    <a:pos x="T4" y="T5"/>
                  </a:cxn>
                </a:cxnLst>
                <a:rect l="0" t="0" r="r" b="b"/>
                <a:pathLst>
                  <a:path w="14104" h="21558" fill="none" extrusionOk="0">
                    <a:moveTo>
                      <a:pt x="14104" y="16359"/>
                    </a:moveTo>
                    <a:cubicBezTo>
                      <a:pt x="10532" y="19438"/>
                      <a:pt x="6051" y="21264"/>
                      <a:pt x="1345" y="21558"/>
                    </a:cubicBezTo>
                  </a:path>
                  <a:path w="14104" h="21558" stroke="0" extrusionOk="0">
                    <a:moveTo>
                      <a:pt x="14104" y="16359"/>
                    </a:moveTo>
                    <a:cubicBezTo>
                      <a:pt x="10532" y="19438"/>
                      <a:pt x="6051" y="21264"/>
                      <a:pt x="1345" y="21558"/>
                    </a:cubicBezTo>
                    <a:lnTo>
                      <a:pt x="0" y="0"/>
                    </a:lnTo>
                    <a:close/>
                  </a:path>
                </a:pathLst>
              </a:custGeom>
              <a:noFill/>
              <a:ln w="19050">
                <a:solidFill>
                  <a:schemeClr val="tx1"/>
                </a:solidFill>
                <a:round/>
                <a:headEnd/>
                <a:tailEnd/>
              </a:ln>
              <a:effectLst/>
            </p:spPr>
            <p:txBody>
              <a:bodyPr wrap="none" anchor="ct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28" name="Line 28"/>
              <p:cNvSpPr>
                <a:spLocks noChangeShapeType="1"/>
              </p:cNvSpPr>
              <p:nvPr/>
            </p:nvSpPr>
            <p:spPr bwMode="auto">
              <a:xfrm flipH="1" flipV="1">
                <a:off x="1751" y="2312"/>
                <a:ext cx="54" cy="144"/>
              </a:xfrm>
              <a:prstGeom prst="line">
                <a:avLst/>
              </a:prstGeom>
              <a:noFill/>
              <a:ln w="12700">
                <a:solidFill>
                  <a:schemeClr val="tx1"/>
                </a:solidFill>
                <a:prstDash val="dash"/>
                <a:round/>
                <a:headEnd/>
                <a:tailEnd/>
              </a:ln>
              <a:effectLst/>
            </p:spPr>
            <p:txBody>
              <a:bodyPr wrap="none">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grpSp>
            <p:nvGrpSpPr>
              <p:cNvPr id="9" name="Group 29"/>
              <p:cNvGrpSpPr>
                <a:grpSpLocks/>
              </p:cNvGrpSpPr>
              <p:nvPr/>
            </p:nvGrpSpPr>
            <p:grpSpPr bwMode="auto">
              <a:xfrm>
                <a:off x="1217" y="1910"/>
                <a:ext cx="588" cy="1285"/>
                <a:chOff x="1217" y="1910"/>
                <a:chExt cx="588" cy="1285"/>
              </a:xfrm>
            </p:grpSpPr>
            <p:grpSp>
              <p:nvGrpSpPr>
                <p:cNvPr id="10" name="Group 30"/>
                <p:cNvGrpSpPr>
                  <a:grpSpLocks/>
                </p:cNvGrpSpPr>
                <p:nvPr/>
              </p:nvGrpSpPr>
              <p:grpSpPr bwMode="auto">
                <a:xfrm>
                  <a:off x="1352" y="2463"/>
                  <a:ext cx="453" cy="732"/>
                  <a:chOff x="3822" y="1987"/>
                  <a:chExt cx="453" cy="732"/>
                </a:xfrm>
              </p:grpSpPr>
              <p:sp>
                <p:nvSpPr>
                  <p:cNvPr id="204831" name="Line 31"/>
                  <p:cNvSpPr>
                    <a:spLocks noChangeShapeType="1"/>
                  </p:cNvSpPr>
                  <p:nvPr/>
                </p:nvSpPr>
                <p:spPr bwMode="auto">
                  <a:xfrm>
                    <a:off x="3824" y="1988"/>
                    <a:ext cx="0" cy="545"/>
                  </a:xfrm>
                  <a:prstGeom prst="line">
                    <a:avLst/>
                  </a:prstGeom>
                  <a:noFill/>
                  <a:ln w="19050">
                    <a:solidFill>
                      <a:schemeClr val="tx1"/>
                    </a:solidFill>
                    <a:prstDash val="dash"/>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32" name="Line 32"/>
                  <p:cNvSpPr>
                    <a:spLocks noChangeShapeType="1"/>
                  </p:cNvSpPr>
                  <p:nvPr/>
                </p:nvSpPr>
                <p:spPr bwMode="auto">
                  <a:xfrm>
                    <a:off x="4272" y="1987"/>
                    <a:ext cx="0" cy="548"/>
                  </a:xfrm>
                  <a:prstGeom prst="line">
                    <a:avLst/>
                  </a:prstGeom>
                  <a:noFill/>
                  <a:ln w="19050">
                    <a:solidFill>
                      <a:schemeClr val="tx1"/>
                    </a:solidFill>
                    <a:prstDash val="dash"/>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33" name="Line 33"/>
                  <p:cNvSpPr>
                    <a:spLocks noChangeShapeType="1"/>
                  </p:cNvSpPr>
                  <p:nvPr/>
                </p:nvSpPr>
                <p:spPr bwMode="auto">
                  <a:xfrm>
                    <a:off x="4054" y="1988"/>
                    <a:ext cx="1" cy="544"/>
                  </a:xfrm>
                  <a:prstGeom prst="line">
                    <a:avLst/>
                  </a:prstGeom>
                  <a:noFill/>
                  <a:ln w="19050">
                    <a:solidFill>
                      <a:schemeClr val="tx1"/>
                    </a:solidFill>
                    <a:prstDash val="dash"/>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34" name="Line 34"/>
                  <p:cNvSpPr>
                    <a:spLocks noChangeShapeType="1"/>
                  </p:cNvSpPr>
                  <p:nvPr/>
                </p:nvSpPr>
                <p:spPr bwMode="auto">
                  <a:xfrm>
                    <a:off x="3829" y="2099"/>
                    <a:ext cx="227" cy="1"/>
                  </a:xfrm>
                  <a:prstGeom prst="line">
                    <a:avLst/>
                  </a:prstGeom>
                  <a:noFill/>
                  <a:ln w="12700">
                    <a:solidFill>
                      <a:schemeClr val="tx1"/>
                    </a:solidFill>
                    <a:round/>
                    <a:headEnd type="triangle" w="med" len="sm"/>
                    <a:tailEnd type="triangle" w="med" len="sm"/>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35" name="Text Box 35"/>
                  <p:cNvSpPr txBox="1">
                    <a:spLocks noChangeArrowheads="1"/>
                  </p:cNvSpPr>
                  <p:nvPr/>
                </p:nvSpPr>
                <p:spPr bwMode="auto">
                  <a:xfrm>
                    <a:off x="3949" y="2488"/>
                    <a:ext cx="196" cy="231"/>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pPr>
                    <a:r>
                      <a:rPr lang="it-IT" b="1">
                        <a:solidFill>
                          <a:srgbClr val="000000"/>
                        </a:solidFill>
                        <a:latin typeface="Garamond" charset="0"/>
                      </a:rPr>
                      <a:t>d</a:t>
                    </a:r>
                  </a:p>
                </p:txBody>
              </p:sp>
              <p:sp>
                <p:nvSpPr>
                  <p:cNvPr id="204836" name="Text Box 36"/>
                  <p:cNvSpPr txBox="1">
                    <a:spLocks noChangeArrowheads="1"/>
                  </p:cNvSpPr>
                  <p:nvPr/>
                </p:nvSpPr>
                <p:spPr bwMode="auto">
                  <a:xfrm>
                    <a:off x="3851" y="2043"/>
                    <a:ext cx="185" cy="231"/>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b="1">
                        <a:solidFill>
                          <a:srgbClr val="000000"/>
                        </a:solidFill>
                        <a:latin typeface="Garamond" charset="0"/>
                      </a:rPr>
                      <a:t>a</a:t>
                    </a:r>
                  </a:p>
                </p:txBody>
              </p:sp>
              <p:sp>
                <p:nvSpPr>
                  <p:cNvPr id="204837" name="Line 37"/>
                  <p:cNvSpPr>
                    <a:spLocks noChangeShapeType="1"/>
                  </p:cNvSpPr>
                  <p:nvPr/>
                </p:nvSpPr>
                <p:spPr bwMode="auto">
                  <a:xfrm>
                    <a:off x="3822" y="2534"/>
                    <a:ext cx="453" cy="1"/>
                  </a:xfrm>
                  <a:prstGeom prst="line">
                    <a:avLst/>
                  </a:prstGeom>
                  <a:noFill/>
                  <a:ln w="12700">
                    <a:solidFill>
                      <a:schemeClr val="tx1"/>
                    </a:solidFill>
                    <a:round/>
                    <a:headEnd type="triangle" w="med" len="sm"/>
                    <a:tailEnd type="triangle" w="med" len="sm"/>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grpSp>
            <p:grpSp>
              <p:nvGrpSpPr>
                <p:cNvPr id="11" name="Group 38"/>
                <p:cNvGrpSpPr>
                  <a:grpSpLocks/>
                </p:cNvGrpSpPr>
                <p:nvPr/>
              </p:nvGrpSpPr>
              <p:grpSpPr bwMode="auto">
                <a:xfrm>
                  <a:off x="1217" y="1910"/>
                  <a:ext cx="586" cy="596"/>
                  <a:chOff x="1217" y="1910"/>
                  <a:chExt cx="586" cy="596"/>
                </a:xfrm>
              </p:grpSpPr>
              <p:sp>
                <p:nvSpPr>
                  <p:cNvPr id="204839" name="Arco 39"/>
                  <p:cNvSpPr>
                    <a:spLocks/>
                  </p:cNvSpPr>
                  <p:nvPr/>
                </p:nvSpPr>
                <p:spPr bwMode="auto">
                  <a:xfrm rot="5142357">
                    <a:off x="1183" y="2278"/>
                    <a:ext cx="227" cy="116"/>
                  </a:xfrm>
                  <a:custGeom>
                    <a:avLst/>
                    <a:gdLst>
                      <a:gd name="G0" fmla="+- 21600 0 0"/>
                      <a:gd name="G1" fmla="+- 449 0 0"/>
                      <a:gd name="G2" fmla="+- 21600 0 0"/>
                      <a:gd name="T0" fmla="*/ 2767 w 21600"/>
                      <a:gd name="T1" fmla="*/ 11027 h 11027"/>
                      <a:gd name="T2" fmla="*/ 5 w 21600"/>
                      <a:gd name="T3" fmla="*/ 0 h 11027"/>
                      <a:gd name="T4" fmla="*/ 21600 w 21600"/>
                      <a:gd name="T5" fmla="*/ 449 h 11027"/>
                    </a:gdLst>
                    <a:ahLst/>
                    <a:cxnLst>
                      <a:cxn ang="0">
                        <a:pos x="T0" y="T1"/>
                      </a:cxn>
                      <a:cxn ang="0">
                        <a:pos x="T2" y="T3"/>
                      </a:cxn>
                      <a:cxn ang="0">
                        <a:pos x="T4" y="T5"/>
                      </a:cxn>
                    </a:cxnLst>
                    <a:rect l="0" t="0" r="r" b="b"/>
                    <a:pathLst>
                      <a:path w="21600" h="11027" fill="none" extrusionOk="0">
                        <a:moveTo>
                          <a:pt x="2767" y="11026"/>
                        </a:moveTo>
                        <a:cubicBezTo>
                          <a:pt x="952" y="7796"/>
                          <a:pt x="0" y="4153"/>
                          <a:pt x="0" y="449"/>
                        </a:cubicBezTo>
                        <a:cubicBezTo>
                          <a:pt x="0" y="299"/>
                          <a:pt x="1" y="149"/>
                          <a:pt x="4" y="-1"/>
                        </a:cubicBezTo>
                      </a:path>
                      <a:path w="21600" h="11027" stroke="0" extrusionOk="0">
                        <a:moveTo>
                          <a:pt x="2767" y="11026"/>
                        </a:moveTo>
                        <a:cubicBezTo>
                          <a:pt x="952" y="7796"/>
                          <a:pt x="0" y="4153"/>
                          <a:pt x="0" y="449"/>
                        </a:cubicBezTo>
                        <a:cubicBezTo>
                          <a:pt x="0" y="299"/>
                          <a:pt x="1" y="149"/>
                          <a:pt x="4" y="-1"/>
                        </a:cubicBezTo>
                        <a:lnTo>
                          <a:pt x="21600" y="449"/>
                        </a:lnTo>
                        <a:close/>
                      </a:path>
                    </a:pathLst>
                  </a:custGeom>
                  <a:noFill/>
                  <a:ln w="19050">
                    <a:solidFill>
                      <a:schemeClr val="tx1"/>
                    </a:solidFill>
                    <a:round/>
                    <a:headEnd/>
                    <a:tailEnd/>
                  </a:ln>
                  <a:effectLst/>
                </p:spPr>
                <p:txBody>
                  <a:bodyPr wrap="none" anchor="ct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40" name="Line 40"/>
                  <p:cNvSpPr>
                    <a:spLocks noChangeShapeType="1"/>
                  </p:cNvSpPr>
                  <p:nvPr/>
                </p:nvSpPr>
                <p:spPr bwMode="auto">
                  <a:xfrm rot="10800000">
                    <a:off x="1345" y="1910"/>
                    <a:ext cx="8" cy="546"/>
                  </a:xfrm>
                  <a:prstGeom prst="line">
                    <a:avLst/>
                  </a:prstGeom>
                  <a:noFill/>
                  <a:ln w="12700">
                    <a:solidFill>
                      <a:schemeClr val="tx1"/>
                    </a:solidFill>
                    <a:prstDash val="dash"/>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41" name="Arco 41"/>
                  <p:cNvSpPr>
                    <a:spLocks/>
                  </p:cNvSpPr>
                  <p:nvPr/>
                </p:nvSpPr>
                <p:spPr bwMode="auto">
                  <a:xfrm rot="-28699424">
                    <a:off x="1258" y="2321"/>
                    <a:ext cx="144" cy="226"/>
                  </a:xfrm>
                  <a:custGeom>
                    <a:avLst/>
                    <a:gdLst>
                      <a:gd name="G0" fmla="+- 0 0 0"/>
                      <a:gd name="G1" fmla="+- 0 0 0"/>
                      <a:gd name="G2" fmla="+- 21600 0 0"/>
                      <a:gd name="T0" fmla="*/ 13734 w 13734"/>
                      <a:gd name="T1" fmla="*/ 16671 h 21496"/>
                      <a:gd name="T2" fmla="*/ 2117 w 13734"/>
                      <a:gd name="T3" fmla="*/ 21496 h 21496"/>
                      <a:gd name="T4" fmla="*/ 0 w 13734"/>
                      <a:gd name="T5" fmla="*/ 0 h 21496"/>
                    </a:gdLst>
                    <a:ahLst/>
                    <a:cxnLst>
                      <a:cxn ang="0">
                        <a:pos x="T0" y="T1"/>
                      </a:cxn>
                      <a:cxn ang="0">
                        <a:pos x="T2" y="T3"/>
                      </a:cxn>
                      <a:cxn ang="0">
                        <a:pos x="T4" y="T5"/>
                      </a:cxn>
                    </a:cxnLst>
                    <a:rect l="0" t="0" r="r" b="b"/>
                    <a:pathLst>
                      <a:path w="13734" h="21496" fill="none" extrusionOk="0">
                        <a:moveTo>
                          <a:pt x="13734" y="16671"/>
                        </a:moveTo>
                        <a:cubicBezTo>
                          <a:pt x="10426" y="19396"/>
                          <a:pt x="6382" y="21075"/>
                          <a:pt x="2117" y="21496"/>
                        </a:cubicBezTo>
                      </a:path>
                      <a:path w="13734" h="21496" stroke="0" extrusionOk="0">
                        <a:moveTo>
                          <a:pt x="13734" y="16671"/>
                        </a:moveTo>
                        <a:cubicBezTo>
                          <a:pt x="10426" y="19396"/>
                          <a:pt x="6382" y="21075"/>
                          <a:pt x="2117" y="21496"/>
                        </a:cubicBezTo>
                        <a:lnTo>
                          <a:pt x="0" y="0"/>
                        </a:lnTo>
                        <a:close/>
                      </a:path>
                    </a:pathLst>
                  </a:custGeom>
                  <a:noFill/>
                  <a:ln w="19050">
                    <a:solidFill>
                      <a:schemeClr val="tx1"/>
                    </a:solidFill>
                    <a:round/>
                    <a:headEnd/>
                    <a:tailEnd/>
                  </a:ln>
                  <a:effectLst/>
                </p:spPr>
                <p:txBody>
                  <a:bodyPr wrap="none" anchor="ct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42" name="Line 42"/>
                  <p:cNvSpPr>
                    <a:spLocks noChangeShapeType="1"/>
                  </p:cNvSpPr>
                  <p:nvPr/>
                </p:nvSpPr>
                <p:spPr bwMode="auto">
                  <a:xfrm flipV="1">
                    <a:off x="1356" y="2263"/>
                    <a:ext cx="333" cy="192"/>
                  </a:xfrm>
                  <a:prstGeom prst="line">
                    <a:avLst/>
                  </a:prstGeom>
                  <a:noFill/>
                  <a:ln w="12700">
                    <a:solidFill>
                      <a:schemeClr val="tx1"/>
                    </a:solidFill>
                    <a:prstDash val="dash"/>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43" name="Line 43"/>
                  <p:cNvSpPr>
                    <a:spLocks noChangeShapeType="1"/>
                  </p:cNvSpPr>
                  <p:nvPr/>
                </p:nvSpPr>
                <p:spPr bwMode="auto">
                  <a:xfrm>
                    <a:off x="1685" y="2262"/>
                    <a:ext cx="118" cy="206"/>
                  </a:xfrm>
                  <a:prstGeom prst="line">
                    <a:avLst/>
                  </a:prstGeom>
                  <a:noFill/>
                  <a:ln w="19050">
                    <a:solidFill>
                      <a:srgbClr val="FF0000"/>
                    </a:solidFill>
                    <a:round/>
                    <a:headEnd/>
                    <a:tailEnd/>
                  </a:ln>
                  <a:effectLst/>
                </p:spPr>
                <p:txBody>
                  <a:bodyPr wrap="none">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204844" name="Line 44"/>
                  <p:cNvSpPr>
                    <a:spLocks noChangeShapeType="1"/>
                  </p:cNvSpPr>
                  <p:nvPr/>
                </p:nvSpPr>
                <p:spPr bwMode="auto">
                  <a:xfrm flipV="1">
                    <a:off x="1353" y="2311"/>
                    <a:ext cx="401" cy="150"/>
                  </a:xfrm>
                  <a:prstGeom prst="line">
                    <a:avLst/>
                  </a:prstGeom>
                  <a:noFill/>
                  <a:ln w="19050">
                    <a:solidFill>
                      <a:srgbClr val="0000FF"/>
                    </a:solidFill>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graphicFrame>
                <p:nvGraphicFramePr>
                  <p:cNvPr id="204845" name="Object 45"/>
                  <p:cNvGraphicFramePr>
                    <a:graphicFrameLocks noChangeAspect="1"/>
                  </p:cNvGraphicFramePr>
                  <p:nvPr/>
                </p:nvGraphicFramePr>
                <p:xfrm>
                  <a:off x="1397" y="2226"/>
                  <a:ext cx="145" cy="145"/>
                </p:xfrm>
                <a:graphic>
                  <a:graphicData uri="http://schemas.openxmlformats.org/presentationml/2006/ole">
                    <mc:AlternateContent xmlns:mc="http://schemas.openxmlformats.org/markup-compatibility/2006">
                      <mc:Choice xmlns:v="urn:schemas-microsoft-com:vml" Requires="v">
                        <p:oleObj spid="_x0000_s250208" name="Equation" r:id="rId3" imgW="228600" imgH="228600" progId="">
                          <p:embed/>
                        </p:oleObj>
                      </mc:Choice>
                      <mc:Fallback>
                        <p:oleObj name="Equation" r:id="rId3" imgW="228600" imgH="2286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 y="2226"/>
                                <a:ext cx="145" cy="14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04846" name="Object 46"/>
                  <p:cNvGraphicFramePr>
                    <a:graphicFrameLocks noChangeAspect="1"/>
                  </p:cNvGraphicFramePr>
                  <p:nvPr/>
                </p:nvGraphicFramePr>
                <p:xfrm>
                  <a:off x="1218" y="2083"/>
                  <a:ext cx="137" cy="145"/>
                </p:xfrm>
                <a:graphic>
                  <a:graphicData uri="http://schemas.openxmlformats.org/presentationml/2006/ole">
                    <mc:AlternateContent xmlns:mc="http://schemas.openxmlformats.org/markup-compatibility/2006">
                      <mc:Choice xmlns:v="urn:schemas-microsoft-com:vml" Requires="v">
                        <p:oleObj spid="_x0000_s250209" name="Equation" r:id="rId5" imgW="215640" imgH="228600" progId="">
                          <p:embed/>
                        </p:oleObj>
                      </mc:Choice>
                      <mc:Fallback>
                        <p:oleObj name="Equation" r:id="rId5" imgW="215640" imgH="2286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8" y="2083"/>
                                <a:ext cx="137" cy="14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grpSp>
        </p:grpSp>
      </p:grpSp>
      <p:graphicFrame>
        <p:nvGraphicFramePr>
          <p:cNvPr id="361476" name="Object 4"/>
          <p:cNvGraphicFramePr>
            <a:graphicFrameLocks noChangeAspect="1"/>
          </p:cNvGraphicFramePr>
          <p:nvPr/>
        </p:nvGraphicFramePr>
        <p:xfrm>
          <a:off x="4151110" y="273050"/>
          <a:ext cx="4764290" cy="869950"/>
        </p:xfrm>
        <a:graphic>
          <a:graphicData uri="http://schemas.openxmlformats.org/presentationml/2006/ole">
            <mc:AlternateContent xmlns:mc="http://schemas.openxmlformats.org/markup-compatibility/2006">
              <mc:Choice xmlns:v="urn:schemas-microsoft-com:vml" Requires="v">
                <p:oleObj spid="_x0000_s250210" name="Equation" r:id="rId7" imgW="1320800" imgH="241300" progId="Equation.3">
                  <p:embed/>
                </p:oleObj>
              </mc:Choice>
              <mc:Fallback>
                <p:oleObj name="Equation" r:id="rId7" imgW="1320800" imgH="241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1110" y="273050"/>
                        <a:ext cx="4764290" cy="8699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9" name="Rettangolo 48"/>
          <p:cNvSpPr/>
          <p:nvPr/>
        </p:nvSpPr>
        <p:spPr>
          <a:xfrm>
            <a:off x="0" y="4267200"/>
            <a:ext cx="9144000" cy="2932085"/>
          </a:xfrm>
          <a:prstGeom prst="rect">
            <a:avLst/>
          </a:prstGeom>
        </p:spPr>
        <p:txBody>
          <a:bodyPr vert="horz" wrap="square">
            <a:spAutoFit/>
          </a:bodyPr>
          <a:lstStyle/>
          <a:p>
            <a:pPr fontAlgn="base">
              <a:lnSpc>
                <a:spcPct val="90000"/>
              </a:lnSpc>
              <a:spcBef>
                <a:spcPct val="20000"/>
              </a:spcBef>
              <a:spcAft>
                <a:spcPct val="0"/>
              </a:spcAft>
              <a:buClr>
                <a:srgbClr val="009999"/>
              </a:buClr>
              <a:buSzPct val="80000"/>
              <a:buFont typeface="Wingdings" charset="2"/>
              <a:buNone/>
            </a:pPr>
            <a:r>
              <a:rPr lang="it-IT" sz="2400" dirty="0" smtClean="0">
                <a:solidFill>
                  <a:srgbClr val="000000"/>
                </a:solidFill>
                <a:effectLst>
                  <a:outerShdw blurRad="38100" dist="38100" dir="2700000" algn="tl">
                    <a:srgbClr val="000000">
                      <a:alpha val="43137"/>
                    </a:srgbClr>
                  </a:outerShdw>
                </a:effectLst>
                <a:latin typeface="Arial" charset="0"/>
              </a:rPr>
              <a:t>Per k=0 la relazione e’ soddisfatta per </a:t>
            </a:r>
            <a:r>
              <a:rPr lang="it-IT" sz="2400" dirty="0" smtClean="0">
                <a:solidFill>
                  <a:srgbClr val="000000"/>
                </a:solidFill>
                <a:effectLst>
                  <a:outerShdw blurRad="38100" dist="38100" dir="2700000" algn="tl">
                    <a:srgbClr val="000000">
                      <a:alpha val="43137"/>
                    </a:srgbClr>
                  </a:outerShdw>
                </a:effectLst>
                <a:latin typeface="Symbol" charset="2"/>
                <a:cs typeface="Symbol" charset="2"/>
              </a:rPr>
              <a:t>q</a:t>
            </a:r>
            <a:r>
              <a:rPr lang="it-IT" sz="2400" baseline="-25000" dirty="0" smtClean="0">
                <a:solidFill>
                  <a:srgbClr val="000000"/>
                </a:solidFill>
                <a:effectLst>
                  <a:outerShdw blurRad="38100" dist="38100" dir="2700000" algn="tl">
                    <a:srgbClr val="000000">
                      <a:alpha val="43137"/>
                    </a:srgbClr>
                  </a:outerShdw>
                </a:effectLst>
                <a:latin typeface="Symbol" charset="2"/>
                <a:cs typeface="Symbol" charset="2"/>
              </a:rPr>
              <a:t>1</a:t>
            </a:r>
            <a:r>
              <a:rPr lang="it-IT" sz="2400" dirty="0" smtClean="0">
                <a:solidFill>
                  <a:srgbClr val="000000"/>
                </a:solidFill>
                <a:effectLst>
                  <a:outerShdw blurRad="38100" dist="38100" dir="2700000" algn="tl">
                    <a:srgbClr val="000000">
                      <a:alpha val="43137"/>
                    </a:srgbClr>
                  </a:outerShdw>
                </a:effectLst>
                <a:latin typeface="Arial" charset="0"/>
              </a:rPr>
              <a:t>=</a:t>
            </a:r>
            <a:r>
              <a:rPr lang="it-IT" sz="2400" dirty="0" smtClean="0">
                <a:solidFill>
                  <a:srgbClr val="000000"/>
                </a:solidFill>
                <a:effectLst>
                  <a:outerShdw blurRad="38100" dist="38100" dir="2700000" algn="tl">
                    <a:srgbClr val="000000">
                      <a:alpha val="43137"/>
                    </a:srgbClr>
                  </a:outerShdw>
                </a:effectLst>
                <a:latin typeface="Symbol" charset="2"/>
                <a:cs typeface="Symbol" charset="2"/>
              </a:rPr>
              <a:t>q</a:t>
            </a:r>
            <a:r>
              <a:rPr lang="it-IT" sz="2400" baseline="-25000" dirty="0" smtClean="0">
                <a:solidFill>
                  <a:srgbClr val="000000"/>
                </a:solidFill>
                <a:effectLst>
                  <a:outerShdw blurRad="38100" dist="38100" dir="2700000" algn="tl">
                    <a:srgbClr val="000000">
                      <a:alpha val="43137"/>
                    </a:srgbClr>
                  </a:outerShdw>
                </a:effectLst>
                <a:latin typeface="Symbol" charset="2"/>
                <a:cs typeface="Symbol" charset="2"/>
              </a:rPr>
              <a:t>2</a:t>
            </a:r>
            <a:r>
              <a:rPr lang="it-IT" sz="2400" dirty="0" smtClean="0">
                <a:solidFill>
                  <a:srgbClr val="000000"/>
                </a:solidFill>
                <a:effectLst>
                  <a:outerShdw blurRad="38100" dist="38100" dir="2700000" algn="tl">
                    <a:srgbClr val="000000">
                      <a:alpha val="43137"/>
                    </a:srgbClr>
                  </a:outerShdw>
                </a:effectLst>
                <a:latin typeface="Arial" charset="0"/>
              </a:rPr>
              <a:t> per ogni </a:t>
            </a:r>
            <a:r>
              <a:rPr lang="it-IT" sz="2400" dirty="0" err="1" smtClean="0">
                <a:solidFill>
                  <a:srgbClr val="000000"/>
                </a:solidFill>
                <a:effectLst>
                  <a:outerShdw blurRad="38100" dist="38100" dir="2700000" algn="tl">
                    <a:srgbClr val="000000">
                      <a:alpha val="43137"/>
                    </a:srgbClr>
                  </a:outerShdw>
                </a:effectLst>
                <a:latin typeface="Symbol" charset="2"/>
                <a:cs typeface="Symbol" charset="2"/>
              </a:rPr>
              <a:t>l</a:t>
            </a:r>
            <a:endParaRPr lang="it-IT" sz="2400" dirty="0" smtClean="0">
              <a:solidFill>
                <a:srgbClr val="000000"/>
              </a:solidFill>
              <a:effectLst>
                <a:outerShdw blurRad="38100" dist="38100" dir="2700000" algn="tl">
                  <a:srgbClr val="000000">
                    <a:alpha val="43137"/>
                  </a:srgbClr>
                </a:outerShdw>
              </a:effectLst>
              <a:latin typeface="Symbol" charset="2"/>
              <a:cs typeface="Symbol" charset="2"/>
            </a:endParaRPr>
          </a:p>
          <a:p>
            <a:pPr fontAlgn="base">
              <a:lnSpc>
                <a:spcPct val="90000"/>
              </a:lnSpc>
              <a:spcBef>
                <a:spcPct val="20000"/>
              </a:spcBef>
              <a:spcAft>
                <a:spcPct val="0"/>
              </a:spcAft>
              <a:buClr>
                <a:srgbClr val="009999"/>
              </a:buClr>
              <a:buSzPct val="80000"/>
              <a:buFont typeface="Wingdings" charset="2"/>
              <a:buNone/>
            </a:pPr>
            <a:r>
              <a:rPr lang="it-IT" sz="2400" dirty="0" smtClean="0">
                <a:solidFill>
                  <a:srgbClr val="000000"/>
                </a:solidFill>
                <a:effectLst>
                  <a:outerShdw blurRad="38100" dist="38100" dir="2700000" algn="tl">
                    <a:srgbClr val="000000">
                      <a:alpha val="43137"/>
                    </a:srgbClr>
                  </a:outerShdw>
                </a:effectLst>
                <a:latin typeface="Arial" charset="0"/>
              </a:rPr>
              <a:t>Passano tutte le </a:t>
            </a:r>
            <a:r>
              <a:rPr lang="it-IT" sz="2400" dirty="0" err="1" smtClean="0">
                <a:solidFill>
                  <a:srgbClr val="000000"/>
                </a:solidFill>
                <a:effectLst>
                  <a:outerShdw blurRad="38100" dist="38100" dir="2700000" algn="tl">
                    <a:srgbClr val="000000">
                      <a:alpha val="43137"/>
                    </a:srgbClr>
                  </a:outerShdw>
                </a:effectLst>
                <a:latin typeface="Symbol" charset="2"/>
                <a:cs typeface="Symbol" charset="2"/>
              </a:rPr>
              <a:t>l</a:t>
            </a:r>
            <a:r>
              <a:rPr lang="it-IT" sz="2400" dirty="0" smtClean="0">
                <a:solidFill>
                  <a:srgbClr val="000000"/>
                </a:solidFill>
                <a:effectLst>
                  <a:outerShdw blurRad="38100" dist="38100" dir="2700000" algn="tl">
                    <a:srgbClr val="000000">
                      <a:alpha val="43137"/>
                    </a:srgbClr>
                  </a:outerShdw>
                </a:effectLst>
                <a:latin typeface="Arial" charset="0"/>
              </a:rPr>
              <a:t> ovvero la luce e’ bianca </a:t>
            </a:r>
          </a:p>
          <a:p>
            <a:pPr fontAlgn="base">
              <a:lnSpc>
                <a:spcPct val="90000"/>
              </a:lnSpc>
              <a:spcBef>
                <a:spcPct val="20000"/>
              </a:spcBef>
              <a:spcAft>
                <a:spcPct val="0"/>
              </a:spcAft>
              <a:buClr>
                <a:srgbClr val="009999"/>
              </a:buClr>
              <a:buSzPct val="80000"/>
              <a:buFont typeface="Wingdings" charset="2"/>
              <a:buNone/>
            </a:pPr>
            <a:r>
              <a:rPr lang="it-IT" sz="2400" dirty="0" smtClean="0">
                <a:solidFill>
                  <a:srgbClr val="000000"/>
                </a:solidFill>
                <a:effectLst>
                  <a:outerShdw blurRad="38100" dist="38100" dir="2700000" algn="tl">
                    <a:srgbClr val="000000">
                      <a:alpha val="43137"/>
                    </a:srgbClr>
                  </a:outerShdw>
                </a:effectLst>
                <a:latin typeface="Arial" charset="0"/>
              </a:rPr>
              <a:t>Per k=1 ogni </a:t>
            </a:r>
            <a:r>
              <a:rPr lang="it-IT" sz="2400" dirty="0" err="1" smtClean="0">
                <a:solidFill>
                  <a:srgbClr val="000000"/>
                </a:solidFill>
                <a:effectLst>
                  <a:outerShdw blurRad="38100" dist="38100" dir="2700000" algn="tl">
                    <a:srgbClr val="000000">
                      <a:alpha val="43137"/>
                    </a:srgbClr>
                  </a:outerShdw>
                </a:effectLst>
                <a:latin typeface="Symbol" charset="2"/>
                <a:cs typeface="Symbol" charset="2"/>
              </a:rPr>
              <a:t>l</a:t>
            </a:r>
            <a:r>
              <a:rPr lang="it-IT" sz="2400" dirty="0" smtClean="0">
                <a:solidFill>
                  <a:srgbClr val="000000"/>
                </a:solidFill>
                <a:effectLst>
                  <a:outerShdw blurRad="38100" dist="38100" dir="2700000" algn="tl">
                    <a:srgbClr val="000000">
                      <a:alpha val="43137"/>
                    </a:srgbClr>
                  </a:outerShdw>
                </a:effectLst>
                <a:latin typeface="Arial" charset="0"/>
              </a:rPr>
              <a:t> soddisfa un particolare valore di (sin</a:t>
            </a:r>
            <a:r>
              <a:rPr lang="it-IT" sz="2400" dirty="0" smtClean="0">
                <a:solidFill>
                  <a:srgbClr val="000000"/>
                </a:solidFill>
                <a:effectLst>
                  <a:outerShdw blurRad="38100" dist="38100" dir="2700000" algn="tl">
                    <a:srgbClr val="000000">
                      <a:alpha val="43137"/>
                    </a:srgbClr>
                  </a:outerShdw>
                </a:effectLst>
                <a:latin typeface="Symbol" charset="2"/>
                <a:cs typeface="Symbol" charset="2"/>
              </a:rPr>
              <a:t>q</a:t>
            </a:r>
            <a:r>
              <a:rPr lang="it-IT" sz="2400" baseline="-25000" dirty="0" smtClean="0">
                <a:solidFill>
                  <a:srgbClr val="000000"/>
                </a:solidFill>
                <a:effectLst>
                  <a:outerShdw blurRad="38100" dist="38100" dir="2700000" algn="tl">
                    <a:srgbClr val="000000">
                      <a:alpha val="43137"/>
                    </a:srgbClr>
                  </a:outerShdw>
                </a:effectLst>
                <a:latin typeface="Symbol" charset="2"/>
                <a:cs typeface="Symbol" charset="2"/>
              </a:rPr>
              <a:t>1</a:t>
            </a:r>
            <a:r>
              <a:rPr lang="it-IT" sz="2400" dirty="0" smtClean="0">
                <a:solidFill>
                  <a:srgbClr val="000000"/>
                </a:solidFill>
                <a:effectLst>
                  <a:outerShdw blurRad="38100" dist="38100" dir="2700000" algn="tl">
                    <a:srgbClr val="000000">
                      <a:alpha val="43137"/>
                    </a:srgbClr>
                  </a:outerShdw>
                </a:effectLst>
                <a:latin typeface="Arial" charset="0"/>
              </a:rPr>
              <a:t>-sin</a:t>
            </a:r>
            <a:r>
              <a:rPr lang="it-IT" sz="2400" dirty="0" smtClean="0">
                <a:solidFill>
                  <a:srgbClr val="000000"/>
                </a:solidFill>
                <a:effectLst>
                  <a:outerShdw blurRad="38100" dist="38100" dir="2700000" algn="tl">
                    <a:srgbClr val="000000">
                      <a:alpha val="43137"/>
                    </a:srgbClr>
                  </a:outerShdw>
                </a:effectLst>
                <a:latin typeface="Symbol" charset="2"/>
                <a:cs typeface="Symbol" charset="2"/>
              </a:rPr>
              <a:t>q</a:t>
            </a:r>
            <a:r>
              <a:rPr lang="it-IT" sz="2400" baseline="-25000" dirty="0" smtClean="0">
                <a:solidFill>
                  <a:srgbClr val="000000"/>
                </a:solidFill>
                <a:effectLst>
                  <a:outerShdw blurRad="38100" dist="38100" dir="2700000" algn="tl">
                    <a:srgbClr val="000000">
                      <a:alpha val="43137"/>
                    </a:srgbClr>
                  </a:outerShdw>
                </a:effectLst>
                <a:latin typeface="Symbol" charset="2"/>
                <a:cs typeface="Symbol" charset="2"/>
              </a:rPr>
              <a:t>2</a:t>
            </a:r>
            <a:r>
              <a:rPr lang="it-IT" sz="2400" dirty="0" smtClean="0">
                <a:solidFill>
                  <a:srgbClr val="000000"/>
                </a:solidFill>
                <a:effectLst>
                  <a:outerShdw blurRad="38100" dist="38100" dir="2700000" algn="tl">
                    <a:srgbClr val="000000">
                      <a:alpha val="43137"/>
                    </a:srgbClr>
                  </a:outerShdw>
                </a:effectLst>
                <a:latin typeface="Arial" charset="0"/>
              </a:rPr>
              <a:t>)</a:t>
            </a:r>
          </a:p>
          <a:p>
            <a:pPr fontAlgn="base">
              <a:lnSpc>
                <a:spcPct val="90000"/>
              </a:lnSpc>
              <a:spcBef>
                <a:spcPct val="20000"/>
              </a:spcBef>
              <a:spcAft>
                <a:spcPct val="0"/>
              </a:spcAft>
              <a:buClr>
                <a:srgbClr val="009999"/>
              </a:buClr>
              <a:buSzPct val="80000"/>
              <a:buFont typeface="Wingdings" charset="2"/>
              <a:buNone/>
            </a:pPr>
            <a:r>
              <a:rPr lang="it-IT" sz="2400" dirty="0" smtClean="0">
                <a:solidFill>
                  <a:srgbClr val="000000"/>
                </a:solidFill>
                <a:effectLst>
                  <a:outerShdw blurRad="38100" dist="38100" dir="2700000" algn="tl">
                    <a:srgbClr val="000000">
                      <a:alpha val="43137"/>
                    </a:srgbClr>
                  </a:outerShdw>
                </a:effectLst>
                <a:latin typeface="Arial" charset="0"/>
              </a:rPr>
              <a:t>Per cui si ottiene </a:t>
            </a:r>
            <a:r>
              <a:rPr lang="it-IT" sz="2400" i="1" dirty="0" smtClean="0">
                <a:solidFill>
                  <a:srgbClr val="000000"/>
                </a:solidFill>
                <a:effectLst>
                  <a:outerShdw blurRad="38100" dist="38100" dir="2700000" algn="tl">
                    <a:srgbClr val="000000">
                      <a:alpha val="43137"/>
                    </a:srgbClr>
                  </a:outerShdw>
                </a:effectLst>
                <a:latin typeface="Arial" charset="0"/>
              </a:rPr>
              <a:t>la dispersione della luce</a:t>
            </a:r>
          </a:p>
          <a:p>
            <a:pPr fontAlgn="base">
              <a:lnSpc>
                <a:spcPct val="90000"/>
              </a:lnSpc>
              <a:spcBef>
                <a:spcPct val="20000"/>
              </a:spcBef>
              <a:spcAft>
                <a:spcPct val="0"/>
              </a:spcAft>
              <a:buClr>
                <a:srgbClr val="009999"/>
              </a:buClr>
              <a:buSzPct val="80000"/>
              <a:buFont typeface="Wingdings" charset="2"/>
              <a:buNone/>
            </a:pPr>
            <a:r>
              <a:rPr lang="it-IT" sz="2400" dirty="0" smtClean="0">
                <a:solidFill>
                  <a:srgbClr val="000000"/>
                </a:solidFill>
                <a:effectLst>
                  <a:outerShdw blurRad="38100" dist="38100" dir="2700000" algn="tl">
                    <a:srgbClr val="000000">
                      <a:alpha val="43137"/>
                    </a:srgbClr>
                  </a:outerShdw>
                </a:effectLst>
                <a:latin typeface="Arial" charset="0"/>
              </a:rPr>
              <a:t>Dalla misura della distanza noto il passo del reticolo si </a:t>
            </a:r>
            <a:r>
              <a:rPr lang="it-IT" sz="2400" dirty="0" err="1" smtClean="0">
                <a:solidFill>
                  <a:srgbClr val="000000"/>
                </a:solidFill>
                <a:effectLst>
                  <a:outerShdw blurRad="38100" dist="38100" dir="2700000" algn="tl">
                    <a:srgbClr val="000000">
                      <a:alpha val="43137"/>
                    </a:srgbClr>
                  </a:outerShdw>
                </a:effectLst>
                <a:latin typeface="Arial" charset="0"/>
              </a:rPr>
              <a:t>puo’</a:t>
            </a:r>
            <a:r>
              <a:rPr lang="it-IT" sz="2400" dirty="0" smtClean="0">
                <a:solidFill>
                  <a:srgbClr val="000000"/>
                </a:solidFill>
                <a:effectLst>
                  <a:outerShdw blurRad="38100" dist="38100" dir="2700000" algn="tl">
                    <a:srgbClr val="000000">
                      <a:alpha val="43137"/>
                    </a:srgbClr>
                  </a:outerShdw>
                </a:effectLst>
                <a:latin typeface="Arial" charset="0"/>
              </a:rPr>
              <a:t> ricavare la </a:t>
            </a:r>
            <a:r>
              <a:rPr lang="it-IT" sz="2400" dirty="0" err="1" smtClean="0">
                <a:solidFill>
                  <a:srgbClr val="000000"/>
                </a:solidFill>
                <a:effectLst>
                  <a:outerShdw blurRad="38100" dist="38100" dir="2700000" algn="tl">
                    <a:srgbClr val="000000">
                      <a:alpha val="43137"/>
                    </a:srgbClr>
                  </a:outerShdw>
                </a:effectLst>
                <a:latin typeface="Symbol" charset="2"/>
                <a:cs typeface="Symbol" charset="2"/>
              </a:rPr>
              <a:t>l</a:t>
            </a:r>
            <a:r>
              <a:rPr lang="it-IT" sz="2400" dirty="0" smtClean="0">
                <a:solidFill>
                  <a:srgbClr val="000000"/>
                </a:solidFill>
                <a:effectLst>
                  <a:outerShdw blurRad="38100" dist="38100" dir="2700000" algn="tl">
                    <a:srgbClr val="000000">
                      <a:alpha val="43137"/>
                    </a:srgbClr>
                  </a:outerShdw>
                </a:effectLst>
                <a:latin typeface="Arial" charset="0"/>
              </a:rPr>
              <a:t> della riga</a:t>
            </a:r>
          </a:p>
          <a:p>
            <a:pPr fontAlgn="base">
              <a:lnSpc>
                <a:spcPct val="90000"/>
              </a:lnSpc>
              <a:spcBef>
                <a:spcPct val="20000"/>
              </a:spcBef>
              <a:spcAft>
                <a:spcPct val="0"/>
              </a:spcAft>
              <a:buClr>
                <a:srgbClr val="009999"/>
              </a:buClr>
              <a:buSzPct val="80000"/>
              <a:buFont typeface="Wingdings" charset="2"/>
              <a:buNone/>
            </a:pPr>
            <a:endParaRPr lang="it-IT" sz="3200" dirty="0">
              <a:solidFill>
                <a:srgbClr val="000000"/>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68315739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38993" y="76200"/>
            <a:ext cx="7466013" cy="5699125"/>
            <a:chOff x="560" y="344"/>
            <a:chExt cx="4703" cy="3590"/>
          </a:xfrm>
        </p:grpSpPr>
        <p:sp>
          <p:nvSpPr>
            <p:cNvPr id="206851" name="AutoShape 3"/>
            <p:cNvSpPr>
              <a:spLocks noChangeArrowheads="1"/>
            </p:cNvSpPr>
            <p:nvPr/>
          </p:nvSpPr>
          <p:spPr bwMode="auto">
            <a:xfrm rot="5400000">
              <a:off x="1526" y="1229"/>
              <a:ext cx="742" cy="234"/>
            </a:xfrm>
            <a:custGeom>
              <a:avLst/>
              <a:gdLst>
                <a:gd name="G0" fmla="+- 989 0 0"/>
                <a:gd name="G1" fmla="+- 21600 0 989"/>
                <a:gd name="G2" fmla="*/ 989 1 2"/>
                <a:gd name="G3" fmla="+- 21600 0 G2"/>
                <a:gd name="G4" fmla="+/ 989 21600 2"/>
                <a:gd name="G5" fmla="+/ G1 0 2"/>
                <a:gd name="G6" fmla="*/ 21600 21600 989"/>
                <a:gd name="G7" fmla="*/ G6 1 2"/>
                <a:gd name="G8" fmla="+- 21600 0 G7"/>
                <a:gd name="G9" fmla="*/ 21600 1 2"/>
                <a:gd name="G10" fmla="+- 989 0 G9"/>
                <a:gd name="G11" fmla="?: G10 G8 0"/>
                <a:gd name="G12" fmla="?: G10 G7 21600"/>
                <a:gd name="T0" fmla="*/ 21105 w 21600"/>
                <a:gd name="T1" fmla="*/ 10800 h 21600"/>
                <a:gd name="T2" fmla="*/ 10800 w 21600"/>
                <a:gd name="T3" fmla="*/ 21600 h 21600"/>
                <a:gd name="T4" fmla="*/ 495 w 21600"/>
                <a:gd name="T5" fmla="*/ 10800 h 21600"/>
                <a:gd name="T6" fmla="*/ 10800 w 21600"/>
                <a:gd name="T7" fmla="*/ 0 h 21600"/>
                <a:gd name="T8" fmla="*/ 2295 w 21600"/>
                <a:gd name="T9" fmla="*/ 2295 h 21600"/>
                <a:gd name="T10" fmla="*/ 19305 w 21600"/>
                <a:gd name="T11" fmla="*/ 19305 h 21600"/>
              </a:gdLst>
              <a:ahLst/>
              <a:cxnLst>
                <a:cxn ang="0">
                  <a:pos x="T0" y="T1"/>
                </a:cxn>
                <a:cxn ang="0">
                  <a:pos x="T2" y="T3"/>
                </a:cxn>
                <a:cxn ang="0">
                  <a:pos x="T4" y="T5"/>
                </a:cxn>
                <a:cxn ang="0">
                  <a:pos x="T6" y="T7"/>
                </a:cxn>
              </a:cxnLst>
              <a:rect l="T8" t="T9" r="T10" b="T11"/>
              <a:pathLst>
                <a:path w="21600" h="21600">
                  <a:moveTo>
                    <a:pt x="0" y="0"/>
                  </a:moveTo>
                  <a:lnTo>
                    <a:pt x="989" y="21600"/>
                  </a:lnTo>
                  <a:lnTo>
                    <a:pt x="20611" y="21600"/>
                  </a:lnTo>
                  <a:lnTo>
                    <a:pt x="21600" y="0"/>
                  </a:lnTo>
                  <a:close/>
                </a:path>
              </a:pathLst>
            </a:custGeom>
            <a:solidFill>
              <a:srgbClr val="808080"/>
            </a:solidFill>
            <a:ln w="9525">
              <a:no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52" name="Oval 4"/>
            <p:cNvSpPr>
              <a:spLocks noChangeArrowheads="1"/>
            </p:cNvSpPr>
            <p:nvPr/>
          </p:nvSpPr>
          <p:spPr bwMode="auto">
            <a:xfrm>
              <a:off x="1012" y="1323"/>
              <a:ext cx="49" cy="47"/>
            </a:xfrm>
            <a:prstGeom prst="ellipse">
              <a:avLst/>
            </a:prstGeom>
            <a:solidFill>
              <a:srgbClr val="C2FDF2"/>
            </a:solidFill>
            <a:ln w="9525">
              <a:noFill/>
              <a:round/>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53" name="AutoShape 5"/>
            <p:cNvSpPr>
              <a:spLocks noChangeAspect="1" noChangeArrowheads="1"/>
            </p:cNvSpPr>
            <p:nvPr/>
          </p:nvSpPr>
          <p:spPr bwMode="auto">
            <a:xfrm rot="16200000">
              <a:off x="989" y="1298"/>
              <a:ext cx="95" cy="99"/>
            </a:xfrm>
            <a:custGeom>
              <a:avLst/>
              <a:gdLst>
                <a:gd name="G0" fmla="+- 8591 0 0"/>
                <a:gd name="G1" fmla="+- 7583502 0 0"/>
                <a:gd name="G2" fmla="+- 0 0 7583502"/>
                <a:gd name="T0" fmla="*/ 0 256 1"/>
                <a:gd name="T1" fmla="*/ 180 256 1"/>
                <a:gd name="G3" fmla="+- 7583502 T0 T1"/>
                <a:gd name="T2" fmla="*/ 0 256 1"/>
                <a:gd name="T3" fmla="*/ 90 256 1"/>
                <a:gd name="G4" fmla="+- 7583502 T2 T3"/>
                <a:gd name="G5" fmla="*/ G4 2 1"/>
                <a:gd name="T4" fmla="*/ 90 256 1"/>
                <a:gd name="T5" fmla="*/ 0 256 1"/>
                <a:gd name="G6" fmla="+- 7583502 T4 T5"/>
                <a:gd name="G7" fmla="*/ G6 2 1"/>
                <a:gd name="G8" fmla="abs 758350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591"/>
                <a:gd name="G18" fmla="*/ 8591 1 2"/>
                <a:gd name="G19" fmla="+- G18 5400 0"/>
                <a:gd name="G20" fmla="cos G19 7583502"/>
                <a:gd name="G21" fmla="sin G19 7583502"/>
                <a:gd name="G22" fmla="+- G20 10800 0"/>
                <a:gd name="G23" fmla="+- G21 10800 0"/>
                <a:gd name="G24" fmla="+- 10800 0 G20"/>
                <a:gd name="G25" fmla="+- 8591 10800 0"/>
                <a:gd name="G26" fmla="?: G9 G17 G25"/>
                <a:gd name="G27" fmla="?: G9 0 21600"/>
                <a:gd name="G28" fmla="cos 10800 7583502"/>
                <a:gd name="G29" fmla="sin 10800 7583502"/>
                <a:gd name="G30" fmla="sin 8591 7583502"/>
                <a:gd name="G31" fmla="+- G28 10800 0"/>
                <a:gd name="G32" fmla="+- G29 10800 0"/>
                <a:gd name="G33" fmla="+- G30 10800 0"/>
                <a:gd name="G34" fmla="?: G4 0 G31"/>
                <a:gd name="G35" fmla="?: 7583502 G34 0"/>
                <a:gd name="G36" fmla="?: G6 G35 G31"/>
                <a:gd name="G37" fmla="+- 21600 0 G36"/>
                <a:gd name="G38" fmla="?: G4 0 G33"/>
                <a:gd name="G39" fmla="?: 7583502 G38 G32"/>
                <a:gd name="G40" fmla="?: G6 G39 0"/>
                <a:gd name="G41" fmla="?: G4 G32 21600"/>
                <a:gd name="G42" fmla="?: G6 G41 G33"/>
                <a:gd name="T12" fmla="*/ 10800 w 21600"/>
                <a:gd name="T13" fmla="*/ 0 h 21600"/>
                <a:gd name="T14" fmla="*/ 6592 w 21600"/>
                <a:gd name="T15" fmla="*/ 19535 h 21600"/>
                <a:gd name="T16" fmla="*/ 10800 w 21600"/>
                <a:gd name="T17" fmla="*/ 2209 h 21600"/>
                <a:gd name="T18" fmla="*/ 15008 w 21600"/>
                <a:gd name="T19" fmla="*/ 1953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7072" y="18540"/>
                  </a:moveTo>
                  <a:cubicBezTo>
                    <a:pt x="4099" y="17108"/>
                    <a:pt x="2209" y="14099"/>
                    <a:pt x="2209" y="10800"/>
                  </a:cubicBezTo>
                  <a:cubicBezTo>
                    <a:pt x="2209" y="6055"/>
                    <a:pt x="6055" y="2209"/>
                    <a:pt x="10800" y="2209"/>
                  </a:cubicBezTo>
                  <a:cubicBezTo>
                    <a:pt x="15544" y="2209"/>
                    <a:pt x="19391" y="6055"/>
                    <a:pt x="19391" y="10800"/>
                  </a:cubicBezTo>
                  <a:cubicBezTo>
                    <a:pt x="19390" y="14099"/>
                    <a:pt x="17500" y="17108"/>
                    <a:pt x="14527" y="18540"/>
                  </a:cubicBezTo>
                  <a:lnTo>
                    <a:pt x="15486" y="20530"/>
                  </a:lnTo>
                  <a:cubicBezTo>
                    <a:pt x="19223" y="18730"/>
                    <a:pt x="21600" y="14948"/>
                    <a:pt x="21600" y="10800"/>
                  </a:cubicBezTo>
                  <a:cubicBezTo>
                    <a:pt x="21600" y="4835"/>
                    <a:pt x="16764" y="0"/>
                    <a:pt x="10800" y="0"/>
                  </a:cubicBezTo>
                  <a:cubicBezTo>
                    <a:pt x="4835" y="0"/>
                    <a:pt x="0" y="4835"/>
                    <a:pt x="0" y="10800"/>
                  </a:cubicBezTo>
                  <a:cubicBezTo>
                    <a:pt x="-1" y="14948"/>
                    <a:pt x="2376" y="18730"/>
                    <a:pt x="6113" y="20530"/>
                  </a:cubicBezTo>
                  <a:close/>
                </a:path>
              </a:pathLst>
            </a:custGeom>
            <a:gradFill rotWithShape="1">
              <a:gsLst>
                <a:gs pos="0">
                  <a:schemeClr val="tx1">
                    <a:gamma/>
                    <a:tint val="0"/>
                    <a:invGamma/>
                  </a:schemeClr>
                </a:gs>
                <a:gs pos="100000">
                  <a:schemeClr val="tx1"/>
                </a:gs>
              </a:gsLst>
              <a:path path="rect">
                <a:fillToRect l="50000" t="50000" r="50000" b="50000"/>
              </a:path>
            </a:gradFill>
            <a:ln w="9525">
              <a:no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54" name="Text Box 6"/>
            <p:cNvSpPr txBox="1">
              <a:spLocks noChangeArrowheads="1"/>
            </p:cNvSpPr>
            <p:nvPr/>
          </p:nvSpPr>
          <p:spPr bwMode="auto">
            <a:xfrm>
              <a:off x="1271" y="705"/>
              <a:ext cx="280" cy="212"/>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1600" b="1">
                  <a:solidFill>
                    <a:srgbClr val="000000"/>
                  </a:solidFill>
                  <a:latin typeface="Garamond" charset="0"/>
                </a:rPr>
                <a:t>L 1</a:t>
              </a:r>
            </a:p>
          </p:txBody>
        </p:sp>
        <p:sp>
          <p:nvSpPr>
            <p:cNvPr id="206855" name="Text Box 7"/>
            <p:cNvSpPr txBox="1">
              <a:spLocks noChangeArrowheads="1"/>
            </p:cNvSpPr>
            <p:nvPr/>
          </p:nvSpPr>
          <p:spPr bwMode="auto">
            <a:xfrm>
              <a:off x="2109" y="691"/>
              <a:ext cx="357" cy="212"/>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pPr>
              <a:r>
                <a:rPr lang="it-IT" sz="1600" b="1">
                  <a:solidFill>
                    <a:srgbClr val="000000"/>
                  </a:solidFill>
                  <a:latin typeface="Garamond" charset="0"/>
                </a:rPr>
                <a:t>L 2</a:t>
              </a:r>
            </a:p>
          </p:txBody>
        </p:sp>
        <p:sp>
          <p:nvSpPr>
            <p:cNvPr id="206856" name="Text Box 8"/>
            <p:cNvSpPr txBox="1">
              <a:spLocks noChangeArrowheads="1"/>
            </p:cNvSpPr>
            <p:nvPr/>
          </p:nvSpPr>
          <p:spPr bwMode="auto">
            <a:xfrm rot="10800000">
              <a:off x="1766" y="344"/>
              <a:ext cx="270" cy="623"/>
            </a:xfrm>
            <a:prstGeom prst="rect">
              <a:avLst/>
            </a:prstGeom>
            <a:noFill/>
            <a:ln w="9525">
              <a:noFill/>
              <a:miter lim="800000"/>
              <a:headEnd/>
              <a:tailEnd/>
            </a:ln>
            <a:effectLst/>
          </p:spPr>
          <p:txBody>
            <a:bodyPr vert="eaVert" wrap="none">
              <a:prstTxWarp prst="textNoShape">
                <a:avLst/>
              </a:prstTxWarp>
              <a:spAutoFit/>
            </a:bodyPr>
            <a:lstStyle/>
            <a:p>
              <a:pPr fontAlgn="base">
                <a:spcBef>
                  <a:spcPct val="0"/>
                </a:spcBef>
                <a:spcAft>
                  <a:spcPct val="0"/>
                </a:spcAft>
              </a:pPr>
              <a:r>
                <a:rPr lang="it-IT" sz="1600" b="1">
                  <a:solidFill>
                    <a:srgbClr val="000000"/>
                  </a:solidFill>
                  <a:latin typeface="Garamond" charset="0"/>
                </a:rPr>
                <a:t>Fenditura </a:t>
              </a:r>
            </a:p>
          </p:txBody>
        </p:sp>
        <p:sp>
          <p:nvSpPr>
            <p:cNvPr id="206857" name="Text Box 9"/>
            <p:cNvSpPr txBox="1">
              <a:spLocks noChangeArrowheads="1"/>
            </p:cNvSpPr>
            <p:nvPr/>
          </p:nvSpPr>
          <p:spPr bwMode="auto">
            <a:xfrm rot="16200000">
              <a:off x="692" y="3211"/>
              <a:ext cx="270" cy="533"/>
            </a:xfrm>
            <a:prstGeom prst="rect">
              <a:avLst/>
            </a:prstGeom>
            <a:noFill/>
            <a:ln w="9525">
              <a:noFill/>
              <a:miter lim="800000"/>
              <a:headEnd/>
              <a:tailEnd/>
            </a:ln>
            <a:effectLst/>
          </p:spPr>
          <p:txBody>
            <a:bodyPr vert="eaVert" wrap="none">
              <a:prstTxWarp prst="textNoShape">
                <a:avLst/>
              </a:prstTxWarp>
              <a:spAutoFit/>
            </a:bodyPr>
            <a:lstStyle/>
            <a:p>
              <a:pPr fontAlgn="base">
                <a:spcBef>
                  <a:spcPct val="0"/>
                </a:spcBef>
                <a:spcAft>
                  <a:spcPct val="0"/>
                </a:spcAft>
              </a:pPr>
              <a:r>
                <a:rPr lang="it-IT" sz="1600" b="1">
                  <a:solidFill>
                    <a:srgbClr val="000000"/>
                  </a:solidFill>
                  <a:latin typeface="Garamond" charset="0"/>
                </a:rPr>
                <a:t>Schermo</a:t>
              </a:r>
            </a:p>
          </p:txBody>
        </p:sp>
        <p:sp>
          <p:nvSpPr>
            <p:cNvPr id="206858" name="AutoShape 10"/>
            <p:cNvSpPr>
              <a:spLocks noChangeArrowheads="1"/>
            </p:cNvSpPr>
            <p:nvPr/>
          </p:nvSpPr>
          <p:spPr bwMode="auto">
            <a:xfrm rot="5400000">
              <a:off x="1588" y="1288"/>
              <a:ext cx="733" cy="119"/>
            </a:xfrm>
            <a:custGeom>
              <a:avLst/>
              <a:gdLst>
                <a:gd name="G0" fmla="+- 1414 0 0"/>
                <a:gd name="G1" fmla="+- 21600 0 1414"/>
                <a:gd name="G2" fmla="*/ 1414 1 2"/>
                <a:gd name="G3" fmla="+- 21600 0 G2"/>
                <a:gd name="G4" fmla="+/ 1414 21600 2"/>
                <a:gd name="G5" fmla="+/ G1 0 2"/>
                <a:gd name="G6" fmla="*/ 21600 21600 1414"/>
                <a:gd name="G7" fmla="*/ G6 1 2"/>
                <a:gd name="G8" fmla="+- 21600 0 G7"/>
                <a:gd name="G9" fmla="*/ 21600 1 2"/>
                <a:gd name="G10" fmla="+- 1414 0 G9"/>
                <a:gd name="G11" fmla="?: G10 G8 0"/>
                <a:gd name="G12" fmla="?: G10 G7 21600"/>
                <a:gd name="T0" fmla="*/ 20893 w 21600"/>
                <a:gd name="T1" fmla="*/ 10800 h 21600"/>
                <a:gd name="T2" fmla="*/ 10800 w 21600"/>
                <a:gd name="T3" fmla="*/ 21600 h 21600"/>
                <a:gd name="T4" fmla="*/ 707 w 21600"/>
                <a:gd name="T5" fmla="*/ 10800 h 21600"/>
                <a:gd name="T6" fmla="*/ 10800 w 21600"/>
                <a:gd name="T7" fmla="*/ 0 h 21600"/>
                <a:gd name="T8" fmla="*/ 2507 w 21600"/>
                <a:gd name="T9" fmla="*/ 2507 h 21600"/>
                <a:gd name="T10" fmla="*/ 19093 w 21600"/>
                <a:gd name="T11" fmla="*/ 19093 h 21600"/>
              </a:gdLst>
              <a:ahLst/>
              <a:cxnLst>
                <a:cxn ang="0">
                  <a:pos x="T0" y="T1"/>
                </a:cxn>
                <a:cxn ang="0">
                  <a:pos x="T2" y="T3"/>
                </a:cxn>
                <a:cxn ang="0">
                  <a:pos x="T4" y="T5"/>
                </a:cxn>
                <a:cxn ang="0">
                  <a:pos x="T6" y="T7"/>
                </a:cxn>
              </a:cxnLst>
              <a:rect l="T8" t="T9" r="T10" b="T11"/>
              <a:pathLst>
                <a:path w="21600" h="21600">
                  <a:moveTo>
                    <a:pt x="0" y="0"/>
                  </a:moveTo>
                  <a:lnTo>
                    <a:pt x="1414" y="21600"/>
                  </a:lnTo>
                  <a:lnTo>
                    <a:pt x="20186" y="21600"/>
                  </a:lnTo>
                  <a:lnTo>
                    <a:pt x="21600" y="0"/>
                  </a:lnTo>
                  <a:close/>
                </a:path>
              </a:pathLst>
            </a:custGeom>
            <a:solidFill>
              <a:srgbClr val="808080"/>
            </a:solidFill>
            <a:ln w="9525">
              <a:no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59" name="AutoShape 11"/>
            <p:cNvSpPr>
              <a:spLocks noChangeArrowheads="1"/>
            </p:cNvSpPr>
            <p:nvPr/>
          </p:nvSpPr>
          <p:spPr bwMode="auto">
            <a:xfrm rot="5400000">
              <a:off x="1880" y="1265"/>
              <a:ext cx="27" cy="172"/>
            </a:xfrm>
            <a:custGeom>
              <a:avLst/>
              <a:gdLst>
                <a:gd name="G0" fmla="+- 4000 0 0"/>
                <a:gd name="G1" fmla="+- 21600 0 4000"/>
                <a:gd name="G2" fmla="*/ 4000 1 2"/>
                <a:gd name="G3" fmla="+- 21600 0 G2"/>
                <a:gd name="G4" fmla="+/ 4000 21600 2"/>
                <a:gd name="G5" fmla="+/ G1 0 2"/>
                <a:gd name="G6" fmla="*/ 21600 21600 4000"/>
                <a:gd name="G7" fmla="*/ G6 1 2"/>
                <a:gd name="G8" fmla="+- 21600 0 G7"/>
                <a:gd name="G9" fmla="*/ 21600 1 2"/>
                <a:gd name="G10" fmla="+- 4000 0 G9"/>
                <a:gd name="G11" fmla="?: G10 G8 0"/>
                <a:gd name="G12" fmla="?: G10 G7 21600"/>
                <a:gd name="T0" fmla="*/ 19600 w 21600"/>
                <a:gd name="T1" fmla="*/ 10800 h 21600"/>
                <a:gd name="T2" fmla="*/ 10800 w 21600"/>
                <a:gd name="T3" fmla="*/ 21600 h 21600"/>
                <a:gd name="T4" fmla="*/ 2000 w 21600"/>
                <a:gd name="T5" fmla="*/ 10800 h 21600"/>
                <a:gd name="T6" fmla="*/ 10800 w 21600"/>
                <a:gd name="T7" fmla="*/ 0 h 21600"/>
                <a:gd name="T8" fmla="*/ 3800 w 21600"/>
                <a:gd name="T9" fmla="*/ 3800 h 21600"/>
                <a:gd name="T10" fmla="*/ 17800 w 21600"/>
                <a:gd name="T11" fmla="*/ 17800 h 21600"/>
              </a:gdLst>
              <a:ahLst/>
              <a:cxnLst>
                <a:cxn ang="0">
                  <a:pos x="T0" y="T1"/>
                </a:cxn>
                <a:cxn ang="0">
                  <a:pos x="T2" y="T3"/>
                </a:cxn>
                <a:cxn ang="0">
                  <a:pos x="T4" y="T5"/>
                </a:cxn>
                <a:cxn ang="0">
                  <a:pos x="T6" y="T7"/>
                </a:cxn>
              </a:cxnLst>
              <a:rect l="T8" t="T9" r="T10" b="T11"/>
              <a:pathLst>
                <a:path w="21600" h="21600">
                  <a:moveTo>
                    <a:pt x="0" y="0"/>
                  </a:moveTo>
                  <a:lnTo>
                    <a:pt x="4000" y="21600"/>
                  </a:lnTo>
                  <a:lnTo>
                    <a:pt x="17600" y="21600"/>
                  </a:lnTo>
                  <a:lnTo>
                    <a:pt x="21600" y="0"/>
                  </a:lnTo>
                  <a:close/>
                </a:path>
              </a:pathLst>
            </a:custGeom>
            <a:solidFill>
              <a:srgbClr val="D6D6D6"/>
            </a:solidFill>
            <a:ln w="3175">
              <a:no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60" name="Line 12"/>
            <p:cNvSpPr>
              <a:spLocks noChangeShapeType="1"/>
            </p:cNvSpPr>
            <p:nvPr/>
          </p:nvSpPr>
          <p:spPr bwMode="auto">
            <a:xfrm flipV="1">
              <a:off x="1779" y="1333"/>
              <a:ext cx="167" cy="48"/>
            </a:xfrm>
            <a:prstGeom prst="line">
              <a:avLst/>
            </a:prstGeom>
            <a:noFill/>
            <a:ln w="15875">
              <a:solidFill>
                <a:srgbClr val="C2FDF2"/>
              </a:solidFill>
              <a:round/>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61" name="Freeform 13"/>
            <p:cNvSpPr>
              <a:spLocks/>
            </p:cNvSpPr>
            <p:nvPr/>
          </p:nvSpPr>
          <p:spPr bwMode="auto">
            <a:xfrm>
              <a:off x="1770" y="1314"/>
              <a:ext cx="303" cy="93"/>
            </a:xfrm>
            <a:custGeom>
              <a:avLst/>
              <a:gdLst/>
              <a:ahLst/>
              <a:cxnLst>
                <a:cxn ang="0">
                  <a:pos x="0" y="0"/>
                </a:cxn>
                <a:cxn ang="0">
                  <a:pos x="168" y="49"/>
                </a:cxn>
              </a:cxnLst>
              <a:rect l="0" t="0" r="r" b="b"/>
              <a:pathLst>
                <a:path w="168" h="49">
                  <a:moveTo>
                    <a:pt x="0" y="0"/>
                  </a:moveTo>
                  <a:lnTo>
                    <a:pt x="168" y="49"/>
                  </a:lnTo>
                </a:path>
              </a:pathLst>
            </a:custGeom>
            <a:noFill/>
            <a:ln w="15875">
              <a:solidFill>
                <a:srgbClr val="C2FDF2"/>
              </a:solidFill>
              <a:round/>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62" name="Text Box 14"/>
            <p:cNvSpPr txBox="1">
              <a:spLocks noChangeArrowheads="1"/>
            </p:cNvSpPr>
            <p:nvPr/>
          </p:nvSpPr>
          <p:spPr bwMode="auto">
            <a:xfrm rot="16200000">
              <a:off x="888" y="846"/>
              <a:ext cx="270" cy="534"/>
            </a:xfrm>
            <a:prstGeom prst="rect">
              <a:avLst/>
            </a:prstGeom>
            <a:noFill/>
            <a:ln w="9525">
              <a:noFill/>
              <a:miter lim="800000"/>
              <a:headEnd/>
              <a:tailEnd/>
            </a:ln>
            <a:effectLst/>
          </p:spPr>
          <p:txBody>
            <a:bodyPr vert="eaVert" wrap="none">
              <a:prstTxWarp prst="textNoShape">
                <a:avLst/>
              </a:prstTxWarp>
              <a:spAutoFit/>
            </a:bodyPr>
            <a:lstStyle/>
            <a:p>
              <a:pPr fontAlgn="base">
                <a:spcBef>
                  <a:spcPct val="0"/>
                </a:spcBef>
                <a:spcAft>
                  <a:spcPct val="0"/>
                </a:spcAft>
              </a:pPr>
              <a:r>
                <a:rPr lang="it-IT" sz="1600" b="1">
                  <a:solidFill>
                    <a:srgbClr val="000000"/>
                  </a:solidFill>
                  <a:latin typeface="Garamond" charset="0"/>
                </a:rPr>
                <a:t>Sorgente</a:t>
              </a:r>
            </a:p>
          </p:txBody>
        </p:sp>
        <p:sp>
          <p:nvSpPr>
            <p:cNvPr id="206863" name="Oval 15"/>
            <p:cNvSpPr>
              <a:spLocks noChangeArrowheads="1"/>
            </p:cNvSpPr>
            <p:nvPr/>
          </p:nvSpPr>
          <p:spPr bwMode="auto">
            <a:xfrm>
              <a:off x="1321" y="964"/>
              <a:ext cx="169" cy="760"/>
            </a:xfrm>
            <a:prstGeom prst="ellipse">
              <a:avLst/>
            </a:prstGeom>
            <a:gradFill rotWithShape="1">
              <a:gsLst>
                <a:gs pos="0">
                  <a:srgbClr val="EBFFFF"/>
                </a:gs>
                <a:gs pos="50000">
                  <a:srgbClr val="66FFFF">
                    <a:alpha val="39999"/>
                  </a:srgbClr>
                </a:gs>
                <a:gs pos="100000">
                  <a:srgbClr val="EBFFFF"/>
                </a:gs>
              </a:gsLst>
              <a:lin ang="0" scaled="1"/>
            </a:gradFill>
            <a:ln w="9525">
              <a:noFill/>
              <a:round/>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64" name="Oval 16"/>
            <p:cNvSpPr>
              <a:spLocks noChangeArrowheads="1"/>
            </p:cNvSpPr>
            <p:nvPr/>
          </p:nvSpPr>
          <p:spPr bwMode="auto">
            <a:xfrm>
              <a:off x="2206" y="964"/>
              <a:ext cx="84" cy="760"/>
            </a:xfrm>
            <a:prstGeom prst="ellipse">
              <a:avLst/>
            </a:prstGeom>
            <a:gradFill rotWithShape="1">
              <a:gsLst>
                <a:gs pos="0">
                  <a:srgbClr val="EBFFFF"/>
                </a:gs>
                <a:gs pos="50000">
                  <a:srgbClr val="66FFFF">
                    <a:alpha val="39999"/>
                  </a:srgbClr>
                </a:gs>
                <a:gs pos="100000">
                  <a:srgbClr val="EBFFFF"/>
                </a:gs>
              </a:gsLst>
              <a:lin ang="0" scaled="1"/>
            </a:gradFill>
            <a:ln w="9525">
              <a:noFill/>
              <a:round/>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65" name="Text Box 17"/>
            <p:cNvSpPr txBox="1">
              <a:spLocks noChangeArrowheads="1"/>
            </p:cNvSpPr>
            <p:nvPr/>
          </p:nvSpPr>
          <p:spPr bwMode="auto">
            <a:xfrm rot="16200000">
              <a:off x="2874" y="1034"/>
              <a:ext cx="270" cy="510"/>
            </a:xfrm>
            <a:prstGeom prst="rect">
              <a:avLst/>
            </a:prstGeom>
            <a:noFill/>
            <a:ln w="9525">
              <a:noFill/>
              <a:miter lim="800000"/>
              <a:headEnd/>
              <a:tailEnd/>
            </a:ln>
            <a:effectLst/>
          </p:spPr>
          <p:txBody>
            <a:bodyPr vert="eaVert" wrap="none">
              <a:prstTxWarp prst="textNoShape">
                <a:avLst/>
              </a:prstTxWarp>
              <a:spAutoFit/>
            </a:bodyPr>
            <a:lstStyle/>
            <a:p>
              <a:pPr fontAlgn="base">
                <a:spcBef>
                  <a:spcPct val="0"/>
                </a:spcBef>
                <a:spcAft>
                  <a:spcPct val="0"/>
                </a:spcAft>
              </a:pPr>
              <a:r>
                <a:rPr lang="it-IT" sz="1600" b="1">
                  <a:solidFill>
                    <a:srgbClr val="000000"/>
                  </a:solidFill>
                  <a:latin typeface="Garamond" charset="0"/>
                </a:rPr>
                <a:t>Reticolo</a:t>
              </a:r>
            </a:p>
          </p:txBody>
        </p:sp>
        <p:grpSp>
          <p:nvGrpSpPr>
            <p:cNvPr id="3" name="Group 18"/>
            <p:cNvGrpSpPr>
              <a:grpSpLocks/>
            </p:cNvGrpSpPr>
            <p:nvPr/>
          </p:nvGrpSpPr>
          <p:grpSpPr bwMode="auto">
            <a:xfrm>
              <a:off x="2550" y="1134"/>
              <a:ext cx="313" cy="410"/>
              <a:chOff x="2118" y="1148"/>
              <a:chExt cx="313" cy="410"/>
            </a:xfrm>
          </p:grpSpPr>
          <p:sp>
            <p:nvSpPr>
              <p:cNvPr id="206867" name="Line 19"/>
              <p:cNvSpPr>
                <a:spLocks noChangeShapeType="1"/>
              </p:cNvSpPr>
              <p:nvPr/>
            </p:nvSpPr>
            <p:spPr bwMode="auto">
              <a:xfrm rot="-2673170">
                <a:off x="2267" y="1155"/>
                <a:ext cx="0" cy="379"/>
              </a:xfrm>
              <a:prstGeom prst="line">
                <a:avLst/>
              </a:prstGeom>
              <a:noFill/>
              <a:ln w="38100">
                <a:solidFill>
                  <a:schemeClr val="tx1"/>
                </a:solidFill>
                <a:prstDash val="sysDot"/>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68" name="Line 20"/>
              <p:cNvSpPr>
                <a:spLocks noChangeShapeType="1"/>
              </p:cNvSpPr>
              <p:nvPr/>
            </p:nvSpPr>
            <p:spPr bwMode="auto">
              <a:xfrm rot="-2673170">
                <a:off x="2431" y="1464"/>
                <a:ext cx="0" cy="94"/>
              </a:xfrm>
              <a:prstGeom prst="line">
                <a:avLst/>
              </a:prstGeom>
              <a:noFill/>
              <a:ln w="3810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69" name="Line 21"/>
              <p:cNvSpPr>
                <a:spLocks noChangeShapeType="1"/>
              </p:cNvSpPr>
              <p:nvPr/>
            </p:nvSpPr>
            <p:spPr bwMode="auto">
              <a:xfrm rot="-2673170">
                <a:off x="2118" y="1148"/>
                <a:ext cx="0" cy="94"/>
              </a:xfrm>
              <a:prstGeom prst="line">
                <a:avLst/>
              </a:prstGeom>
              <a:noFill/>
              <a:ln w="3810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grpSp>
        <p:sp>
          <p:nvSpPr>
            <p:cNvPr id="206870" name="AutoShape 22"/>
            <p:cNvSpPr>
              <a:spLocks noChangeArrowheads="1"/>
            </p:cNvSpPr>
            <p:nvPr/>
          </p:nvSpPr>
          <p:spPr bwMode="auto">
            <a:xfrm rot="10800000">
              <a:off x="889" y="3210"/>
              <a:ext cx="3687" cy="556"/>
            </a:xfrm>
            <a:custGeom>
              <a:avLst/>
              <a:gdLst>
                <a:gd name="G0" fmla="+- 2786 0 0"/>
                <a:gd name="G1" fmla="+- 21600 0 2786"/>
                <a:gd name="G2" fmla="*/ 2786 1 2"/>
                <a:gd name="G3" fmla="+- 21600 0 G2"/>
                <a:gd name="G4" fmla="+/ 2786 21600 2"/>
                <a:gd name="G5" fmla="+/ G1 0 2"/>
                <a:gd name="G6" fmla="*/ 21600 21600 2786"/>
                <a:gd name="G7" fmla="*/ G6 1 2"/>
                <a:gd name="G8" fmla="+- 21600 0 G7"/>
                <a:gd name="G9" fmla="*/ 21600 1 2"/>
                <a:gd name="G10" fmla="+- 2786 0 G9"/>
                <a:gd name="G11" fmla="?: G10 G8 0"/>
                <a:gd name="G12" fmla="?: G10 G7 21600"/>
                <a:gd name="T0" fmla="*/ 20207 w 21600"/>
                <a:gd name="T1" fmla="*/ 10800 h 21600"/>
                <a:gd name="T2" fmla="*/ 10800 w 21600"/>
                <a:gd name="T3" fmla="*/ 21600 h 21600"/>
                <a:gd name="T4" fmla="*/ 1393 w 21600"/>
                <a:gd name="T5" fmla="*/ 10800 h 21600"/>
                <a:gd name="T6" fmla="*/ 10800 w 21600"/>
                <a:gd name="T7" fmla="*/ 0 h 21600"/>
                <a:gd name="T8" fmla="*/ 3193 w 21600"/>
                <a:gd name="T9" fmla="*/ 3193 h 21600"/>
                <a:gd name="T10" fmla="*/ 18407 w 21600"/>
                <a:gd name="T11" fmla="*/ 18407 h 21600"/>
              </a:gdLst>
              <a:ahLst/>
              <a:cxnLst>
                <a:cxn ang="0">
                  <a:pos x="T0" y="T1"/>
                </a:cxn>
                <a:cxn ang="0">
                  <a:pos x="T2" y="T3"/>
                </a:cxn>
                <a:cxn ang="0">
                  <a:pos x="T4" y="T5"/>
                </a:cxn>
                <a:cxn ang="0">
                  <a:pos x="T6" y="T7"/>
                </a:cxn>
              </a:cxnLst>
              <a:rect l="T8" t="T9" r="T10" b="T11"/>
              <a:pathLst>
                <a:path w="21600" h="21600">
                  <a:moveTo>
                    <a:pt x="0" y="0"/>
                  </a:moveTo>
                  <a:lnTo>
                    <a:pt x="2786" y="21600"/>
                  </a:lnTo>
                  <a:lnTo>
                    <a:pt x="18814" y="21600"/>
                  </a:lnTo>
                  <a:lnTo>
                    <a:pt x="21600" y="0"/>
                  </a:lnTo>
                  <a:close/>
                </a:path>
              </a:pathLst>
            </a:custGeom>
            <a:solidFill>
              <a:srgbClr val="808080"/>
            </a:solidFill>
            <a:ln w="9525">
              <a:no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71" name="Text Box 23"/>
            <p:cNvSpPr txBox="1">
              <a:spLocks noChangeArrowheads="1"/>
            </p:cNvSpPr>
            <p:nvPr/>
          </p:nvSpPr>
          <p:spPr bwMode="auto">
            <a:xfrm>
              <a:off x="2534" y="3721"/>
              <a:ext cx="393" cy="212"/>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1600" b="1">
                  <a:solidFill>
                    <a:srgbClr val="000000"/>
                  </a:solidFill>
                  <a:latin typeface="Garamond" charset="0"/>
                </a:rPr>
                <a:t>k = 0</a:t>
              </a:r>
            </a:p>
          </p:txBody>
        </p:sp>
        <p:sp>
          <p:nvSpPr>
            <p:cNvPr id="206872" name="Text Box 24"/>
            <p:cNvSpPr txBox="1">
              <a:spLocks noChangeArrowheads="1"/>
            </p:cNvSpPr>
            <p:nvPr/>
          </p:nvSpPr>
          <p:spPr bwMode="auto">
            <a:xfrm>
              <a:off x="1568" y="3722"/>
              <a:ext cx="427" cy="212"/>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1600" b="1">
                  <a:solidFill>
                    <a:srgbClr val="000000"/>
                  </a:solidFill>
                  <a:latin typeface="Garamond" charset="0"/>
                </a:rPr>
                <a:t>k = -1</a:t>
              </a:r>
            </a:p>
          </p:txBody>
        </p:sp>
        <p:sp>
          <p:nvSpPr>
            <p:cNvPr id="206873" name="Text Box 25"/>
            <p:cNvSpPr txBox="1">
              <a:spLocks noChangeArrowheads="1"/>
            </p:cNvSpPr>
            <p:nvPr/>
          </p:nvSpPr>
          <p:spPr bwMode="auto">
            <a:xfrm>
              <a:off x="3438" y="3707"/>
              <a:ext cx="434" cy="212"/>
            </a:xfrm>
            <a:prstGeom prst="rect">
              <a:avLst/>
            </a:prstGeom>
            <a:noFill/>
            <a:ln w="9525">
              <a:noFill/>
              <a:miter lim="800000"/>
              <a:headEnd/>
              <a:tailEnd/>
            </a:ln>
            <a:effectLst/>
          </p:spPr>
          <p:txBody>
            <a:bodyPr wrap="square">
              <a:prstTxWarp prst="textNoShape">
                <a:avLst/>
              </a:prstTxWarp>
              <a:spAutoFit/>
            </a:bodyPr>
            <a:lstStyle/>
            <a:p>
              <a:pPr fontAlgn="base">
                <a:spcBef>
                  <a:spcPct val="0"/>
                </a:spcBef>
                <a:spcAft>
                  <a:spcPct val="0"/>
                </a:spcAft>
              </a:pPr>
              <a:r>
                <a:rPr lang="it-IT" sz="1600" b="1" dirty="0" err="1">
                  <a:solidFill>
                    <a:srgbClr val="000000"/>
                  </a:solidFill>
                  <a:latin typeface="Garamond" charset="0"/>
                </a:rPr>
                <a:t>k</a:t>
              </a:r>
              <a:r>
                <a:rPr lang="it-IT" sz="1600" b="1" dirty="0">
                  <a:solidFill>
                    <a:srgbClr val="000000"/>
                  </a:solidFill>
                  <a:latin typeface="Garamond" charset="0"/>
                </a:rPr>
                <a:t> = </a:t>
              </a:r>
              <a:r>
                <a:rPr lang="it-IT" sz="1600" b="1" dirty="0" err="1">
                  <a:solidFill>
                    <a:srgbClr val="000000"/>
                  </a:solidFill>
                  <a:latin typeface="Garamond" charset="0"/>
                </a:rPr>
                <a:t>1</a:t>
              </a:r>
              <a:endParaRPr lang="it-IT" sz="1600" b="1" dirty="0">
                <a:solidFill>
                  <a:srgbClr val="000000"/>
                </a:solidFill>
                <a:latin typeface="Garamond" charset="0"/>
              </a:endParaRPr>
            </a:p>
          </p:txBody>
        </p:sp>
        <p:sp>
          <p:nvSpPr>
            <p:cNvPr id="206874" name="Text Box 26"/>
            <p:cNvSpPr txBox="1">
              <a:spLocks noChangeArrowheads="1"/>
            </p:cNvSpPr>
            <p:nvPr/>
          </p:nvSpPr>
          <p:spPr bwMode="auto">
            <a:xfrm>
              <a:off x="4534" y="3083"/>
              <a:ext cx="718" cy="231"/>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el-GR" b="1">
                  <a:solidFill>
                    <a:srgbClr val="000000"/>
                  </a:solidFill>
                  <a:latin typeface="Garamond" charset="0"/>
                </a:rPr>
                <a:t>λ</a:t>
              </a:r>
              <a:r>
                <a:rPr lang="it-IT" b="1">
                  <a:solidFill>
                    <a:srgbClr val="000000"/>
                  </a:solidFill>
                  <a:latin typeface="Garamond" charset="0"/>
                </a:rPr>
                <a:t> </a:t>
              </a:r>
              <a:r>
                <a:rPr lang="it-IT" sz="1500" b="1">
                  <a:solidFill>
                    <a:srgbClr val="000000"/>
                  </a:solidFill>
                  <a:latin typeface="Garamond" charset="0"/>
                </a:rPr>
                <a:t>= </a:t>
              </a:r>
              <a:r>
                <a:rPr lang="it-IT" b="1">
                  <a:solidFill>
                    <a:srgbClr val="000000"/>
                  </a:solidFill>
                  <a:latin typeface="Garamond" charset="0"/>
                </a:rPr>
                <a:t>5461 </a:t>
              </a:r>
              <a:r>
                <a:rPr lang="en-US" b="1">
                  <a:solidFill>
                    <a:srgbClr val="000000"/>
                  </a:solidFill>
                  <a:latin typeface="Garamond" charset="0"/>
                </a:rPr>
                <a:t>Å</a:t>
              </a:r>
            </a:p>
          </p:txBody>
        </p:sp>
        <p:sp>
          <p:nvSpPr>
            <p:cNvPr id="206875" name="Text Box 27"/>
            <p:cNvSpPr txBox="1">
              <a:spLocks noChangeArrowheads="1"/>
            </p:cNvSpPr>
            <p:nvPr/>
          </p:nvSpPr>
          <p:spPr bwMode="auto">
            <a:xfrm>
              <a:off x="4534" y="3332"/>
              <a:ext cx="729" cy="231"/>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el-GR" b="1">
                  <a:solidFill>
                    <a:srgbClr val="000000"/>
                  </a:solidFill>
                  <a:latin typeface="Garamond" charset="0"/>
                </a:rPr>
                <a:t>λ</a:t>
              </a:r>
              <a:r>
                <a:rPr lang="it-IT" b="1">
                  <a:solidFill>
                    <a:srgbClr val="000000"/>
                  </a:solidFill>
                  <a:latin typeface="Garamond" charset="0"/>
                </a:rPr>
                <a:t> </a:t>
              </a:r>
              <a:r>
                <a:rPr lang="it-IT" sz="1500" b="1">
                  <a:solidFill>
                    <a:srgbClr val="000000"/>
                  </a:solidFill>
                  <a:latin typeface="Garamond" charset="0"/>
                </a:rPr>
                <a:t>= </a:t>
              </a:r>
              <a:r>
                <a:rPr lang="it-IT" b="1">
                  <a:solidFill>
                    <a:srgbClr val="000000"/>
                  </a:solidFill>
                  <a:latin typeface="Garamond" charset="0"/>
                </a:rPr>
                <a:t>4358 </a:t>
              </a:r>
              <a:r>
                <a:rPr lang="en-US" b="1">
                  <a:solidFill>
                    <a:srgbClr val="000000"/>
                  </a:solidFill>
                  <a:latin typeface="Garamond" charset="0"/>
                </a:rPr>
                <a:t>Å</a:t>
              </a:r>
              <a:endParaRPr lang="el-GR" b="1">
                <a:solidFill>
                  <a:srgbClr val="000000"/>
                </a:solidFill>
                <a:latin typeface="Garamond" charset="0"/>
              </a:endParaRPr>
            </a:p>
          </p:txBody>
        </p:sp>
        <p:sp>
          <p:nvSpPr>
            <p:cNvPr id="206876" name="AutoShape 28"/>
            <p:cNvSpPr>
              <a:spLocks noChangeArrowheads="1"/>
            </p:cNvSpPr>
            <p:nvPr/>
          </p:nvSpPr>
          <p:spPr bwMode="auto">
            <a:xfrm rot="10761674">
              <a:off x="2696" y="3315"/>
              <a:ext cx="62" cy="346"/>
            </a:xfrm>
            <a:custGeom>
              <a:avLst/>
              <a:gdLst>
                <a:gd name="G0" fmla="+- 2324 0 0"/>
                <a:gd name="G1" fmla="+- 21600 0 2324"/>
                <a:gd name="G2" fmla="*/ 2324 1 2"/>
                <a:gd name="G3" fmla="+- 21600 0 G2"/>
                <a:gd name="G4" fmla="+/ 2324 21600 2"/>
                <a:gd name="G5" fmla="+/ G1 0 2"/>
                <a:gd name="G6" fmla="*/ 21600 21600 2324"/>
                <a:gd name="G7" fmla="*/ G6 1 2"/>
                <a:gd name="G8" fmla="+- 21600 0 G7"/>
                <a:gd name="G9" fmla="*/ 21600 1 2"/>
                <a:gd name="G10" fmla="+- 2324 0 G9"/>
                <a:gd name="G11" fmla="?: G10 G8 0"/>
                <a:gd name="G12" fmla="?: G10 G7 21600"/>
                <a:gd name="T0" fmla="*/ 20438 w 21600"/>
                <a:gd name="T1" fmla="*/ 10800 h 21600"/>
                <a:gd name="T2" fmla="*/ 10800 w 21600"/>
                <a:gd name="T3" fmla="*/ 21600 h 21600"/>
                <a:gd name="T4" fmla="*/ 1162 w 21600"/>
                <a:gd name="T5" fmla="*/ 10800 h 21600"/>
                <a:gd name="T6" fmla="*/ 10800 w 21600"/>
                <a:gd name="T7" fmla="*/ 0 h 21600"/>
                <a:gd name="T8" fmla="*/ 2962 w 21600"/>
                <a:gd name="T9" fmla="*/ 2962 h 21600"/>
                <a:gd name="T10" fmla="*/ 18638 w 21600"/>
                <a:gd name="T11" fmla="*/ 18638 h 21600"/>
              </a:gdLst>
              <a:ahLst/>
              <a:cxnLst>
                <a:cxn ang="0">
                  <a:pos x="T0" y="T1"/>
                </a:cxn>
                <a:cxn ang="0">
                  <a:pos x="T2" y="T3"/>
                </a:cxn>
                <a:cxn ang="0">
                  <a:pos x="T4" y="T5"/>
                </a:cxn>
                <a:cxn ang="0">
                  <a:pos x="T6" y="T7"/>
                </a:cxn>
              </a:cxnLst>
              <a:rect l="T8" t="T9" r="T10" b="T11"/>
              <a:pathLst>
                <a:path w="21600" h="21600">
                  <a:moveTo>
                    <a:pt x="0" y="0"/>
                  </a:moveTo>
                  <a:lnTo>
                    <a:pt x="2324" y="21600"/>
                  </a:lnTo>
                  <a:lnTo>
                    <a:pt x="19276" y="21600"/>
                  </a:lnTo>
                  <a:lnTo>
                    <a:pt x="21600" y="0"/>
                  </a:lnTo>
                  <a:close/>
                </a:path>
              </a:pathLst>
            </a:custGeom>
            <a:solidFill>
              <a:srgbClr val="C2FDF2"/>
            </a:solidFill>
            <a:ln w="9525">
              <a:no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grpSp>
          <p:nvGrpSpPr>
            <p:cNvPr id="4" name="Group 29"/>
            <p:cNvGrpSpPr>
              <a:grpSpLocks/>
            </p:cNvGrpSpPr>
            <p:nvPr/>
          </p:nvGrpSpPr>
          <p:grpSpPr bwMode="auto">
            <a:xfrm rot="4413015">
              <a:off x="3208" y="3459"/>
              <a:ext cx="388" cy="62"/>
              <a:chOff x="4339" y="1111"/>
              <a:chExt cx="435" cy="62"/>
            </a:xfrm>
          </p:grpSpPr>
          <p:sp>
            <p:nvSpPr>
              <p:cNvPr id="206878" name="AutoShape 30"/>
              <p:cNvSpPr>
                <a:spLocks noChangeArrowheads="1"/>
              </p:cNvSpPr>
              <p:nvPr/>
            </p:nvSpPr>
            <p:spPr bwMode="auto">
              <a:xfrm rot="5244758">
                <a:off x="4534" y="925"/>
                <a:ext cx="45" cy="435"/>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solidFill>
                <a:srgbClr val="2515D9"/>
              </a:solidFill>
              <a:ln w="9525">
                <a:no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79" name="Line 31"/>
              <p:cNvSpPr>
                <a:spLocks noChangeShapeType="1"/>
              </p:cNvSpPr>
              <p:nvPr/>
            </p:nvSpPr>
            <p:spPr bwMode="auto">
              <a:xfrm>
                <a:off x="4773" y="1111"/>
                <a:ext cx="0" cy="43"/>
              </a:xfrm>
              <a:prstGeom prst="line">
                <a:avLst/>
              </a:prstGeom>
              <a:noFill/>
              <a:ln w="3175">
                <a:solidFill>
                  <a:srgbClr val="2515D9"/>
                </a:solidFill>
                <a:round/>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80" name="Line 32"/>
              <p:cNvSpPr>
                <a:spLocks noChangeShapeType="1"/>
              </p:cNvSpPr>
              <p:nvPr/>
            </p:nvSpPr>
            <p:spPr bwMode="auto">
              <a:xfrm>
                <a:off x="4339" y="1130"/>
                <a:ext cx="0" cy="43"/>
              </a:xfrm>
              <a:prstGeom prst="line">
                <a:avLst/>
              </a:prstGeom>
              <a:noFill/>
              <a:ln w="3175">
                <a:solidFill>
                  <a:srgbClr val="2515D9"/>
                </a:solidFill>
                <a:round/>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grpSp>
        <p:grpSp>
          <p:nvGrpSpPr>
            <p:cNvPr id="5" name="Group 33"/>
            <p:cNvGrpSpPr>
              <a:grpSpLocks/>
            </p:cNvGrpSpPr>
            <p:nvPr/>
          </p:nvGrpSpPr>
          <p:grpSpPr bwMode="auto">
            <a:xfrm rot="4128809">
              <a:off x="3390" y="3468"/>
              <a:ext cx="407" cy="62"/>
              <a:chOff x="4339" y="905"/>
              <a:chExt cx="435" cy="66"/>
            </a:xfrm>
          </p:grpSpPr>
          <p:sp>
            <p:nvSpPr>
              <p:cNvPr id="206882" name="AutoShape 34"/>
              <p:cNvSpPr>
                <a:spLocks noChangeArrowheads="1"/>
              </p:cNvSpPr>
              <p:nvPr/>
            </p:nvSpPr>
            <p:spPr bwMode="auto">
              <a:xfrm rot="5213073">
                <a:off x="4534" y="720"/>
                <a:ext cx="45" cy="435"/>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solidFill>
                <a:srgbClr val="02FF3C"/>
              </a:solidFill>
              <a:ln w="9525">
                <a:no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83" name="Line 35"/>
              <p:cNvSpPr>
                <a:spLocks noChangeShapeType="1"/>
              </p:cNvSpPr>
              <p:nvPr/>
            </p:nvSpPr>
            <p:spPr bwMode="auto">
              <a:xfrm>
                <a:off x="4774" y="905"/>
                <a:ext cx="0" cy="41"/>
              </a:xfrm>
              <a:prstGeom prst="line">
                <a:avLst/>
              </a:prstGeom>
              <a:noFill/>
              <a:ln w="6350">
                <a:solidFill>
                  <a:srgbClr val="02FF3C"/>
                </a:solidFill>
                <a:round/>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84" name="Line 36"/>
              <p:cNvSpPr>
                <a:spLocks noChangeShapeType="1"/>
              </p:cNvSpPr>
              <p:nvPr/>
            </p:nvSpPr>
            <p:spPr bwMode="auto">
              <a:xfrm>
                <a:off x="4340" y="928"/>
                <a:ext cx="0" cy="43"/>
              </a:xfrm>
              <a:prstGeom prst="line">
                <a:avLst/>
              </a:prstGeom>
              <a:noFill/>
              <a:ln w="3175">
                <a:solidFill>
                  <a:srgbClr val="02FF3C"/>
                </a:solidFill>
                <a:round/>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grpSp>
        <p:grpSp>
          <p:nvGrpSpPr>
            <p:cNvPr id="6" name="Group 37"/>
            <p:cNvGrpSpPr>
              <a:grpSpLocks/>
            </p:cNvGrpSpPr>
            <p:nvPr/>
          </p:nvGrpSpPr>
          <p:grpSpPr bwMode="auto">
            <a:xfrm rot="3955896">
              <a:off x="3509" y="3463"/>
              <a:ext cx="399" cy="63"/>
              <a:chOff x="4340" y="779"/>
              <a:chExt cx="435" cy="67"/>
            </a:xfrm>
          </p:grpSpPr>
          <p:sp>
            <p:nvSpPr>
              <p:cNvPr id="206886" name="AutoShape 38"/>
              <p:cNvSpPr>
                <a:spLocks noChangeArrowheads="1"/>
              </p:cNvSpPr>
              <p:nvPr/>
            </p:nvSpPr>
            <p:spPr bwMode="auto">
              <a:xfrm rot="5181172">
                <a:off x="4535" y="594"/>
                <a:ext cx="45" cy="435"/>
              </a:xfrm>
              <a:custGeom>
                <a:avLst/>
                <a:gdLst>
                  <a:gd name="G0" fmla="+- 398 0 0"/>
                  <a:gd name="G1" fmla="+- 21600 0 398"/>
                  <a:gd name="G2" fmla="*/ 398 1 2"/>
                  <a:gd name="G3" fmla="+- 21600 0 G2"/>
                  <a:gd name="G4" fmla="+/ 398 21600 2"/>
                  <a:gd name="G5" fmla="+/ G1 0 2"/>
                  <a:gd name="G6" fmla="*/ 21600 21600 398"/>
                  <a:gd name="G7" fmla="*/ G6 1 2"/>
                  <a:gd name="G8" fmla="+- 21600 0 G7"/>
                  <a:gd name="G9" fmla="*/ 21600 1 2"/>
                  <a:gd name="G10" fmla="+- 398 0 G9"/>
                  <a:gd name="G11" fmla="?: G10 G8 0"/>
                  <a:gd name="G12" fmla="?: G10 G7 21600"/>
                  <a:gd name="T0" fmla="*/ 21401 w 21600"/>
                  <a:gd name="T1" fmla="*/ 10800 h 21600"/>
                  <a:gd name="T2" fmla="*/ 10800 w 21600"/>
                  <a:gd name="T3" fmla="*/ 21600 h 21600"/>
                  <a:gd name="T4" fmla="*/ 199 w 21600"/>
                  <a:gd name="T5" fmla="*/ 10800 h 21600"/>
                  <a:gd name="T6" fmla="*/ 10800 w 21600"/>
                  <a:gd name="T7" fmla="*/ 0 h 21600"/>
                  <a:gd name="T8" fmla="*/ 1999 w 21600"/>
                  <a:gd name="T9" fmla="*/ 1999 h 21600"/>
                  <a:gd name="T10" fmla="*/ 19601 w 21600"/>
                  <a:gd name="T11" fmla="*/ 19601 h 21600"/>
                </a:gdLst>
                <a:ahLst/>
                <a:cxnLst>
                  <a:cxn ang="0">
                    <a:pos x="T0" y="T1"/>
                  </a:cxn>
                  <a:cxn ang="0">
                    <a:pos x="T2" y="T3"/>
                  </a:cxn>
                  <a:cxn ang="0">
                    <a:pos x="T4" y="T5"/>
                  </a:cxn>
                  <a:cxn ang="0">
                    <a:pos x="T6" y="T7"/>
                  </a:cxn>
                </a:cxnLst>
                <a:rect l="T8" t="T9" r="T10" b="T11"/>
                <a:pathLst>
                  <a:path w="21600" h="21600">
                    <a:moveTo>
                      <a:pt x="0" y="0"/>
                    </a:moveTo>
                    <a:lnTo>
                      <a:pt x="398" y="21600"/>
                    </a:lnTo>
                    <a:lnTo>
                      <a:pt x="21202" y="21600"/>
                    </a:lnTo>
                    <a:lnTo>
                      <a:pt x="21600" y="0"/>
                    </a:lnTo>
                    <a:close/>
                  </a:path>
                </a:pathLst>
              </a:custGeom>
              <a:solidFill>
                <a:srgbClr val="E5BB0B"/>
              </a:solidFill>
              <a:ln w="9525">
                <a:no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87" name="Line 39"/>
              <p:cNvSpPr>
                <a:spLocks noChangeShapeType="1"/>
              </p:cNvSpPr>
              <p:nvPr/>
            </p:nvSpPr>
            <p:spPr bwMode="auto">
              <a:xfrm>
                <a:off x="4774" y="779"/>
                <a:ext cx="0" cy="39"/>
              </a:xfrm>
              <a:prstGeom prst="line">
                <a:avLst/>
              </a:prstGeom>
              <a:noFill/>
              <a:ln w="6350">
                <a:solidFill>
                  <a:srgbClr val="E5BB0B"/>
                </a:solidFill>
                <a:round/>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88" name="Line 40"/>
              <p:cNvSpPr>
                <a:spLocks noChangeShapeType="1"/>
              </p:cNvSpPr>
              <p:nvPr/>
            </p:nvSpPr>
            <p:spPr bwMode="auto">
              <a:xfrm>
                <a:off x="4340" y="805"/>
                <a:ext cx="0" cy="41"/>
              </a:xfrm>
              <a:prstGeom prst="line">
                <a:avLst/>
              </a:prstGeom>
              <a:noFill/>
              <a:ln w="6350">
                <a:solidFill>
                  <a:srgbClr val="E5BB0B"/>
                </a:solidFill>
                <a:round/>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grpSp>
        <p:grpSp>
          <p:nvGrpSpPr>
            <p:cNvPr id="7" name="Group 41"/>
            <p:cNvGrpSpPr>
              <a:grpSpLocks/>
            </p:cNvGrpSpPr>
            <p:nvPr/>
          </p:nvGrpSpPr>
          <p:grpSpPr bwMode="auto">
            <a:xfrm rot="6420682">
              <a:off x="1806" y="3441"/>
              <a:ext cx="382" cy="94"/>
              <a:chOff x="4339" y="2751"/>
              <a:chExt cx="436" cy="112"/>
            </a:xfrm>
          </p:grpSpPr>
          <p:sp>
            <p:nvSpPr>
              <p:cNvPr id="206890" name="AutoShape 42"/>
              <p:cNvSpPr>
                <a:spLocks noChangeArrowheads="1"/>
              </p:cNvSpPr>
              <p:nvPr/>
            </p:nvSpPr>
            <p:spPr bwMode="auto">
              <a:xfrm rot="5605563">
                <a:off x="4526" y="2567"/>
                <a:ext cx="62" cy="436"/>
              </a:xfrm>
              <a:custGeom>
                <a:avLst/>
                <a:gdLst>
                  <a:gd name="G0" fmla="+- 3405 0 0"/>
                  <a:gd name="G1" fmla="+- 21600 0 3405"/>
                  <a:gd name="G2" fmla="*/ 3405 1 2"/>
                  <a:gd name="G3" fmla="+- 21600 0 G2"/>
                  <a:gd name="G4" fmla="+/ 3405 21600 2"/>
                  <a:gd name="G5" fmla="+/ G1 0 2"/>
                  <a:gd name="G6" fmla="*/ 21600 21600 3405"/>
                  <a:gd name="G7" fmla="*/ G6 1 2"/>
                  <a:gd name="G8" fmla="+- 21600 0 G7"/>
                  <a:gd name="G9" fmla="*/ 21600 1 2"/>
                  <a:gd name="G10" fmla="+- 3405 0 G9"/>
                  <a:gd name="G11" fmla="?: G10 G8 0"/>
                  <a:gd name="G12" fmla="?: G10 G7 21600"/>
                  <a:gd name="T0" fmla="*/ 19897 w 21600"/>
                  <a:gd name="T1" fmla="*/ 10800 h 21600"/>
                  <a:gd name="T2" fmla="*/ 10800 w 21600"/>
                  <a:gd name="T3" fmla="*/ 21600 h 21600"/>
                  <a:gd name="T4" fmla="*/ 1703 w 21600"/>
                  <a:gd name="T5" fmla="*/ 10800 h 21600"/>
                  <a:gd name="T6" fmla="*/ 10800 w 21600"/>
                  <a:gd name="T7" fmla="*/ 0 h 21600"/>
                  <a:gd name="T8" fmla="*/ 3503 w 21600"/>
                  <a:gd name="T9" fmla="*/ 3503 h 21600"/>
                  <a:gd name="T10" fmla="*/ 18097 w 21600"/>
                  <a:gd name="T11" fmla="*/ 18097 h 21600"/>
                </a:gdLst>
                <a:ahLst/>
                <a:cxnLst>
                  <a:cxn ang="0">
                    <a:pos x="T0" y="T1"/>
                  </a:cxn>
                  <a:cxn ang="0">
                    <a:pos x="T2" y="T3"/>
                  </a:cxn>
                  <a:cxn ang="0">
                    <a:pos x="T4" y="T5"/>
                  </a:cxn>
                  <a:cxn ang="0">
                    <a:pos x="T6" y="T7"/>
                  </a:cxn>
                </a:cxnLst>
                <a:rect l="T8" t="T9" r="T10" b="T11"/>
                <a:pathLst>
                  <a:path w="21600" h="21600">
                    <a:moveTo>
                      <a:pt x="0" y="0"/>
                    </a:moveTo>
                    <a:lnTo>
                      <a:pt x="3405" y="21600"/>
                    </a:lnTo>
                    <a:lnTo>
                      <a:pt x="18195" y="21600"/>
                    </a:lnTo>
                    <a:lnTo>
                      <a:pt x="21600" y="0"/>
                    </a:lnTo>
                    <a:close/>
                  </a:path>
                </a:pathLst>
              </a:custGeom>
              <a:solidFill>
                <a:srgbClr val="2515D9"/>
              </a:solidFill>
              <a:ln w="9525">
                <a:no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91" name="Line 43"/>
              <p:cNvSpPr>
                <a:spLocks noChangeShapeType="1"/>
              </p:cNvSpPr>
              <p:nvPr/>
            </p:nvSpPr>
            <p:spPr bwMode="auto">
              <a:xfrm>
                <a:off x="4774" y="2770"/>
                <a:ext cx="0" cy="41"/>
              </a:xfrm>
              <a:prstGeom prst="line">
                <a:avLst/>
              </a:prstGeom>
              <a:noFill/>
              <a:ln w="6350">
                <a:solidFill>
                  <a:srgbClr val="2515D9"/>
                </a:solidFill>
                <a:round/>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92" name="Line 44"/>
              <p:cNvSpPr>
                <a:spLocks noChangeShapeType="1"/>
              </p:cNvSpPr>
              <p:nvPr/>
            </p:nvSpPr>
            <p:spPr bwMode="auto">
              <a:xfrm>
                <a:off x="4339" y="2751"/>
                <a:ext cx="0" cy="41"/>
              </a:xfrm>
              <a:prstGeom prst="line">
                <a:avLst/>
              </a:prstGeom>
              <a:noFill/>
              <a:ln w="3175">
                <a:solidFill>
                  <a:srgbClr val="2515D9"/>
                </a:solidFill>
                <a:round/>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93" name="AutoShape 45"/>
              <p:cNvSpPr>
                <a:spLocks noChangeArrowheads="1"/>
              </p:cNvSpPr>
              <p:nvPr/>
            </p:nvSpPr>
            <p:spPr bwMode="auto">
              <a:xfrm rot="5722293">
                <a:off x="4549" y="2637"/>
                <a:ext cx="66" cy="385"/>
              </a:xfrm>
              <a:custGeom>
                <a:avLst/>
                <a:gdLst>
                  <a:gd name="G0" fmla="+- 6566 0 0"/>
                  <a:gd name="G1" fmla="+- 21600 0 6566"/>
                  <a:gd name="G2" fmla="*/ 6566 1 2"/>
                  <a:gd name="G3" fmla="+- 21600 0 G2"/>
                  <a:gd name="G4" fmla="+/ 6566 21600 2"/>
                  <a:gd name="G5" fmla="+/ G1 0 2"/>
                  <a:gd name="G6" fmla="*/ 21600 21600 6566"/>
                  <a:gd name="G7" fmla="*/ G6 1 2"/>
                  <a:gd name="G8" fmla="+- 21600 0 G7"/>
                  <a:gd name="G9" fmla="*/ 21600 1 2"/>
                  <a:gd name="G10" fmla="+- 6566 0 G9"/>
                  <a:gd name="G11" fmla="?: G10 G8 0"/>
                  <a:gd name="G12" fmla="?: G10 G7 21600"/>
                  <a:gd name="T0" fmla="*/ 18317 w 21600"/>
                  <a:gd name="T1" fmla="*/ 10800 h 21600"/>
                  <a:gd name="T2" fmla="*/ 10800 w 21600"/>
                  <a:gd name="T3" fmla="*/ 21600 h 21600"/>
                  <a:gd name="T4" fmla="*/ 3283 w 21600"/>
                  <a:gd name="T5" fmla="*/ 10800 h 21600"/>
                  <a:gd name="T6" fmla="*/ 10800 w 21600"/>
                  <a:gd name="T7" fmla="*/ 0 h 21600"/>
                  <a:gd name="T8" fmla="*/ 5083 w 21600"/>
                  <a:gd name="T9" fmla="*/ 5083 h 21600"/>
                  <a:gd name="T10" fmla="*/ 16517 w 21600"/>
                  <a:gd name="T11" fmla="*/ 16517 h 21600"/>
                </a:gdLst>
                <a:ahLst/>
                <a:cxnLst>
                  <a:cxn ang="0">
                    <a:pos x="T0" y="T1"/>
                  </a:cxn>
                  <a:cxn ang="0">
                    <a:pos x="T2" y="T3"/>
                  </a:cxn>
                  <a:cxn ang="0">
                    <a:pos x="T4" y="T5"/>
                  </a:cxn>
                  <a:cxn ang="0">
                    <a:pos x="T6" y="T7"/>
                  </a:cxn>
                </a:cxnLst>
                <a:rect l="T8" t="T9" r="T10" b="T11"/>
                <a:pathLst>
                  <a:path w="21600" h="21600">
                    <a:moveTo>
                      <a:pt x="0" y="0"/>
                    </a:moveTo>
                    <a:lnTo>
                      <a:pt x="6566" y="21600"/>
                    </a:lnTo>
                    <a:lnTo>
                      <a:pt x="15034" y="21600"/>
                    </a:lnTo>
                    <a:lnTo>
                      <a:pt x="21600" y="0"/>
                    </a:lnTo>
                    <a:close/>
                  </a:path>
                </a:pathLst>
              </a:custGeom>
              <a:solidFill>
                <a:srgbClr val="808080"/>
              </a:solidFill>
              <a:ln w="3175">
                <a:solidFill>
                  <a:srgbClr val="808080"/>
                </a:solid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grpSp>
        <p:grpSp>
          <p:nvGrpSpPr>
            <p:cNvPr id="8" name="Group 46"/>
            <p:cNvGrpSpPr>
              <a:grpSpLocks/>
            </p:cNvGrpSpPr>
            <p:nvPr/>
          </p:nvGrpSpPr>
          <p:grpSpPr bwMode="auto">
            <a:xfrm rot="6729085">
              <a:off x="1628" y="3441"/>
              <a:ext cx="383" cy="95"/>
              <a:chOff x="4363" y="2950"/>
              <a:chExt cx="437" cy="113"/>
            </a:xfrm>
          </p:grpSpPr>
          <p:sp>
            <p:nvSpPr>
              <p:cNvPr id="206895" name="AutoShape 47"/>
              <p:cNvSpPr>
                <a:spLocks noChangeArrowheads="1"/>
              </p:cNvSpPr>
              <p:nvPr/>
            </p:nvSpPr>
            <p:spPr bwMode="auto">
              <a:xfrm rot="5589648">
                <a:off x="4554" y="2765"/>
                <a:ext cx="53" cy="435"/>
              </a:xfrm>
              <a:custGeom>
                <a:avLst/>
                <a:gdLst>
                  <a:gd name="G0" fmla="+- 1855 0 0"/>
                  <a:gd name="G1" fmla="+- 21600 0 1855"/>
                  <a:gd name="G2" fmla="*/ 1855 1 2"/>
                  <a:gd name="G3" fmla="+- 21600 0 G2"/>
                  <a:gd name="G4" fmla="+/ 1855 21600 2"/>
                  <a:gd name="G5" fmla="+/ G1 0 2"/>
                  <a:gd name="G6" fmla="*/ 21600 21600 1855"/>
                  <a:gd name="G7" fmla="*/ G6 1 2"/>
                  <a:gd name="G8" fmla="+- 21600 0 G7"/>
                  <a:gd name="G9" fmla="*/ 21600 1 2"/>
                  <a:gd name="G10" fmla="+- 1855 0 G9"/>
                  <a:gd name="G11" fmla="?: G10 G8 0"/>
                  <a:gd name="G12" fmla="?: G10 G7 21600"/>
                  <a:gd name="T0" fmla="*/ 20672 w 21600"/>
                  <a:gd name="T1" fmla="*/ 10800 h 21600"/>
                  <a:gd name="T2" fmla="*/ 10800 w 21600"/>
                  <a:gd name="T3" fmla="*/ 21600 h 21600"/>
                  <a:gd name="T4" fmla="*/ 928 w 21600"/>
                  <a:gd name="T5" fmla="*/ 10800 h 21600"/>
                  <a:gd name="T6" fmla="*/ 10800 w 21600"/>
                  <a:gd name="T7" fmla="*/ 0 h 21600"/>
                  <a:gd name="T8" fmla="*/ 2728 w 21600"/>
                  <a:gd name="T9" fmla="*/ 2728 h 21600"/>
                  <a:gd name="T10" fmla="*/ 18872 w 21600"/>
                  <a:gd name="T11" fmla="*/ 18872 h 21600"/>
                </a:gdLst>
                <a:ahLst/>
                <a:cxnLst>
                  <a:cxn ang="0">
                    <a:pos x="T0" y="T1"/>
                  </a:cxn>
                  <a:cxn ang="0">
                    <a:pos x="T2" y="T3"/>
                  </a:cxn>
                  <a:cxn ang="0">
                    <a:pos x="T4" y="T5"/>
                  </a:cxn>
                  <a:cxn ang="0">
                    <a:pos x="T6" y="T7"/>
                  </a:cxn>
                </a:cxnLst>
                <a:rect l="T8" t="T9" r="T10" b="T11"/>
                <a:pathLst>
                  <a:path w="21600" h="21600">
                    <a:moveTo>
                      <a:pt x="0" y="0"/>
                    </a:moveTo>
                    <a:lnTo>
                      <a:pt x="1855" y="21600"/>
                    </a:lnTo>
                    <a:lnTo>
                      <a:pt x="19745" y="21600"/>
                    </a:lnTo>
                    <a:lnTo>
                      <a:pt x="21600" y="0"/>
                    </a:lnTo>
                    <a:close/>
                  </a:path>
                </a:pathLst>
              </a:custGeom>
              <a:solidFill>
                <a:srgbClr val="02FF3C"/>
              </a:solidFill>
              <a:ln w="9525">
                <a:no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96" name="Line 48"/>
              <p:cNvSpPr>
                <a:spLocks noChangeShapeType="1"/>
              </p:cNvSpPr>
              <p:nvPr/>
            </p:nvSpPr>
            <p:spPr bwMode="auto">
              <a:xfrm>
                <a:off x="4798" y="2970"/>
                <a:ext cx="0" cy="43"/>
              </a:xfrm>
              <a:prstGeom prst="line">
                <a:avLst/>
              </a:prstGeom>
              <a:noFill/>
              <a:ln w="6350">
                <a:solidFill>
                  <a:srgbClr val="02FF3C"/>
                </a:solidFill>
                <a:round/>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97" name="Line 49"/>
              <p:cNvSpPr>
                <a:spLocks noChangeShapeType="1"/>
              </p:cNvSpPr>
              <p:nvPr/>
            </p:nvSpPr>
            <p:spPr bwMode="auto">
              <a:xfrm>
                <a:off x="4364" y="2950"/>
                <a:ext cx="0" cy="41"/>
              </a:xfrm>
              <a:prstGeom prst="line">
                <a:avLst/>
              </a:prstGeom>
              <a:noFill/>
              <a:ln w="6350">
                <a:solidFill>
                  <a:srgbClr val="02FF3C"/>
                </a:solidFill>
                <a:round/>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898" name="AutoShape 50"/>
              <p:cNvSpPr>
                <a:spLocks noChangeArrowheads="1"/>
              </p:cNvSpPr>
              <p:nvPr/>
            </p:nvSpPr>
            <p:spPr bwMode="auto">
              <a:xfrm rot="5722293">
                <a:off x="4575" y="2837"/>
                <a:ext cx="66" cy="385"/>
              </a:xfrm>
              <a:custGeom>
                <a:avLst/>
                <a:gdLst>
                  <a:gd name="G0" fmla="+- 6566 0 0"/>
                  <a:gd name="G1" fmla="+- 21600 0 6566"/>
                  <a:gd name="G2" fmla="*/ 6566 1 2"/>
                  <a:gd name="G3" fmla="+- 21600 0 G2"/>
                  <a:gd name="G4" fmla="+/ 6566 21600 2"/>
                  <a:gd name="G5" fmla="+/ G1 0 2"/>
                  <a:gd name="G6" fmla="*/ 21600 21600 6566"/>
                  <a:gd name="G7" fmla="*/ G6 1 2"/>
                  <a:gd name="G8" fmla="+- 21600 0 G7"/>
                  <a:gd name="G9" fmla="*/ 21600 1 2"/>
                  <a:gd name="G10" fmla="+- 6566 0 G9"/>
                  <a:gd name="G11" fmla="?: G10 G8 0"/>
                  <a:gd name="G12" fmla="?: G10 G7 21600"/>
                  <a:gd name="T0" fmla="*/ 18317 w 21600"/>
                  <a:gd name="T1" fmla="*/ 10800 h 21600"/>
                  <a:gd name="T2" fmla="*/ 10800 w 21600"/>
                  <a:gd name="T3" fmla="*/ 21600 h 21600"/>
                  <a:gd name="T4" fmla="*/ 3283 w 21600"/>
                  <a:gd name="T5" fmla="*/ 10800 h 21600"/>
                  <a:gd name="T6" fmla="*/ 10800 w 21600"/>
                  <a:gd name="T7" fmla="*/ 0 h 21600"/>
                  <a:gd name="T8" fmla="*/ 5083 w 21600"/>
                  <a:gd name="T9" fmla="*/ 5083 h 21600"/>
                  <a:gd name="T10" fmla="*/ 16517 w 21600"/>
                  <a:gd name="T11" fmla="*/ 16517 h 21600"/>
                </a:gdLst>
                <a:ahLst/>
                <a:cxnLst>
                  <a:cxn ang="0">
                    <a:pos x="T0" y="T1"/>
                  </a:cxn>
                  <a:cxn ang="0">
                    <a:pos x="T2" y="T3"/>
                  </a:cxn>
                  <a:cxn ang="0">
                    <a:pos x="T4" y="T5"/>
                  </a:cxn>
                  <a:cxn ang="0">
                    <a:pos x="T6" y="T7"/>
                  </a:cxn>
                </a:cxnLst>
                <a:rect l="T8" t="T9" r="T10" b="T11"/>
                <a:pathLst>
                  <a:path w="21600" h="21600">
                    <a:moveTo>
                      <a:pt x="0" y="0"/>
                    </a:moveTo>
                    <a:lnTo>
                      <a:pt x="6566" y="21600"/>
                    </a:lnTo>
                    <a:lnTo>
                      <a:pt x="15034" y="21600"/>
                    </a:lnTo>
                    <a:lnTo>
                      <a:pt x="21600" y="0"/>
                    </a:lnTo>
                    <a:close/>
                  </a:path>
                </a:pathLst>
              </a:custGeom>
              <a:solidFill>
                <a:srgbClr val="808080"/>
              </a:solidFill>
              <a:ln w="3175">
                <a:solidFill>
                  <a:srgbClr val="808080"/>
                </a:solid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grpSp>
        <p:grpSp>
          <p:nvGrpSpPr>
            <p:cNvPr id="9" name="Group 51"/>
            <p:cNvGrpSpPr>
              <a:grpSpLocks/>
            </p:cNvGrpSpPr>
            <p:nvPr/>
          </p:nvGrpSpPr>
          <p:grpSpPr bwMode="auto">
            <a:xfrm rot="6791801">
              <a:off x="1528" y="3440"/>
              <a:ext cx="380" cy="96"/>
              <a:chOff x="4364" y="3071"/>
              <a:chExt cx="434" cy="115"/>
            </a:xfrm>
          </p:grpSpPr>
          <p:grpSp>
            <p:nvGrpSpPr>
              <p:cNvPr id="10" name="Group 52"/>
              <p:cNvGrpSpPr>
                <a:grpSpLocks/>
              </p:cNvGrpSpPr>
              <p:nvPr/>
            </p:nvGrpSpPr>
            <p:grpSpPr bwMode="auto">
              <a:xfrm>
                <a:off x="4364" y="3071"/>
                <a:ext cx="434" cy="64"/>
                <a:chOff x="4339" y="3071"/>
                <a:chExt cx="434" cy="64"/>
              </a:xfrm>
            </p:grpSpPr>
            <p:sp>
              <p:nvSpPr>
                <p:cNvPr id="206901" name="AutoShape 53"/>
                <p:cNvSpPr>
                  <a:spLocks noChangeArrowheads="1"/>
                </p:cNvSpPr>
                <p:nvPr/>
              </p:nvSpPr>
              <p:spPr bwMode="auto">
                <a:xfrm rot="5589648">
                  <a:off x="4531" y="2885"/>
                  <a:ext cx="50" cy="434"/>
                </a:xfrm>
                <a:custGeom>
                  <a:avLst/>
                  <a:gdLst>
                    <a:gd name="G0" fmla="+- 1450 0 0"/>
                    <a:gd name="G1" fmla="+- 21600 0 1450"/>
                    <a:gd name="G2" fmla="*/ 1450 1 2"/>
                    <a:gd name="G3" fmla="+- 21600 0 G2"/>
                    <a:gd name="G4" fmla="+/ 1450 21600 2"/>
                    <a:gd name="G5" fmla="+/ G1 0 2"/>
                    <a:gd name="G6" fmla="*/ 21600 21600 1450"/>
                    <a:gd name="G7" fmla="*/ G6 1 2"/>
                    <a:gd name="G8" fmla="+- 21600 0 G7"/>
                    <a:gd name="G9" fmla="*/ 21600 1 2"/>
                    <a:gd name="G10" fmla="+- 1450 0 G9"/>
                    <a:gd name="G11" fmla="?: G10 G8 0"/>
                    <a:gd name="G12" fmla="?: G10 G7 21600"/>
                    <a:gd name="T0" fmla="*/ 20875 w 21600"/>
                    <a:gd name="T1" fmla="*/ 10800 h 21600"/>
                    <a:gd name="T2" fmla="*/ 10800 w 21600"/>
                    <a:gd name="T3" fmla="*/ 21600 h 21600"/>
                    <a:gd name="T4" fmla="*/ 725 w 21600"/>
                    <a:gd name="T5" fmla="*/ 10800 h 21600"/>
                    <a:gd name="T6" fmla="*/ 10800 w 21600"/>
                    <a:gd name="T7" fmla="*/ 0 h 21600"/>
                    <a:gd name="T8" fmla="*/ 2525 w 21600"/>
                    <a:gd name="T9" fmla="*/ 2525 h 21600"/>
                    <a:gd name="T10" fmla="*/ 19075 w 21600"/>
                    <a:gd name="T11" fmla="*/ 19075 h 21600"/>
                  </a:gdLst>
                  <a:ahLst/>
                  <a:cxnLst>
                    <a:cxn ang="0">
                      <a:pos x="T0" y="T1"/>
                    </a:cxn>
                    <a:cxn ang="0">
                      <a:pos x="T2" y="T3"/>
                    </a:cxn>
                    <a:cxn ang="0">
                      <a:pos x="T4" y="T5"/>
                    </a:cxn>
                    <a:cxn ang="0">
                      <a:pos x="T6" y="T7"/>
                    </a:cxn>
                  </a:cxnLst>
                  <a:rect l="T8" t="T9" r="T10" b="T11"/>
                  <a:pathLst>
                    <a:path w="21600" h="21600">
                      <a:moveTo>
                        <a:pt x="0" y="0"/>
                      </a:moveTo>
                      <a:lnTo>
                        <a:pt x="1450" y="21600"/>
                      </a:lnTo>
                      <a:lnTo>
                        <a:pt x="20150" y="21600"/>
                      </a:lnTo>
                      <a:lnTo>
                        <a:pt x="21600" y="0"/>
                      </a:lnTo>
                      <a:close/>
                    </a:path>
                  </a:pathLst>
                </a:custGeom>
                <a:solidFill>
                  <a:srgbClr val="E5BB0B"/>
                </a:solidFill>
                <a:ln w="9525">
                  <a:no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02" name="Line 54"/>
                <p:cNvSpPr>
                  <a:spLocks noChangeShapeType="1"/>
                </p:cNvSpPr>
                <p:nvPr/>
              </p:nvSpPr>
              <p:spPr bwMode="auto">
                <a:xfrm>
                  <a:off x="4340" y="3071"/>
                  <a:ext cx="0" cy="39"/>
                </a:xfrm>
                <a:prstGeom prst="line">
                  <a:avLst/>
                </a:prstGeom>
                <a:noFill/>
                <a:ln w="6350">
                  <a:solidFill>
                    <a:srgbClr val="E5BB0B"/>
                  </a:solidFill>
                  <a:round/>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03" name="Line 55"/>
                <p:cNvSpPr>
                  <a:spLocks noChangeShapeType="1"/>
                </p:cNvSpPr>
                <p:nvPr/>
              </p:nvSpPr>
              <p:spPr bwMode="auto">
                <a:xfrm>
                  <a:off x="4773" y="3090"/>
                  <a:ext cx="0" cy="45"/>
                </a:xfrm>
                <a:prstGeom prst="line">
                  <a:avLst/>
                </a:prstGeom>
                <a:noFill/>
                <a:ln w="6350">
                  <a:solidFill>
                    <a:srgbClr val="E5BB0B"/>
                  </a:solidFill>
                  <a:round/>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grpSp>
          <p:sp>
            <p:nvSpPr>
              <p:cNvPr id="206904" name="AutoShape 56"/>
              <p:cNvSpPr>
                <a:spLocks noChangeArrowheads="1"/>
              </p:cNvSpPr>
              <p:nvPr/>
            </p:nvSpPr>
            <p:spPr bwMode="auto">
              <a:xfrm rot="5722293">
                <a:off x="4572" y="2960"/>
                <a:ext cx="66" cy="385"/>
              </a:xfrm>
              <a:custGeom>
                <a:avLst/>
                <a:gdLst>
                  <a:gd name="G0" fmla="+- 6566 0 0"/>
                  <a:gd name="G1" fmla="+- 21600 0 6566"/>
                  <a:gd name="G2" fmla="*/ 6566 1 2"/>
                  <a:gd name="G3" fmla="+- 21600 0 G2"/>
                  <a:gd name="G4" fmla="+/ 6566 21600 2"/>
                  <a:gd name="G5" fmla="+/ G1 0 2"/>
                  <a:gd name="G6" fmla="*/ 21600 21600 6566"/>
                  <a:gd name="G7" fmla="*/ G6 1 2"/>
                  <a:gd name="G8" fmla="+- 21600 0 G7"/>
                  <a:gd name="G9" fmla="*/ 21600 1 2"/>
                  <a:gd name="G10" fmla="+- 6566 0 G9"/>
                  <a:gd name="G11" fmla="?: G10 G8 0"/>
                  <a:gd name="G12" fmla="?: G10 G7 21600"/>
                  <a:gd name="T0" fmla="*/ 18317 w 21600"/>
                  <a:gd name="T1" fmla="*/ 10800 h 21600"/>
                  <a:gd name="T2" fmla="*/ 10800 w 21600"/>
                  <a:gd name="T3" fmla="*/ 21600 h 21600"/>
                  <a:gd name="T4" fmla="*/ 3283 w 21600"/>
                  <a:gd name="T5" fmla="*/ 10800 h 21600"/>
                  <a:gd name="T6" fmla="*/ 10800 w 21600"/>
                  <a:gd name="T7" fmla="*/ 0 h 21600"/>
                  <a:gd name="T8" fmla="*/ 5083 w 21600"/>
                  <a:gd name="T9" fmla="*/ 5083 h 21600"/>
                  <a:gd name="T10" fmla="*/ 16517 w 21600"/>
                  <a:gd name="T11" fmla="*/ 16517 h 21600"/>
                </a:gdLst>
                <a:ahLst/>
                <a:cxnLst>
                  <a:cxn ang="0">
                    <a:pos x="T0" y="T1"/>
                  </a:cxn>
                  <a:cxn ang="0">
                    <a:pos x="T2" y="T3"/>
                  </a:cxn>
                  <a:cxn ang="0">
                    <a:pos x="T4" y="T5"/>
                  </a:cxn>
                  <a:cxn ang="0">
                    <a:pos x="T6" y="T7"/>
                  </a:cxn>
                </a:cxnLst>
                <a:rect l="T8" t="T9" r="T10" b="T11"/>
                <a:pathLst>
                  <a:path w="21600" h="21600">
                    <a:moveTo>
                      <a:pt x="0" y="0"/>
                    </a:moveTo>
                    <a:lnTo>
                      <a:pt x="6566" y="21600"/>
                    </a:lnTo>
                    <a:lnTo>
                      <a:pt x="15034" y="21600"/>
                    </a:lnTo>
                    <a:lnTo>
                      <a:pt x="21600" y="0"/>
                    </a:lnTo>
                    <a:close/>
                  </a:path>
                </a:pathLst>
              </a:custGeom>
              <a:solidFill>
                <a:srgbClr val="808080"/>
              </a:solidFill>
              <a:ln w="3175">
                <a:solidFill>
                  <a:srgbClr val="808080"/>
                </a:solid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grpSp>
        <p:sp>
          <p:nvSpPr>
            <p:cNvPr id="206905" name="Rectangle 57"/>
            <p:cNvSpPr>
              <a:spLocks noChangeArrowheads="1"/>
            </p:cNvSpPr>
            <p:nvPr/>
          </p:nvSpPr>
          <p:spPr bwMode="auto">
            <a:xfrm>
              <a:off x="1465" y="3272"/>
              <a:ext cx="2615" cy="56"/>
            </a:xfrm>
            <a:prstGeom prst="rect">
              <a:avLst/>
            </a:prstGeom>
            <a:solidFill>
              <a:srgbClr val="808080"/>
            </a:solidFill>
            <a:ln w="3175">
              <a:no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06" name="Freeform 58"/>
            <p:cNvSpPr>
              <a:spLocks/>
            </p:cNvSpPr>
            <p:nvPr/>
          </p:nvSpPr>
          <p:spPr bwMode="auto">
            <a:xfrm>
              <a:off x="2606" y="1250"/>
              <a:ext cx="987" cy="2244"/>
            </a:xfrm>
            <a:custGeom>
              <a:avLst/>
              <a:gdLst/>
              <a:ahLst/>
              <a:cxnLst>
                <a:cxn ang="0">
                  <a:pos x="960" y="2183"/>
                </a:cxn>
                <a:cxn ang="0">
                  <a:pos x="0" y="0"/>
                </a:cxn>
              </a:cxnLst>
              <a:rect l="0" t="0" r="r" b="b"/>
              <a:pathLst>
                <a:path w="960" h="2183">
                  <a:moveTo>
                    <a:pt x="960" y="2183"/>
                  </a:moveTo>
                  <a:lnTo>
                    <a:pt x="0" y="0"/>
                  </a:lnTo>
                </a:path>
              </a:pathLst>
            </a:custGeom>
            <a:noFill/>
            <a:ln w="9525">
              <a:solidFill>
                <a:srgbClr val="02FF3C"/>
              </a:solidFill>
              <a:round/>
              <a:headEnd type="none" w="med" len="med"/>
              <a:tailEnd type="none"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07" name="Freeform 59"/>
            <p:cNvSpPr>
              <a:spLocks/>
            </p:cNvSpPr>
            <p:nvPr/>
          </p:nvSpPr>
          <p:spPr bwMode="auto">
            <a:xfrm>
              <a:off x="2807" y="1458"/>
              <a:ext cx="782" cy="2040"/>
            </a:xfrm>
            <a:custGeom>
              <a:avLst/>
              <a:gdLst/>
              <a:ahLst/>
              <a:cxnLst>
                <a:cxn ang="0">
                  <a:pos x="758" y="1974"/>
                </a:cxn>
                <a:cxn ang="0">
                  <a:pos x="0" y="0"/>
                </a:cxn>
              </a:cxnLst>
              <a:rect l="0" t="0" r="r" b="b"/>
              <a:pathLst>
                <a:path w="758" h="1974">
                  <a:moveTo>
                    <a:pt x="758" y="1974"/>
                  </a:moveTo>
                  <a:lnTo>
                    <a:pt x="0" y="0"/>
                  </a:lnTo>
                </a:path>
              </a:pathLst>
            </a:custGeom>
            <a:noFill/>
            <a:ln w="9525">
              <a:solidFill>
                <a:srgbClr val="02FF3C"/>
              </a:solidFill>
              <a:round/>
              <a:headEnd type="none" w="med" len="med"/>
              <a:tailEnd type="none"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08" name="Freeform 60"/>
            <p:cNvSpPr>
              <a:spLocks/>
            </p:cNvSpPr>
            <p:nvPr/>
          </p:nvSpPr>
          <p:spPr bwMode="auto">
            <a:xfrm>
              <a:off x="2016" y="1448"/>
              <a:ext cx="788" cy="2046"/>
            </a:xfrm>
            <a:custGeom>
              <a:avLst/>
              <a:gdLst/>
              <a:ahLst/>
              <a:cxnLst>
                <a:cxn ang="0">
                  <a:pos x="779" y="0"/>
                </a:cxn>
                <a:cxn ang="0">
                  <a:pos x="0" y="2002"/>
                </a:cxn>
              </a:cxnLst>
              <a:rect l="0" t="0" r="r" b="b"/>
              <a:pathLst>
                <a:path w="779" h="2002">
                  <a:moveTo>
                    <a:pt x="779" y="0"/>
                  </a:moveTo>
                  <a:lnTo>
                    <a:pt x="0" y="2002"/>
                  </a:lnTo>
                </a:path>
              </a:pathLst>
            </a:custGeom>
            <a:noFill/>
            <a:ln w="9525">
              <a:solidFill>
                <a:srgbClr val="2515D9"/>
              </a:solidFill>
              <a:round/>
              <a:headEnd type="none" w="med" len="med"/>
              <a:tailEnd type="none"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09" name="Freeform 61"/>
            <p:cNvSpPr>
              <a:spLocks/>
            </p:cNvSpPr>
            <p:nvPr/>
          </p:nvSpPr>
          <p:spPr bwMode="auto">
            <a:xfrm>
              <a:off x="1841" y="1457"/>
              <a:ext cx="962" cy="2040"/>
            </a:xfrm>
            <a:custGeom>
              <a:avLst/>
              <a:gdLst/>
              <a:ahLst/>
              <a:cxnLst>
                <a:cxn ang="0">
                  <a:pos x="0" y="1995"/>
                </a:cxn>
                <a:cxn ang="0">
                  <a:pos x="947" y="0"/>
                </a:cxn>
              </a:cxnLst>
              <a:rect l="0" t="0" r="r" b="b"/>
              <a:pathLst>
                <a:path w="947" h="1995">
                  <a:moveTo>
                    <a:pt x="0" y="1995"/>
                  </a:moveTo>
                  <a:lnTo>
                    <a:pt x="947" y="0"/>
                  </a:lnTo>
                </a:path>
              </a:pathLst>
            </a:custGeom>
            <a:noFill/>
            <a:ln w="9525">
              <a:solidFill>
                <a:srgbClr val="02FF3C"/>
              </a:solidFill>
              <a:round/>
              <a:headEnd type="none" w="med" len="med"/>
              <a:tailEnd type="none"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10" name="Freeform 62"/>
            <p:cNvSpPr>
              <a:spLocks/>
            </p:cNvSpPr>
            <p:nvPr/>
          </p:nvSpPr>
          <p:spPr bwMode="auto">
            <a:xfrm>
              <a:off x="2802" y="1454"/>
              <a:ext cx="902" cy="2039"/>
            </a:xfrm>
            <a:custGeom>
              <a:avLst/>
              <a:gdLst/>
              <a:ahLst/>
              <a:cxnLst>
                <a:cxn ang="0">
                  <a:pos x="0" y="0"/>
                </a:cxn>
                <a:cxn ang="0">
                  <a:pos x="867" y="1980"/>
                </a:cxn>
              </a:cxnLst>
              <a:rect l="0" t="0" r="r" b="b"/>
              <a:pathLst>
                <a:path w="867" h="1980">
                  <a:moveTo>
                    <a:pt x="0" y="0"/>
                  </a:moveTo>
                  <a:lnTo>
                    <a:pt x="867" y="1980"/>
                  </a:lnTo>
                </a:path>
              </a:pathLst>
            </a:custGeom>
            <a:noFill/>
            <a:ln w="9525">
              <a:solidFill>
                <a:srgbClr val="E5BB0B"/>
              </a:solidFill>
              <a:round/>
              <a:headEnd type="none" w="med" len="med"/>
              <a:tailEnd type="none"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11" name="Freeform 63"/>
            <p:cNvSpPr>
              <a:spLocks/>
            </p:cNvSpPr>
            <p:nvPr/>
          </p:nvSpPr>
          <p:spPr bwMode="auto">
            <a:xfrm>
              <a:off x="2027" y="1254"/>
              <a:ext cx="578" cy="2241"/>
            </a:xfrm>
            <a:custGeom>
              <a:avLst/>
              <a:gdLst/>
              <a:ahLst/>
              <a:cxnLst>
                <a:cxn ang="0">
                  <a:pos x="580" y="0"/>
                </a:cxn>
                <a:cxn ang="0">
                  <a:pos x="0" y="2196"/>
                </a:cxn>
              </a:cxnLst>
              <a:rect l="0" t="0" r="r" b="b"/>
              <a:pathLst>
                <a:path w="580" h="2196">
                  <a:moveTo>
                    <a:pt x="580" y="0"/>
                  </a:moveTo>
                  <a:lnTo>
                    <a:pt x="0" y="2196"/>
                  </a:lnTo>
                </a:path>
              </a:pathLst>
            </a:custGeom>
            <a:noFill/>
            <a:ln w="9525">
              <a:solidFill>
                <a:srgbClr val="2515D9"/>
              </a:solidFill>
              <a:round/>
              <a:headEnd type="none" w="med" len="med"/>
              <a:tailEnd type="none"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12" name="Freeform 64"/>
            <p:cNvSpPr>
              <a:spLocks/>
            </p:cNvSpPr>
            <p:nvPr/>
          </p:nvSpPr>
          <p:spPr bwMode="auto">
            <a:xfrm>
              <a:off x="1853" y="1256"/>
              <a:ext cx="752" cy="2239"/>
            </a:xfrm>
            <a:custGeom>
              <a:avLst/>
              <a:gdLst/>
              <a:ahLst/>
              <a:cxnLst>
                <a:cxn ang="0">
                  <a:pos x="750" y="0"/>
                </a:cxn>
                <a:cxn ang="0">
                  <a:pos x="0" y="2196"/>
                </a:cxn>
              </a:cxnLst>
              <a:rect l="0" t="0" r="r" b="b"/>
              <a:pathLst>
                <a:path w="750" h="2196">
                  <a:moveTo>
                    <a:pt x="750" y="0"/>
                  </a:moveTo>
                  <a:lnTo>
                    <a:pt x="0" y="2196"/>
                  </a:lnTo>
                </a:path>
              </a:pathLst>
            </a:custGeom>
            <a:noFill/>
            <a:ln w="9525">
              <a:solidFill>
                <a:srgbClr val="02FF3C"/>
              </a:solidFill>
              <a:round/>
              <a:headEnd type="none" w="med" len="med"/>
              <a:tailEnd type="none"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13" name="Freeform 65"/>
            <p:cNvSpPr>
              <a:spLocks/>
            </p:cNvSpPr>
            <p:nvPr/>
          </p:nvSpPr>
          <p:spPr bwMode="auto">
            <a:xfrm>
              <a:off x="1753" y="1254"/>
              <a:ext cx="852" cy="2231"/>
            </a:xfrm>
            <a:custGeom>
              <a:avLst/>
              <a:gdLst/>
              <a:ahLst/>
              <a:cxnLst>
                <a:cxn ang="0">
                  <a:pos x="849" y="0"/>
                </a:cxn>
                <a:cxn ang="0">
                  <a:pos x="0" y="2198"/>
                </a:cxn>
              </a:cxnLst>
              <a:rect l="0" t="0" r="r" b="b"/>
              <a:pathLst>
                <a:path w="849" h="2198">
                  <a:moveTo>
                    <a:pt x="849" y="0"/>
                  </a:moveTo>
                  <a:lnTo>
                    <a:pt x="0" y="2198"/>
                  </a:lnTo>
                </a:path>
              </a:pathLst>
            </a:custGeom>
            <a:noFill/>
            <a:ln w="9525">
              <a:solidFill>
                <a:srgbClr val="E5BB0B"/>
              </a:solidFill>
              <a:round/>
              <a:headEnd type="none" w="med" len="med"/>
              <a:tailEnd type="none"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14" name="Freeform 66"/>
            <p:cNvSpPr>
              <a:spLocks/>
            </p:cNvSpPr>
            <p:nvPr/>
          </p:nvSpPr>
          <p:spPr bwMode="auto">
            <a:xfrm>
              <a:off x="2603" y="1251"/>
              <a:ext cx="1106" cy="2249"/>
            </a:xfrm>
            <a:custGeom>
              <a:avLst/>
              <a:gdLst/>
              <a:ahLst/>
              <a:cxnLst>
                <a:cxn ang="0">
                  <a:pos x="0" y="0"/>
                </a:cxn>
                <a:cxn ang="0">
                  <a:pos x="1066" y="2180"/>
                </a:cxn>
              </a:cxnLst>
              <a:rect l="0" t="0" r="r" b="b"/>
              <a:pathLst>
                <a:path w="1066" h="2180">
                  <a:moveTo>
                    <a:pt x="0" y="0"/>
                  </a:moveTo>
                  <a:lnTo>
                    <a:pt x="1066" y="2180"/>
                  </a:lnTo>
                </a:path>
              </a:pathLst>
            </a:custGeom>
            <a:noFill/>
            <a:ln w="9525">
              <a:solidFill>
                <a:srgbClr val="E5BB0B"/>
              </a:solidFill>
              <a:round/>
              <a:headEnd type="none" w="med" len="med"/>
              <a:tailEnd type="none"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15" name="Freeform 67"/>
            <p:cNvSpPr>
              <a:spLocks/>
            </p:cNvSpPr>
            <p:nvPr/>
          </p:nvSpPr>
          <p:spPr bwMode="auto">
            <a:xfrm>
              <a:off x="1746" y="1457"/>
              <a:ext cx="1054" cy="2026"/>
            </a:xfrm>
            <a:custGeom>
              <a:avLst/>
              <a:gdLst/>
              <a:ahLst/>
              <a:cxnLst>
                <a:cxn ang="0">
                  <a:pos x="0" y="1995"/>
                </a:cxn>
                <a:cxn ang="0">
                  <a:pos x="1041" y="0"/>
                </a:cxn>
              </a:cxnLst>
              <a:rect l="0" t="0" r="r" b="b"/>
              <a:pathLst>
                <a:path w="1041" h="1995">
                  <a:moveTo>
                    <a:pt x="0" y="1995"/>
                  </a:moveTo>
                  <a:lnTo>
                    <a:pt x="1041" y="0"/>
                  </a:lnTo>
                </a:path>
              </a:pathLst>
            </a:custGeom>
            <a:noFill/>
            <a:ln w="9525">
              <a:solidFill>
                <a:srgbClr val="E5BB0B"/>
              </a:solidFill>
              <a:round/>
              <a:headEnd type="none" w="med" len="med"/>
              <a:tailEnd type="none"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16" name="Freeform 68"/>
            <p:cNvSpPr>
              <a:spLocks/>
            </p:cNvSpPr>
            <p:nvPr/>
          </p:nvSpPr>
          <p:spPr bwMode="auto">
            <a:xfrm>
              <a:off x="2606" y="1253"/>
              <a:ext cx="789" cy="2241"/>
            </a:xfrm>
            <a:custGeom>
              <a:avLst/>
              <a:gdLst/>
              <a:ahLst/>
              <a:cxnLst>
                <a:cxn ang="0">
                  <a:pos x="787" y="2182"/>
                </a:cxn>
                <a:cxn ang="0">
                  <a:pos x="0" y="0"/>
                </a:cxn>
              </a:cxnLst>
              <a:rect l="0" t="0" r="r" b="b"/>
              <a:pathLst>
                <a:path w="787" h="2182">
                  <a:moveTo>
                    <a:pt x="787" y="2182"/>
                  </a:moveTo>
                  <a:lnTo>
                    <a:pt x="0" y="0"/>
                  </a:lnTo>
                </a:path>
              </a:pathLst>
            </a:custGeom>
            <a:noFill/>
            <a:ln w="9525">
              <a:solidFill>
                <a:srgbClr val="2515D9"/>
              </a:solidFill>
              <a:round/>
              <a:headEnd type="none" w="med" len="med"/>
              <a:tailEnd type="none"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17" name="Freeform 69"/>
            <p:cNvSpPr>
              <a:spLocks/>
            </p:cNvSpPr>
            <p:nvPr/>
          </p:nvSpPr>
          <p:spPr bwMode="auto">
            <a:xfrm>
              <a:off x="2806" y="1458"/>
              <a:ext cx="589" cy="2037"/>
            </a:xfrm>
            <a:custGeom>
              <a:avLst/>
              <a:gdLst/>
              <a:ahLst/>
              <a:cxnLst>
                <a:cxn ang="0">
                  <a:pos x="585" y="1977"/>
                </a:cxn>
                <a:cxn ang="0">
                  <a:pos x="0" y="0"/>
                </a:cxn>
              </a:cxnLst>
              <a:rect l="0" t="0" r="r" b="b"/>
              <a:pathLst>
                <a:path w="585" h="1977">
                  <a:moveTo>
                    <a:pt x="585" y="1977"/>
                  </a:moveTo>
                  <a:lnTo>
                    <a:pt x="0" y="0"/>
                  </a:lnTo>
                </a:path>
              </a:pathLst>
            </a:custGeom>
            <a:noFill/>
            <a:ln w="9525">
              <a:solidFill>
                <a:srgbClr val="2515D9"/>
              </a:solidFill>
              <a:round/>
              <a:headEnd type="none" w="med" len="med"/>
              <a:tailEnd type="none"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18" name="Rectangle 70"/>
            <p:cNvSpPr>
              <a:spLocks noChangeArrowheads="1"/>
            </p:cNvSpPr>
            <p:nvPr/>
          </p:nvSpPr>
          <p:spPr bwMode="auto">
            <a:xfrm>
              <a:off x="1601" y="3660"/>
              <a:ext cx="2615" cy="56"/>
            </a:xfrm>
            <a:prstGeom prst="rect">
              <a:avLst/>
            </a:prstGeom>
            <a:solidFill>
              <a:srgbClr val="808080"/>
            </a:solidFill>
            <a:ln w="3175">
              <a:no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19" name="Text Box 71"/>
            <p:cNvSpPr txBox="1">
              <a:spLocks noChangeArrowheads="1"/>
            </p:cNvSpPr>
            <p:nvPr/>
          </p:nvSpPr>
          <p:spPr bwMode="auto">
            <a:xfrm>
              <a:off x="4534" y="2833"/>
              <a:ext cx="729" cy="231"/>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el-GR" b="1">
                  <a:solidFill>
                    <a:srgbClr val="000000"/>
                  </a:solidFill>
                  <a:latin typeface="Garamond" charset="0"/>
                </a:rPr>
                <a:t>λ</a:t>
              </a:r>
              <a:r>
                <a:rPr lang="it-IT" b="1">
                  <a:solidFill>
                    <a:srgbClr val="000000"/>
                  </a:solidFill>
                  <a:latin typeface="Garamond" charset="0"/>
                </a:rPr>
                <a:t> </a:t>
              </a:r>
              <a:r>
                <a:rPr lang="it-IT" sz="1500" b="1">
                  <a:solidFill>
                    <a:srgbClr val="000000"/>
                  </a:solidFill>
                  <a:latin typeface="Garamond" charset="0"/>
                </a:rPr>
                <a:t>= </a:t>
              </a:r>
              <a:r>
                <a:rPr lang="it-IT" b="1">
                  <a:solidFill>
                    <a:srgbClr val="000000"/>
                  </a:solidFill>
                  <a:latin typeface="Garamond" charset="0"/>
                </a:rPr>
                <a:t>5780 </a:t>
              </a:r>
              <a:r>
                <a:rPr lang="en-US" b="1">
                  <a:solidFill>
                    <a:srgbClr val="000000"/>
                  </a:solidFill>
                  <a:latin typeface="Garamond" charset="0"/>
                </a:rPr>
                <a:t>Å</a:t>
              </a:r>
            </a:p>
          </p:txBody>
        </p:sp>
        <p:sp>
          <p:nvSpPr>
            <p:cNvPr id="206920" name="Freeform 72"/>
            <p:cNvSpPr>
              <a:spLocks/>
            </p:cNvSpPr>
            <p:nvPr/>
          </p:nvSpPr>
          <p:spPr bwMode="auto">
            <a:xfrm>
              <a:off x="1036" y="1202"/>
              <a:ext cx="1768" cy="2289"/>
            </a:xfrm>
            <a:custGeom>
              <a:avLst/>
              <a:gdLst/>
              <a:ahLst/>
              <a:cxnLst>
                <a:cxn ang="0">
                  <a:pos x="0" y="143"/>
                </a:cxn>
                <a:cxn ang="0">
                  <a:pos x="293" y="0"/>
                </a:cxn>
                <a:cxn ang="0">
                  <a:pos x="452" y="20"/>
                </a:cxn>
                <a:cxn ang="0">
                  <a:pos x="1174" y="252"/>
                </a:cxn>
                <a:cxn ang="0">
                  <a:pos x="1249" y="271"/>
                </a:cxn>
                <a:cxn ang="0">
                  <a:pos x="1768" y="255"/>
                </a:cxn>
                <a:cxn ang="0">
                  <a:pos x="1692" y="2289"/>
                </a:cxn>
              </a:cxnLst>
              <a:rect l="0" t="0" r="r" b="b"/>
              <a:pathLst>
                <a:path w="1768" h="2289">
                  <a:moveTo>
                    <a:pt x="0" y="143"/>
                  </a:moveTo>
                  <a:lnTo>
                    <a:pt x="293" y="0"/>
                  </a:lnTo>
                  <a:lnTo>
                    <a:pt x="452" y="20"/>
                  </a:lnTo>
                  <a:lnTo>
                    <a:pt x="1174" y="252"/>
                  </a:lnTo>
                  <a:lnTo>
                    <a:pt x="1249" y="271"/>
                  </a:lnTo>
                  <a:lnTo>
                    <a:pt x="1768" y="255"/>
                  </a:lnTo>
                  <a:lnTo>
                    <a:pt x="1692" y="2289"/>
                  </a:lnTo>
                </a:path>
              </a:pathLst>
            </a:custGeom>
            <a:noFill/>
            <a:ln w="15875">
              <a:solidFill>
                <a:srgbClr val="C2FDF2"/>
              </a:solidFill>
              <a:round/>
              <a:headEnd type="none" w="med" len="med"/>
              <a:tailEnd type="none"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21" name="Freeform 73"/>
            <p:cNvSpPr>
              <a:spLocks/>
            </p:cNvSpPr>
            <p:nvPr/>
          </p:nvSpPr>
          <p:spPr bwMode="auto">
            <a:xfrm>
              <a:off x="1036" y="1241"/>
              <a:ext cx="1690" cy="2245"/>
            </a:xfrm>
            <a:custGeom>
              <a:avLst/>
              <a:gdLst/>
              <a:ahLst/>
              <a:cxnLst>
                <a:cxn ang="0">
                  <a:pos x="0" y="104"/>
                </a:cxn>
                <a:cxn ang="0">
                  <a:pos x="289" y="239"/>
                </a:cxn>
                <a:cxn ang="0">
                  <a:pos x="447" y="230"/>
                </a:cxn>
                <a:cxn ang="0">
                  <a:pos x="1174" y="13"/>
                </a:cxn>
                <a:cxn ang="0">
                  <a:pos x="1250" y="0"/>
                </a:cxn>
                <a:cxn ang="0">
                  <a:pos x="1570" y="9"/>
                </a:cxn>
                <a:cxn ang="0">
                  <a:pos x="1690" y="2245"/>
                </a:cxn>
              </a:cxnLst>
              <a:rect l="0" t="0" r="r" b="b"/>
              <a:pathLst>
                <a:path w="1690" h="2245">
                  <a:moveTo>
                    <a:pt x="0" y="104"/>
                  </a:moveTo>
                  <a:lnTo>
                    <a:pt x="289" y="239"/>
                  </a:lnTo>
                  <a:lnTo>
                    <a:pt x="447" y="230"/>
                  </a:lnTo>
                  <a:lnTo>
                    <a:pt x="1174" y="13"/>
                  </a:lnTo>
                  <a:lnTo>
                    <a:pt x="1250" y="0"/>
                  </a:lnTo>
                  <a:lnTo>
                    <a:pt x="1570" y="9"/>
                  </a:lnTo>
                  <a:lnTo>
                    <a:pt x="1690" y="2245"/>
                  </a:lnTo>
                </a:path>
              </a:pathLst>
            </a:custGeom>
            <a:noFill/>
            <a:ln w="15875">
              <a:solidFill>
                <a:srgbClr val="C2FDF2"/>
              </a:solidFill>
              <a:round/>
              <a:headEnd type="none" w="med" len="med"/>
              <a:tailEnd type="none"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22" name="AutoShape 74"/>
            <p:cNvSpPr>
              <a:spLocks noChangeArrowheads="1"/>
            </p:cNvSpPr>
            <p:nvPr/>
          </p:nvSpPr>
          <p:spPr bwMode="auto">
            <a:xfrm rot="-5219233">
              <a:off x="1916" y="1266"/>
              <a:ext cx="41" cy="115"/>
            </a:xfrm>
            <a:custGeom>
              <a:avLst/>
              <a:gdLst>
                <a:gd name="G0" fmla="+- 6212 0 0"/>
                <a:gd name="G1" fmla="+- 21600 0 6212"/>
                <a:gd name="G2" fmla="*/ 6212 1 2"/>
                <a:gd name="G3" fmla="+- 21600 0 G2"/>
                <a:gd name="G4" fmla="+/ 6212 21600 2"/>
                <a:gd name="G5" fmla="+/ G1 0 2"/>
                <a:gd name="G6" fmla="*/ 21600 21600 6212"/>
                <a:gd name="G7" fmla="*/ G6 1 2"/>
                <a:gd name="G8" fmla="+- 21600 0 G7"/>
                <a:gd name="G9" fmla="*/ 21600 1 2"/>
                <a:gd name="G10" fmla="+- 6212 0 G9"/>
                <a:gd name="G11" fmla="?: G10 G8 0"/>
                <a:gd name="G12" fmla="?: G10 G7 21600"/>
                <a:gd name="T0" fmla="*/ 18494 w 21600"/>
                <a:gd name="T1" fmla="*/ 10800 h 21600"/>
                <a:gd name="T2" fmla="*/ 10800 w 21600"/>
                <a:gd name="T3" fmla="*/ 21600 h 21600"/>
                <a:gd name="T4" fmla="*/ 3106 w 21600"/>
                <a:gd name="T5" fmla="*/ 10800 h 21600"/>
                <a:gd name="T6" fmla="*/ 10800 w 21600"/>
                <a:gd name="T7" fmla="*/ 0 h 21600"/>
                <a:gd name="T8" fmla="*/ 4906 w 21600"/>
                <a:gd name="T9" fmla="*/ 4906 h 21600"/>
                <a:gd name="T10" fmla="*/ 16694 w 21600"/>
                <a:gd name="T11" fmla="*/ 16694 h 21600"/>
              </a:gdLst>
              <a:ahLst/>
              <a:cxnLst>
                <a:cxn ang="0">
                  <a:pos x="T0" y="T1"/>
                </a:cxn>
                <a:cxn ang="0">
                  <a:pos x="T2" y="T3"/>
                </a:cxn>
                <a:cxn ang="0">
                  <a:pos x="T4" y="T5"/>
                </a:cxn>
                <a:cxn ang="0">
                  <a:pos x="T6" y="T7"/>
                </a:cxn>
              </a:cxnLst>
              <a:rect l="T8" t="T9" r="T10" b="T11"/>
              <a:pathLst>
                <a:path w="21600" h="21600">
                  <a:moveTo>
                    <a:pt x="0" y="0"/>
                  </a:moveTo>
                  <a:lnTo>
                    <a:pt x="6212" y="21600"/>
                  </a:lnTo>
                  <a:lnTo>
                    <a:pt x="15388" y="21600"/>
                  </a:lnTo>
                  <a:lnTo>
                    <a:pt x="21600" y="0"/>
                  </a:lnTo>
                  <a:close/>
                </a:path>
              </a:pathLst>
            </a:custGeom>
            <a:solidFill>
              <a:srgbClr val="808080"/>
            </a:solidFill>
            <a:ln w="3175">
              <a:no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23" name="AutoShape 75"/>
            <p:cNvSpPr>
              <a:spLocks noChangeArrowheads="1"/>
            </p:cNvSpPr>
            <p:nvPr/>
          </p:nvSpPr>
          <p:spPr bwMode="auto">
            <a:xfrm rot="59219121">
              <a:off x="1911" y="1323"/>
              <a:ext cx="47" cy="116"/>
            </a:xfrm>
            <a:custGeom>
              <a:avLst/>
              <a:gdLst>
                <a:gd name="G0" fmla="+- 4871 0 0"/>
                <a:gd name="G1" fmla="+- 21600 0 4871"/>
                <a:gd name="G2" fmla="*/ 4871 1 2"/>
                <a:gd name="G3" fmla="+- 21600 0 G2"/>
                <a:gd name="G4" fmla="+/ 4871 21600 2"/>
                <a:gd name="G5" fmla="+/ G1 0 2"/>
                <a:gd name="G6" fmla="*/ 21600 21600 4871"/>
                <a:gd name="G7" fmla="*/ G6 1 2"/>
                <a:gd name="G8" fmla="+- 21600 0 G7"/>
                <a:gd name="G9" fmla="*/ 21600 1 2"/>
                <a:gd name="G10" fmla="+- 4871 0 G9"/>
                <a:gd name="G11" fmla="?: G10 G8 0"/>
                <a:gd name="G12" fmla="?: G10 G7 21600"/>
                <a:gd name="T0" fmla="*/ 19164 w 21600"/>
                <a:gd name="T1" fmla="*/ 10800 h 21600"/>
                <a:gd name="T2" fmla="*/ 10800 w 21600"/>
                <a:gd name="T3" fmla="*/ 21600 h 21600"/>
                <a:gd name="T4" fmla="*/ 2436 w 21600"/>
                <a:gd name="T5" fmla="*/ 10800 h 21600"/>
                <a:gd name="T6" fmla="*/ 10800 w 21600"/>
                <a:gd name="T7" fmla="*/ 0 h 21600"/>
                <a:gd name="T8" fmla="*/ 4236 w 21600"/>
                <a:gd name="T9" fmla="*/ 4236 h 21600"/>
                <a:gd name="T10" fmla="*/ 17364 w 21600"/>
                <a:gd name="T11" fmla="*/ 17364 h 21600"/>
              </a:gdLst>
              <a:ahLst/>
              <a:cxnLst>
                <a:cxn ang="0">
                  <a:pos x="T0" y="T1"/>
                </a:cxn>
                <a:cxn ang="0">
                  <a:pos x="T2" y="T3"/>
                </a:cxn>
                <a:cxn ang="0">
                  <a:pos x="T4" y="T5"/>
                </a:cxn>
                <a:cxn ang="0">
                  <a:pos x="T6" y="T7"/>
                </a:cxn>
              </a:cxnLst>
              <a:rect l="T8" t="T9" r="T10" b="T11"/>
              <a:pathLst>
                <a:path w="21600" h="21600">
                  <a:moveTo>
                    <a:pt x="0" y="0"/>
                  </a:moveTo>
                  <a:lnTo>
                    <a:pt x="4871" y="21600"/>
                  </a:lnTo>
                  <a:lnTo>
                    <a:pt x="16729" y="21600"/>
                  </a:lnTo>
                  <a:lnTo>
                    <a:pt x="21600" y="0"/>
                  </a:lnTo>
                  <a:close/>
                </a:path>
              </a:pathLst>
            </a:custGeom>
            <a:solidFill>
              <a:srgbClr val="808080"/>
            </a:solidFill>
            <a:ln w="3175">
              <a:no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24" name="Rectangle 76"/>
            <p:cNvSpPr>
              <a:spLocks noChangeArrowheads="1"/>
            </p:cNvSpPr>
            <p:nvPr/>
          </p:nvSpPr>
          <p:spPr bwMode="auto">
            <a:xfrm>
              <a:off x="1984" y="1162"/>
              <a:ext cx="31" cy="403"/>
            </a:xfrm>
            <a:prstGeom prst="rect">
              <a:avLst/>
            </a:prstGeom>
            <a:solidFill>
              <a:srgbClr val="808080"/>
            </a:solidFill>
            <a:ln w="3175">
              <a:noFill/>
              <a:miter lim="800000"/>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25" name="Freeform 77"/>
            <p:cNvSpPr>
              <a:spLocks/>
            </p:cNvSpPr>
            <p:nvPr/>
          </p:nvSpPr>
          <p:spPr bwMode="auto">
            <a:xfrm>
              <a:off x="3653" y="2953"/>
              <a:ext cx="935" cy="434"/>
            </a:xfrm>
            <a:custGeom>
              <a:avLst/>
              <a:gdLst/>
              <a:ahLst/>
              <a:cxnLst>
                <a:cxn ang="0">
                  <a:pos x="0" y="448"/>
                </a:cxn>
                <a:cxn ang="0">
                  <a:pos x="592" y="449"/>
                </a:cxn>
                <a:cxn ang="0">
                  <a:pos x="592" y="0"/>
                </a:cxn>
                <a:cxn ang="0">
                  <a:pos x="925" y="1"/>
                </a:cxn>
              </a:cxnLst>
              <a:rect l="0" t="0" r="r" b="b"/>
              <a:pathLst>
                <a:path w="925" h="449">
                  <a:moveTo>
                    <a:pt x="0" y="448"/>
                  </a:moveTo>
                  <a:lnTo>
                    <a:pt x="592" y="449"/>
                  </a:lnTo>
                  <a:lnTo>
                    <a:pt x="592" y="0"/>
                  </a:lnTo>
                  <a:lnTo>
                    <a:pt x="925" y="1"/>
                  </a:lnTo>
                </a:path>
              </a:pathLst>
            </a:custGeom>
            <a:noFill/>
            <a:ln w="9525">
              <a:solidFill>
                <a:schemeClr val="tx1"/>
              </a:solidFill>
              <a:round/>
              <a:headEnd type="none" w="med" len="med"/>
              <a:tailEnd type="none"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26" name="Freeform 78"/>
            <p:cNvSpPr>
              <a:spLocks/>
            </p:cNvSpPr>
            <p:nvPr/>
          </p:nvSpPr>
          <p:spPr bwMode="auto">
            <a:xfrm>
              <a:off x="3591" y="3206"/>
              <a:ext cx="997" cy="282"/>
            </a:xfrm>
            <a:custGeom>
              <a:avLst/>
              <a:gdLst/>
              <a:ahLst/>
              <a:cxnLst>
                <a:cxn ang="0">
                  <a:pos x="0" y="276"/>
                </a:cxn>
                <a:cxn ang="0">
                  <a:pos x="745" y="282"/>
                </a:cxn>
                <a:cxn ang="0">
                  <a:pos x="745" y="0"/>
                </a:cxn>
                <a:cxn ang="0">
                  <a:pos x="997" y="1"/>
                </a:cxn>
              </a:cxnLst>
              <a:rect l="0" t="0" r="r" b="b"/>
              <a:pathLst>
                <a:path w="997" h="282">
                  <a:moveTo>
                    <a:pt x="0" y="276"/>
                  </a:moveTo>
                  <a:lnTo>
                    <a:pt x="745" y="282"/>
                  </a:lnTo>
                  <a:lnTo>
                    <a:pt x="745" y="0"/>
                  </a:lnTo>
                  <a:lnTo>
                    <a:pt x="997" y="1"/>
                  </a:lnTo>
                </a:path>
              </a:pathLst>
            </a:custGeom>
            <a:noFill/>
            <a:ln w="9525">
              <a:solidFill>
                <a:schemeClr val="tx1"/>
              </a:solidFill>
              <a:round/>
              <a:headEnd type="none" w="med" len="med"/>
              <a:tailEnd type="none"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06927" name="Freeform 79"/>
            <p:cNvSpPr>
              <a:spLocks/>
            </p:cNvSpPr>
            <p:nvPr/>
          </p:nvSpPr>
          <p:spPr bwMode="auto">
            <a:xfrm>
              <a:off x="3446" y="3458"/>
              <a:ext cx="1143" cy="166"/>
            </a:xfrm>
            <a:custGeom>
              <a:avLst/>
              <a:gdLst/>
              <a:ahLst/>
              <a:cxnLst>
                <a:cxn ang="0">
                  <a:pos x="0" y="155"/>
                </a:cxn>
                <a:cxn ang="0">
                  <a:pos x="1007" y="166"/>
                </a:cxn>
                <a:cxn ang="0">
                  <a:pos x="1007" y="1"/>
                </a:cxn>
                <a:cxn ang="0">
                  <a:pos x="1143" y="0"/>
                </a:cxn>
              </a:cxnLst>
              <a:rect l="0" t="0" r="r" b="b"/>
              <a:pathLst>
                <a:path w="1143" h="166">
                  <a:moveTo>
                    <a:pt x="0" y="155"/>
                  </a:moveTo>
                  <a:lnTo>
                    <a:pt x="1007" y="166"/>
                  </a:lnTo>
                  <a:lnTo>
                    <a:pt x="1007" y="1"/>
                  </a:lnTo>
                  <a:lnTo>
                    <a:pt x="1143" y="0"/>
                  </a:lnTo>
                </a:path>
              </a:pathLst>
            </a:custGeom>
            <a:noFill/>
            <a:ln w="9525">
              <a:solidFill>
                <a:schemeClr val="tx1"/>
              </a:solidFill>
              <a:round/>
              <a:headEnd type="none" w="med" len="med"/>
              <a:tailEnd type="none"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grpSp>
      <p:sp>
        <p:nvSpPr>
          <p:cNvPr id="80" name="Rettangolo 79"/>
          <p:cNvSpPr/>
          <p:nvPr/>
        </p:nvSpPr>
        <p:spPr>
          <a:xfrm>
            <a:off x="0" y="5660850"/>
            <a:ext cx="9144000" cy="990015"/>
          </a:xfrm>
          <a:prstGeom prst="rect">
            <a:avLst/>
          </a:prstGeom>
        </p:spPr>
        <p:txBody>
          <a:bodyPr wrap="square">
            <a:spAutoFit/>
          </a:bodyPr>
          <a:lstStyle/>
          <a:p>
            <a:pPr algn="ctr" fontAlgn="base">
              <a:lnSpc>
                <a:spcPct val="90000"/>
              </a:lnSpc>
              <a:spcBef>
                <a:spcPct val="20000"/>
              </a:spcBef>
              <a:spcAft>
                <a:spcPct val="0"/>
              </a:spcAft>
              <a:buClr>
                <a:srgbClr val="009999"/>
              </a:buClr>
              <a:buSzPct val="80000"/>
              <a:buFont typeface="Wingdings" charset="2"/>
              <a:buNone/>
            </a:pPr>
            <a:r>
              <a:rPr lang="it-IT" sz="2000" dirty="0" smtClean="0">
                <a:solidFill>
                  <a:srgbClr val="000000"/>
                </a:solidFill>
                <a:effectLst>
                  <a:outerShdw blurRad="38100" dist="38100" dir="2700000" algn="tl">
                    <a:srgbClr val="000000">
                      <a:alpha val="43137"/>
                    </a:srgbClr>
                  </a:outerShdw>
                </a:effectLst>
                <a:latin typeface="Arial"/>
                <a:cs typeface="Symbol" charset="2"/>
              </a:rPr>
              <a:t>SE SI METTONO DEI FILTRI SI POSSONO SELEZIONARE I DIVERSI COLORI.</a:t>
            </a:r>
          </a:p>
          <a:p>
            <a:pPr algn="ctr" fontAlgn="base">
              <a:lnSpc>
                <a:spcPct val="90000"/>
              </a:lnSpc>
              <a:spcBef>
                <a:spcPct val="20000"/>
              </a:spcBef>
              <a:spcAft>
                <a:spcPct val="0"/>
              </a:spcAft>
              <a:buClr>
                <a:srgbClr val="009999"/>
              </a:buClr>
              <a:buSzPct val="80000"/>
              <a:buFont typeface="Wingdings" charset="2"/>
              <a:buNone/>
            </a:pPr>
            <a:r>
              <a:rPr lang="it-IT" sz="2000" dirty="0" smtClean="0">
                <a:solidFill>
                  <a:srgbClr val="000000"/>
                </a:solidFill>
                <a:effectLst>
                  <a:outerShdw blurRad="38100" dist="38100" dir="2700000" algn="tl">
                    <a:srgbClr val="000000">
                      <a:alpha val="43137"/>
                    </a:srgbClr>
                  </a:outerShdw>
                </a:effectLst>
                <a:latin typeface="Arial"/>
                <a:cs typeface="Symbol" charset="2"/>
              </a:rPr>
              <a:t> ANCHE L’ORDINE ZERO IN QUESTO CASO SARA’ COLORATO</a:t>
            </a:r>
            <a:endParaRPr lang="it-IT" sz="2000" dirty="0">
              <a:solidFill>
                <a:srgbClr val="000000"/>
              </a:solidFill>
              <a:effectLst>
                <a:outerShdw blurRad="38100" dist="38100" dir="2700000" algn="tl">
                  <a:srgbClr val="000000">
                    <a:alpha val="43137"/>
                  </a:srgbClr>
                </a:outerShdw>
              </a:effectLst>
              <a:latin typeface="Arial"/>
            </a:endParaRPr>
          </a:p>
        </p:txBody>
      </p:sp>
    </p:spTree>
    <p:extLst>
      <p:ext uri="{BB962C8B-B14F-4D97-AF65-F5344CB8AC3E}">
        <p14:creationId xmlns:p14="http://schemas.microsoft.com/office/powerpoint/2010/main" val="7187019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0" y="38100"/>
            <a:ext cx="9144000" cy="596900"/>
          </a:xfrm>
        </p:spPr>
        <p:txBody>
          <a:bodyPr>
            <a:noAutofit/>
          </a:bodyPr>
          <a:lstStyle/>
          <a:p>
            <a:pPr eaLnBrk="1" hangingPunct="1">
              <a:defRPr/>
            </a:pPr>
            <a:r>
              <a:rPr lang="it-IT" sz="2800" dirty="0" smtClean="0">
                <a:ea typeface="+mj-ea"/>
                <a:cs typeface="+mj-cs"/>
              </a:rPr>
              <a:t>UNA PREMESSA: LO SPETTRO ELETTROMAGNETICO</a:t>
            </a:r>
            <a:endParaRPr lang="it-IT" sz="2800" dirty="0">
              <a:ea typeface="+mj-ea"/>
              <a:cs typeface="+mj-cs"/>
            </a:endParaRPr>
          </a:p>
        </p:txBody>
      </p:sp>
      <p:sp>
        <p:nvSpPr>
          <p:cNvPr id="192515" name="Rectangle 3"/>
          <p:cNvSpPr>
            <a:spLocks noGrp="1" noChangeArrowheads="1"/>
          </p:cNvSpPr>
          <p:nvPr>
            <p:ph type="body" idx="1"/>
          </p:nvPr>
        </p:nvSpPr>
        <p:spPr>
          <a:xfrm>
            <a:off x="0" y="1524000"/>
            <a:ext cx="8610600" cy="1584325"/>
          </a:xfrm>
        </p:spPr>
        <p:txBody>
          <a:bodyPr>
            <a:noAutofit/>
          </a:bodyPr>
          <a:lstStyle/>
          <a:p>
            <a:pPr indent="9525" algn="just" eaLnBrk="1" hangingPunct="1">
              <a:buFont typeface="Wingdings" charset="2"/>
              <a:buNone/>
              <a:defRPr/>
            </a:pPr>
            <a:r>
              <a:rPr lang="it-IT" sz="3200" dirty="0" smtClean="0"/>
              <a:t>Sarebbe impossibile illustrarvi in dettaglio tutti gli esperimenti in una sola lezione. Abbiamo quindi scelto di farvi vedere in dettaglio:</a:t>
            </a:r>
          </a:p>
          <a:p>
            <a:pPr indent="9525" algn="just" eaLnBrk="1" hangingPunct="1">
              <a:buFont typeface="Wingdings" charset="2"/>
              <a:buAutoNum type="arabicPeriod"/>
              <a:defRPr/>
            </a:pPr>
            <a:r>
              <a:rPr lang="it-IT" sz="3200" dirty="0" smtClean="0"/>
              <a:t>Lo spettro delle lampade in particolare di una lampada al Mercurio</a:t>
            </a:r>
          </a:p>
          <a:p>
            <a:pPr indent="9525" algn="just" eaLnBrk="1" hangingPunct="1">
              <a:buFont typeface="Wingdings" charset="2"/>
              <a:buAutoNum type="arabicPeriod"/>
              <a:defRPr/>
            </a:pPr>
            <a:r>
              <a:rPr lang="it-IT" sz="3200" dirty="0" smtClean="0"/>
              <a:t> l’Effetto Fotoelettrico</a:t>
            </a:r>
          </a:p>
          <a:p>
            <a:pPr indent="9525" algn="just" eaLnBrk="1" hangingPunct="1">
              <a:buFont typeface="Wingdings" charset="2"/>
              <a:buAutoNum type="arabicPeriod"/>
              <a:defRPr/>
            </a:pPr>
            <a:r>
              <a:rPr lang="it-IT" sz="3200" dirty="0" smtClean="0"/>
              <a:t> Il Corpo Nero</a:t>
            </a:r>
            <a:endParaRPr lang="it-IT" sz="3200" i="1" dirty="0" smtClean="0"/>
          </a:p>
        </p:txBody>
      </p:sp>
      <p:pic>
        <p:nvPicPr>
          <p:cNvPr id="2" name="Immagin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5000"/>
            <a:ext cx="9144000" cy="5584292"/>
          </a:xfrm>
          <a:prstGeom prst="rect">
            <a:avLst/>
          </a:prstGeom>
        </p:spPr>
      </p:pic>
    </p:spTree>
    <p:extLst>
      <p:ext uri="{BB962C8B-B14F-4D97-AF65-F5344CB8AC3E}">
        <p14:creationId xmlns:p14="http://schemas.microsoft.com/office/powerpoint/2010/main" val="6587964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68313" y="0"/>
            <a:ext cx="8229600" cy="1143000"/>
          </a:xfrm>
        </p:spPr>
        <p:txBody>
          <a:bodyPr/>
          <a:lstStyle/>
          <a:p>
            <a:r>
              <a:rPr lang="it-IT" sz="4000">
                <a:solidFill>
                  <a:schemeClr val="bg1"/>
                </a:solidFill>
                <a:latin typeface="Comic Sans MS" charset="0"/>
              </a:rPr>
              <a:t>Esperimento n. 4: La dispersione della luce</a:t>
            </a:r>
          </a:p>
        </p:txBody>
      </p:sp>
      <p:pic>
        <p:nvPicPr>
          <p:cNvPr id="133126" name="Picture 6"/>
          <p:cNvPicPr>
            <a:picLocks noChangeAspect="1" noChangeArrowheads="1"/>
          </p:cNvPicPr>
          <p:nvPr/>
        </p:nvPicPr>
        <p:blipFill>
          <a:blip r:embed="rId2"/>
          <a:srcRect/>
          <a:stretch>
            <a:fillRect/>
          </a:stretch>
        </p:blipFill>
        <p:spPr bwMode="auto">
          <a:xfrm>
            <a:off x="0" y="1196975"/>
            <a:ext cx="4481513" cy="3133725"/>
          </a:xfrm>
          <a:prstGeom prst="rect">
            <a:avLst/>
          </a:prstGeom>
          <a:noFill/>
          <a:ln w="9525">
            <a:noFill/>
            <a:miter lim="800000"/>
            <a:headEnd/>
            <a:tailEnd/>
          </a:ln>
          <a:effectLst/>
        </p:spPr>
      </p:pic>
      <p:pic>
        <p:nvPicPr>
          <p:cNvPr id="133127" name="Picture 7"/>
          <p:cNvPicPr>
            <a:picLocks noChangeAspect="1" noChangeArrowheads="1"/>
          </p:cNvPicPr>
          <p:nvPr/>
        </p:nvPicPr>
        <p:blipFill>
          <a:blip r:embed="rId3"/>
          <a:srcRect/>
          <a:stretch>
            <a:fillRect/>
          </a:stretch>
        </p:blipFill>
        <p:spPr bwMode="auto">
          <a:xfrm>
            <a:off x="4572000" y="1412875"/>
            <a:ext cx="4356100" cy="3290888"/>
          </a:xfrm>
          <a:prstGeom prst="rect">
            <a:avLst/>
          </a:prstGeom>
          <a:noFill/>
          <a:ln w="9525">
            <a:noFill/>
            <a:miter lim="800000"/>
            <a:headEnd/>
            <a:tailEnd/>
          </a:ln>
          <a:effectLst/>
        </p:spPr>
      </p:pic>
      <p:pic>
        <p:nvPicPr>
          <p:cNvPr id="133128" name="Picture 8"/>
          <p:cNvPicPr>
            <a:picLocks noChangeAspect="1" noChangeArrowheads="1"/>
          </p:cNvPicPr>
          <p:nvPr/>
        </p:nvPicPr>
        <p:blipFill>
          <a:blip r:embed="rId4"/>
          <a:srcRect/>
          <a:stretch>
            <a:fillRect/>
          </a:stretch>
        </p:blipFill>
        <p:spPr bwMode="auto">
          <a:xfrm>
            <a:off x="1476375" y="4365625"/>
            <a:ext cx="3168650" cy="2327275"/>
          </a:xfrm>
          <a:prstGeom prst="rect">
            <a:avLst/>
          </a:prstGeom>
          <a:noFill/>
          <a:ln w="9525">
            <a:noFill/>
            <a:miter lim="800000"/>
            <a:headEnd/>
            <a:tailEnd/>
          </a:ln>
          <a:effectLst/>
        </p:spPr>
      </p:pic>
    </p:spTree>
    <p:extLst>
      <p:ext uri="{BB962C8B-B14F-4D97-AF65-F5344CB8AC3E}">
        <p14:creationId xmlns:p14="http://schemas.microsoft.com/office/powerpoint/2010/main" val="34231687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p:cNvPicPr>
            <a:picLocks noChangeAspect="1"/>
          </p:cNvPicPr>
          <p:nvPr/>
        </p:nvPicPr>
        <p:blipFill>
          <a:blip r:embed="rId2"/>
          <a:stretch>
            <a:fillRect/>
          </a:stretch>
        </p:blipFill>
        <p:spPr>
          <a:xfrm>
            <a:off x="7239415" y="1052736"/>
            <a:ext cx="1906887" cy="2808087"/>
          </a:xfrm>
          <a:prstGeom prst="rect">
            <a:avLst/>
          </a:prstGeom>
        </p:spPr>
      </p:pic>
      <p:sp>
        <p:nvSpPr>
          <p:cNvPr id="8" name="Titolo 1"/>
          <p:cNvSpPr txBox="1">
            <a:spLocks/>
          </p:cNvSpPr>
          <p:nvPr/>
        </p:nvSpPr>
        <p:spPr>
          <a:xfrm>
            <a:off x="3131840" y="56927"/>
            <a:ext cx="4824536" cy="563761"/>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endParaRPr lang="it-IT" sz="3200" dirty="0">
              <a:solidFill>
                <a:prstClr val="black"/>
              </a:solidFill>
              <a:latin typeface="Calibri"/>
            </a:endParaRPr>
          </a:p>
        </p:txBody>
      </p:sp>
      <p:sp>
        <p:nvSpPr>
          <p:cNvPr id="7" name="Rectangle 3"/>
          <p:cNvSpPr txBox="1">
            <a:spLocks noChangeArrowheads="1"/>
          </p:cNvSpPr>
          <p:nvPr/>
        </p:nvSpPr>
        <p:spPr>
          <a:xfrm>
            <a:off x="-32919" y="980728"/>
            <a:ext cx="8686800" cy="104016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9525" algn="just">
              <a:buNone/>
              <a:defRPr/>
            </a:pPr>
            <a:r>
              <a:rPr lang="it-IT" sz="2800" dirty="0" smtClean="0">
                <a:solidFill>
                  <a:srgbClr val="0000FF"/>
                </a:solidFill>
              </a:rPr>
              <a:t>ORA USEREMO LE DUE RIGHE A ENERGIA PARI</a:t>
            </a:r>
            <a:r>
              <a:rPr lang="it-IT" sz="2800" dirty="0" smtClean="0">
                <a:solidFill>
                  <a:srgbClr val="0000FF"/>
                </a:solidFill>
                <a:effectLst>
                  <a:outerShdw blurRad="38100" dist="38100" dir="2700000" algn="tl">
                    <a:srgbClr val="000000">
                      <a:alpha val="43137"/>
                    </a:srgbClr>
                  </a:outerShdw>
                </a:effectLst>
                <a:cs typeface="Symbol" charset="2"/>
              </a:rPr>
              <a:t> </a:t>
            </a:r>
            <a:r>
              <a:rPr lang="it-IT" sz="2800" dirty="0">
                <a:solidFill>
                  <a:srgbClr val="0000FF"/>
                </a:solidFill>
                <a:effectLst>
                  <a:outerShdw blurRad="38100" dist="38100" dir="2700000" algn="tl">
                    <a:srgbClr val="000000">
                      <a:alpha val="43137"/>
                    </a:srgbClr>
                  </a:outerShdw>
                </a:effectLst>
                <a:cs typeface="Symbol" charset="2"/>
              </a:rPr>
              <a:t>A 2536Å E 2657Å</a:t>
            </a:r>
          </a:p>
          <a:p>
            <a:pPr indent="9525" algn="just">
              <a:buFont typeface="Wingdings" charset="2"/>
              <a:buNone/>
              <a:defRPr/>
            </a:pPr>
            <a:r>
              <a:rPr lang="it-IT" sz="2800" dirty="0" smtClean="0">
                <a:solidFill>
                  <a:srgbClr val="0000FF"/>
                </a:solidFill>
              </a:rPr>
              <a:t>PER MISURARE L’EFFETTO FOTOELETTRICO CON UN CAMPIONE DI ZINCO</a:t>
            </a:r>
          </a:p>
        </p:txBody>
      </p:sp>
      <p:sp>
        <p:nvSpPr>
          <p:cNvPr id="9" name="Rettangolo 8"/>
          <p:cNvSpPr/>
          <p:nvPr/>
        </p:nvSpPr>
        <p:spPr>
          <a:xfrm>
            <a:off x="-108520" y="2276872"/>
            <a:ext cx="7131651" cy="1446550"/>
          </a:xfrm>
          <a:prstGeom prst="rect">
            <a:avLst/>
          </a:prstGeom>
        </p:spPr>
        <p:txBody>
          <a:bodyPr wrap="square">
            <a:spAutoFit/>
          </a:bodyPr>
          <a:lstStyle/>
          <a:p>
            <a:pPr algn="ctr"/>
            <a:r>
              <a:rPr lang="it-IT" sz="3200" dirty="0" smtClean="0">
                <a:solidFill>
                  <a:srgbClr val="0000FF"/>
                </a:solidFill>
                <a:cs typeface="Symbol" charset="2"/>
              </a:rPr>
              <a:t>FAREMO PER LA PRECISIONE </a:t>
            </a:r>
            <a:r>
              <a:rPr lang="it-IT" sz="3200" dirty="0" smtClean="0">
                <a:solidFill>
                  <a:srgbClr val="FF0000"/>
                </a:solidFill>
                <a:cs typeface="Symbol" charset="2"/>
              </a:rPr>
              <a:t>L’ESPERIMENTO DI HALLWACHS </a:t>
            </a:r>
          </a:p>
          <a:p>
            <a:endParaRPr lang="it-IT" sz="2400" dirty="0" smtClean="0">
              <a:solidFill>
                <a:srgbClr val="FF0000"/>
              </a:solidFill>
              <a:cs typeface="Symbol" charset="2"/>
            </a:endParaRPr>
          </a:p>
        </p:txBody>
      </p:sp>
      <p:sp>
        <p:nvSpPr>
          <p:cNvPr id="11" name="Rettangolo 10"/>
          <p:cNvSpPr/>
          <p:nvPr/>
        </p:nvSpPr>
        <p:spPr>
          <a:xfrm>
            <a:off x="2413000" y="3886200"/>
            <a:ext cx="6731000" cy="3416320"/>
          </a:xfrm>
          <a:prstGeom prst="rect">
            <a:avLst/>
          </a:prstGeom>
        </p:spPr>
        <p:txBody>
          <a:bodyPr wrap="square">
            <a:spAutoFit/>
          </a:bodyPr>
          <a:lstStyle/>
          <a:p>
            <a:pPr algn="just"/>
            <a:r>
              <a:rPr lang="it-IT" sz="3200" dirty="0" smtClean="0">
                <a:solidFill>
                  <a:srgbClr val="0000FF"/>
                </a:solidFill>
                <a:cs typeface="Symbol" charset="2"/>
              </a:rPr>
              <a:t>HALLWACHS, venuto a conoscenza dei risultati di Hertz, </a:t>
            </a:r>
            <a:r>
              <a:rPr lang="it-IT" sz="3200" dirty="0" err="1" smtClean="0">
                <a:solidFill>
                  <a:srgbClr val="0000FF"/>
                </a:solidFill>
                <a:cs typeface="Symbol" charset="2"/>
              </a:rPr>
              <a:t>allesti’</a:t>
            </a:r>
            <a:r>
              <a:rPr lang="it-IT" sz="3200" dirty="0" smtClean="0">
                <a:solidFill>
                  <a:srgbClr val="0000FF"/>
                </a:solidFill>
                <a:cs typeface="Symbol" charset="2"/>
              </a:rPr>
              <a:t> un esperimento </a:t>
            </a:r>
            <a:r>
              <a:rPr lang="it-IT" sz="3200" dirty="0" err="1" smtClean="0">
                <a:solidFill>
                  <a:srgbClr val="0000FF"/>
                </a:solidFill>
                <a:cs typeface="Symbol" charset="2"/>
              </a:rPr>
              <a:t>piu’</a:t>
            </a:r>
            <a:r>
              <a:rPr lang="it-IT" sz="3200" dirty="0" smtClean="0">
                <a:solidFill>
                  <a:srgbClr val="0000FF"/>
                </a:solidFill>
                <a:cs typeface="Symbol" charset="2"/>
              </a:rPr>
              <a:t> semplice illuminando, con la luce prodotta da un lampada ad arco, il pomello di </a:t>
            </a:r>
            <a:r>
              <a:rPr lang="it-IT" sz="3200" dirty="0" err="1" smtClean="0">
                <a:solidFill>
                  <a:srgbClr val="0000FF"/>
                </a:solidFill>
                <a:cs typeface="Symbol" charset="2"/>
              </a:rPr>
              <a:t>Zn</a:t>
            </a:r>
            <a:r>
              <a:rPr lang="it-IT" sz="3200" dirty="0" smtClean="0">
                <a:solidFill>
                  <a:srgbClr val="0000FF"/>
                </a:solidFill>
                <a:cs typeface="Symbol" charset="2"/>
              </a:rPr>
              <a:t> di un elettroscopio a foglie d’oro</a:t>
            </a:r>
          </a:p>
          <a:p>
            <a:endParaRPr lang="it-IT" sz="2400" dirty="0" smtClean="0">
              <a:solidFill>
                <a:srgbClr val="0000FF"/>
              </a:solidFill>
              <a:cs typeface="Symbol" charset="2"/>
            </a:endParaRPr>
          </a:p>
        </p:txBody>
      </p:sp>
      <p:pic>
        <p:nvPicPr>
          <p:cNvPr id="17" name="Immagin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327543"/>
            <a:ext cx="2333092" cy="3053785"/>
          </a:xfrm>
          <a:prstGeom prst="rect">
            <a:avLst/>
          </a:prstGeom>
        </p:spPr>
      </p:pic>
    </p:spTree>
    <p:extLst>
      <p:ext uri="{BB962C8B-B14F-4D97-AF65-F5344CB8AC3E}">
        <p14:creationId xmlns:p14="http://schemas.microsoft.com/office/powerpoint/2010/main" val="261908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131840" y="56927"/>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pPr marL="457200" indent="-457200">
              <a:buFont typeface="Wingdings" charset="2"/>
              <a:buChar char="ü"/>
            </a:pPr>
            <a:r>
              <a:rPr lang="it-IT" sz="3200" dirty="0" smtClean="0">
                <a:solidFill>
                  <a:prstClr val="black"/>
                </a:solidFill>
                <a:latin typeface="Calibri"/>
              </a:rPr>
              <a:t>GLI ESPERIMENTI:</a:t>
            </a:r>
            <a:br>
              <a:rPr lang="it-IT" sz="3200" dirty="0" smtClean="0">
                <a:solidFill>
                  <a:prstClr val="black"/>
                </a:solidFill>
                <a:latin typeface="Calibri"/>
              </a:rPr>
            </a:br>
            <a:r>
              <a:rPr lang="it-IT" sz="3200" dirty="0">
                <a:solidFill>
                  <a:srgbClr val="FF0000"/>
                </a:solidFill>
                <a:cs typeface="Symbol" charset="2"/>
              </a:rPr>
              <a:t>L’ESPERIMENTO DI HALLWACHS </a:t>
            </a:r>
          </a:p>
        </p:txBody>
      </p:sp>
      <p:pic>
        <p:nvPicPr>
          <p:cNvPr id="10" name="Picture 2" descr="lampada hg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52950" y="2495550"/>
            <a:ext cx="4591050" cy="3689350"/>
          </a:xfrm>
          <a:prstGeom prst="rect">
            <a:avLst/>
          </a:prstGeom>
          <a:noFill/>
          <a:ln w="9525">
            <a:noFill/>
            <a:miter lim="800000"/>
            <a:headEnd/>
            <a:tailEnd/>
          </a:ln>
        </p:spPr>
      </p:pic>
      <p:pic>
        <p:nvPicPr>
          <p:cNvPr id="13" name="Picture 4" descr="opDSCN31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55976" y="4005064"/>
            <a:ext cx="1621120" cy="2645668"/>
          </a:xfrm>
          <a:prstGeom prst="rect">
            <a:avLst/>
          </a:prstGeom>
          <a:noFill/>
          <a:ln w="9525">
            <a:noFill/>
            <a:miter lim="800000"/>
            <a:headEnd/>
            <a:tailEnd/>
          </a:ln>
        </p:spPr>
      </p:pic>
      <p:pic>
        <p:nvPicPr>
          <p:cNvPr id="14" name="Picture 5" descr="oDSCN312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03648" y="5013176"/>
            <a:ext cx="1057275" cy="877888"/>
          </a:xfrm>
          <a:prstGeom prst="rect">
            <a:avLst/>
          </a:prstGeom>
          <a:noFill/>
          <a:ln w="9525">
            <a:noFill/>
            <a:miter lim="800000"/>
            <a:headEnd/>
            <a:tailEnd/>
          </a:ln>
        </p:spPr>
      </p:pic>
      <p:pic>
        <p:nvPicPr>
          <p:cNvPr id="15" name="Picture 6" descr="oDSCN313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3528" y="4005064"/>
            <a:ext cx="1082675" cy="946150"/>
          </a:xfrm>
          <a:prstGeom prst="rect">
            <a:avLst/>
          </a:prstGeom>
          <a:noFill/>
          <a:ln w="9525">
            <a:noFill/>
            <a:miter lim="800000"/>
            <a:headEnd/>
            <a:tailEnd/>
          </a:ln>
        </p:spPr>
      </p:pic>
      <p:sp>
        <p:nvSpPr>
          <p:cNvPr id="16" name="Rectangle 10"/>
          <p:cNvSpPr>
            <a:spLocks noChangeArrowheads="1"/>
          </p:cNvSpPr>
          <p:nvPr/>
        </p:nvSpPr>
        <p:spPr bwMode="auto">
          <a:xfrm>
            <a:off x="179512" y="1628800"/>
            <a:ext cx="8361362" cy="2426305"/>
          </a:xfrm>
          <a:prstGeom prst="rect">
            <a:avLst/>
          </a:prstGeom>
          <a:noFill/>
          <a:ln w="9525">
            <a:noFill/>
            <a:miter lim="800000"/>
            <a:headEnd/>
            <a:tailEnd/>
          </a:ln>
          <a:effectLst/>
        </p:spPr>
        <p:txBody>
          <a:bodyPr>
            <a:prstTxWarp prst="textNoShape">
              <a:avLst/>
            </a:prstTxWarp>
            <a:spAutoFit/>
          </a:bodyPr>
          <a:lstStyle/>
          <a:p>
            <a:pPr algn="just" fontAlgn="base">
              <a:lnSpc>
                <a:spcPct val="90000"/>
              </a:lnSpc>
              <a:spcBef>
                <a:spcPct val="20000"/>
              </a:spcBef>
              <a:spcAft>
                <a:spcPct val="0"/>
              </a:spcAft>
              <a:buClr>
                <a:srgbClr val="99FF99"/>
              </a:buClr>
              <a:buSzPct val="80000"/>
              <a:buFont typeface="Wingdings" charset="2"/>
              <a:buChar char="Ø"/>
            </a:pPr>
            <a:r>
              <a:rPr lang="it-IT" sz="2800" dirty="0">
                <a:solidFill>
                  <a:srgbClr val="0000FF"/>
                </a:solidFill>
                <a:effectLst>
                  <a:outerShdw blurRad="38100" dist="38100" dir="2700000" algn="tl">
                    <a:srgbClr val="000000">
                      <a:alpha val="43137"/>
                    </a:srgbClr>
                  </a:outerShdw>
                </a:effectLst>
              </a:rPr>
              <a:t>Per riprodurre l’esperimento di </a:t>
            </a:r>
            <a:r>
              <a:rPr lang="it-IT" sz="2800" dirty="0" err="1">
                <a:solidFill>
                  <a:srgbClr val="0000FF"/>
                </a:solidFill>
                <a:effectLst>
                  <a:outerShdw blurRad="38100" dist="38100" dir="2700000" algn="tl">
                    <a:srgbClr val="000000">
                      <a:alpha val="43137"/>
                    </a:srgbClr>
                  </a:outerShdw>
                </a:effectLst>
              </a:rPr>
              <a:t>Hallwachs</a:t>
            </a:r>
            <a:r>
              <a:rPr lang="it-IT" sz="2800" dirty="0">
                <a:solidFill>
                  <a:srgbClr val="0000FF"/>
                </a:solidFill>
                <a:effectLst>
                  <a:outerShdw blurRad="38100" dist="38100" dir="2700000" algn="tl">
                    <a:srgbClr val="000000">
                      <a:alpha val="43137"/>
                    </a:srgbClr>
                  </a:outerShdw>
                </a:effectLst>
              </a:rPr>
              <a:t> utilizziamo un elettroscopio a barretta , un disco di zinco, uno dorato (o di rame), una lampada a vapori di mercurio (la </a:t>
            </a:r>
            <a:r>
              <a:rPr lang="it-IT" sz="2800" i="1" dirty="0">
                <a:solidFill>
                  <a:srgbClr val="0000FF"/>
                </a:solidFill>
                <a:effectLst>
                  <a:outerShdw blurRad="38100" dist="38100" dir="2700000" algn="tl">
                    <a:srgbClr val="000000">
                      <a:alpha val="43137"/>
                    </a:srgbClr>
                  </a:outerShdw>
                </a:effectLst>
              </a:rPr>
              <a:t>luce elettrica</a:t>
            </a:r>
            <a:r>
              <a:rPr lang="it-IT" sz="2800" dirty="0">
                <a:solidFill>
                  <a:srgbClr val="0000FF"/>
                </a:solidFill>
                <a:effectLst>
                  <a:outerShdw blurRad="38100" dist="38100" dir="2700000" algn="tl">
                    <a:srgbClr val="000000">
                      <a:alpha val="43137"/>
                    </a:srgbClr>
                  </a:outerShdw>
                </a:effectLst>
              </a:rPr>
              <a:t>), una bacchetta per caricare l’elettroscopio, una lastra di vetro e un filtro UV per la riga 253,6 </a:t>
            </a:r>
            <a:r>
              <a:rPr lang="it-IT" sz="2800" dirty="0" err="1">
                <a:solidFill>
                  <a:srgbClr val="0000FF"/>
                </a:solidFill>
                <a:effectLst>
                  <a:outerShdw blurRad="38100" dist="38100" dir="2700000" algn="tl">
                    <a:srgbClr val="000000">
                      <a:alpha val="43137"/>
                    </a:srgbClr>
                  </a:outerShdw>
                </a:effectLst>
              </a:rPr>
              <a:t>nm</a:t>
            </a:r>
            <a:r>
              <a:rPr lang="it-IT" sz="2800" dirty="0">
                <a:solidFill>
                  <a:srgbClr val="0000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1698357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5148263" y="1341438"/>
            <a:ext cx="463550" cy="366712"/>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b="1">
                <a:solidFill>
                  <a:srgbClr val="000000"/>
                </a:solidFill>
                <a:latin typeface="Arial" charset="0"/>
              </a:rPr>
              <a:t>Zn</a:t>
            </a:r>
          </a:p>
        </p:txBody>
      </p:sp>
      <p:sp>
        <p:nvSpPr>
          <p:cNvPr id="18435" name="Rectangle 3"/>
          <p:cNvSpPr>
            <a:spLocks noChangeArrowheads="1"/>
          </p:cNvSpPr>
          <p:nvPr/>
        </p:nvSpPr>
        <p:spPr bwMode="auto">
          <a:xfrm>
            <a:off x="3995738" y="1374775"/>
            <a:ext cx="1116012" cy="360363"/>
          </a:xfrm>
          <a:prstGeom prst="rect">
            <a:avLst/>
          </a:prstGeom>
          <a:solidFill>
            <a:schemeClr val="bg2"/>
          </a:solidFill>
          <a:ln w="9525">
            <a:noFill/>
            <a:miter lim="800000"/>
            <a:headEnd/>
            <a:tailEnd/>
          </a:ln>
          <a:effectLst/>
        </p:spPr>
        <p:txBody>
          <a:bodyPr anchor="ctr">
            <a:prstTxWarp prst="textNoShape">
              <a:avLst/>
            </a:prstTxWarp>
            <a:spAutoFit/>
          </a:bodyPr>
          <a:lstStyle/>
          <a:p>
            <a:pPr fontAlgn="base">
              <a:spcBef>
                <a:spcPct val="0"/>
              </a:spcBef>
              <a:spcAft>
                <a:spcPct val="0"/>
              </a:spcAft>
            </a:pPr>
            <a:endParaRPr lang="it-IT">
              <a:solidFill>
                <a:srgbClr val="000000"/>
              </a:solidFill>
              <a:latin typeface="Arial" charset="0"/>
            </a:endParaRPr>
          </a:p>
        </p:txBody>
      </p:sp>
      <p:pic>
        <p:nvPicPr>
          <p:cNvPr id="111620" name="Picture 4" descr="asta mobile"/>
          <p:cNvPicPr>
            <a:picLocks noChangeAspect="1" noChangeArrowheads="1"/>
          </p:cNvPicPr>
          <p:nvPr/>
        </p:nvPicPr>
        <p:blipFill>
          <a:blip r:embed="rId2" cstate="email">
            <a:lum bright="-10000" contrast="40000"/>
            <a:extLst>
              <a:ext uri="{28A0092B-C50C-407E-A947-70E740481C1C}">
                <a14:useLocalDpi xmlns:a14="http://schemas.microsoft.com/office/drawing/2010/main"/>
              </a:ext>
            </a:extLst>
          </a:blip>
          <a:srcRect/>
          <a:stretch>
            <a:fillRect/>
          </a:stretch>
        </p:blipFill>
        <p:spPr bwMode="auto">
          <a:xfrm rot="2060402">
            <a:off x="4427538" y="2849563"/>
            <a:ext cx="309562" cy="2665412"/>
          </a:xfrm>
          <a:prstGeom prst="rect">
            <a:avLst/>
          </a:prstGeom>
          <a:noFill/>
          <a:ln w="9525">
            <a:noFill/>
            <a:miter lim="800000"/>
            <a:headEnd/>
            <a:tailEnd/>
          </a:ln>
        </p:spPr>
      </p:pic>
      <p:pic>
        <p:nvPicPr>
          <p:cNvPr id="18437" name="Picture 5" descr="elettroscopio no barrett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4188" y="1698625"/>
            <a:ext cx="3074987" cy="4787900"/>
          </a:xfrm>
          <a:prstGeom prst="rect">
            <a:avLst/>
          </a:prstGeom>
          <a:noFill/>
          <a:ln w="9525">
            <a:noFill/>
            <a:miter lim="800000"/>
            <a:headEnd/>
            <a:tailEnd/>
          </a:ln>
        </p:spPr>
      </p:pic>
      <p:sp>
        <p:nvSpPr>
          <p:cNvPr id="111622" name="AutoShape 6"/>
          <p:cNvSpPr>
            <a:spLocks noChangeArrowheads="1"/>
          </p:cNvSpPr>
          <p:nvPr/>
        </p:nvSpPr>
        <p:spPr bwMode="auto">
          <a:xfrm rot="10800000">
            <a:off x="3995738" y="-254000"/>
            <a:ext cx="1116012" cy="16287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251 w 21600"/>
              <a:gd name="T13" fmla="*/ 3251 h 21600"/>
              <a:gd name="T14" fmla="*/ 18349 w 21600"/>
              <a:gd name="T15" fmla="*/ 18349 h 21600"/>
            </a:gdLst>
            <a:ahLst/>
            <a:cxnLst>
              <a:cxn ang="T8">
                <a:pos x="T0" y="T1"/>
              </a:cxn>
              <a:cxn ang="T9">
                <a:pos x="T2" y="T3"/>
              </a:cxn>
              <a:cxn ang="T10">
                <a:pos x="T4" y="T5"/>
              </a:cxn>
              <a:cxn ang="T11">
                <a:pos x="T6" y="T7"/>
              </a:cxn>
            </a:cxnLst>
            <a:rect l="T12" t="T13" r="T14" b="T15"/>
            <a:pathLst>
              <a:path w="21600" h="21600">
                <a:moveTo>
                  <a:pt x="0" y="0"/>
                </a:moveTo>
                <a:lnTo>
                  <a:pt x="2902" y="21600"/>
                </a:lnTo>
                <a:lnTo>
                  <a:pt x="18698" y="21600"/>
                </a:lnTo>
                <a:lnTo>
                  <a:pt x="21600" y="0"/>
                </a:lnTo>
                <a:lnTo>
                  <a:pt x="0" y="0"/>
                </a:lnTo>
                <a:close/>
              </a:path>
            </a:pathLst>
          </a:custGeom>
          <a:solidFill>
            <a:schemeClr val="bg1"/>
          </a:solidFill>
          <a:ln w="9525">
            <a:noFill/>
            <a:miter lim="800000"/>
            <a:headEnd/>
            <a:tailEnd/>
          </a:ln>
          <a:effectLst/>
        </p:spPr>
        <p:txBody>
          <a:bodyPr anchor="ctr">
            <a:prstTxWarp prst="textNoShape">
              <a:avLst/>
            </a:prstTxWarp>
            <a:spAutoFit/>
          </a:bodyPr>
          <a:lstStyle/>
          <a:p>
            <a:pPr fontAlgn="base">
              <a:spcBef>
                <a:spcPct val="0"/>
              </a:spcBef>
              <a:spcAft>
                <a:spcPct val="0"/>
              </a:spcAft>
            </a:pPr>
            <a:endParaRPr lang="it-IT" smtClean="0">
              <a:solidFill>
                <a:srgbClr val="000000"/>
              </a:solidFill>
              <a:latin typeface="Arial" charset="0"/>
            </a:endParaRPr>
          </a:p>
        </p:txBody>
      </p:sp>
      <p:pic>
        <p:nvPicPr>
          <p:cNvPr id="111623" name="Picture 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32250" y="1303338"/>
            <a:ext cx="71438" cy="71437"/>
          </a:xfrm>
          <a:prstGeom prst="rect">
            <a:avLst/>
          </a:prstGeom>
          <a:noFill/>
          <a:ln w="9525">
            <a:noFill/>
            <a:miter lim="800000"/>
            <a:headEnd/>
            <a:tailEnd/>
          </a:ln>
        </p:spPr>
      </p:pic>
      <p:pic>
        <p:nvPicPr>
          <p:cNvPr id="111624" name="Picture 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5025" y="1303338"/>
            <a:ext cx="71438" cy="71437"/>
          </a:xfrm>
          <a:prstGeom prst="rect">
            <a:avLst/>
          </a:prstGeom>
          <a:noFill/>
          <a:ln w="9525">
            <a:noFill/>
            <a:miter lim="800000"/>
            <a:headEnd/>
            <a:tailEnd/>
          </a:ln>
        </p:spPr>
      </p:pic>
      <p:pic>
        <p:nvPicPr>
          <p:cNvPr id="111625" name="Picture 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1900" y="1303338"/>
            <a:ext cx="71438" cy="71437"/>
          </a:xfrm>
          <a:prstGeom prst="rect">
            <a:avLst/>
          </a:prstGeom>
          <a:noFill/>
          <a:ln w="9525">
            <a:noFill/>
            <a:miter lim="800000"/>
            <a:headEnd/>
            <a:tailEnd/>
          </a:ln>
        </p:spPr>
      </p:pic>
      <p:pic>
        <p:nvPicPr>
          <p:cNvPr id="111626" name="Picture 1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65638" y="1303338"/>
            <a:ext cx="71437" cy="71437"/>
          </a:xfrm>
          <a:prstGeom prst="rect">
            <a:avLst/>
          </a:prstGeom>
          <a:noFill/>
          <a:ln w="9525">
            <a:noFill/>
            <a:miter lim="800000"/>
            <a:headEnd/>
            <a:tailEnd/>
          </a:ln>
        </p:spPr>
      </p:pic>
      <p:pic>
        <p:nvPicPr>
          <p:cNvPr id="111627" name="Picture 1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21175" y="1303338"/>
            <a:ext cx="71438" cy="71437"/>
          </a:xfrm>
          <a:prstGeom prst="rect">
            <a:avLst/>
          </a:prstGeom>
          <a:noFill/>
          <a:ln w="9525">
            <a:noFill/>
            <a:miter lim="800000"/>
            <a:headEnd/>
            <a:tailEnd/>
          </a:ln>
        </p:spPr>
      </p:pic>
      <p:pic>
        <p:nvPicPr>
          <p:cNvPr id="111628" name="Picture 1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24413" y="1303338"/>
            <a:ext cx="71437" cy="71437"/>
          </a:xfrm>
          <a:prstGeom prst="rect">
            <a:avLst/>
          </a:prstGeom>
          <a:noFill/>
          <a:ln w="9525">
            <a:noFill/>
            <a:miter lim="800000"/>
            <a:headEnd/>
            <a:tailEnd/>
          </a:ln>
        </p:spPr>
      </p:pic>
      <p:pic>
        <p:nvPicPr>
          <p:cNvPr id="111629" name="Picture 1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7325" y="1303338"/>
            <a:ext cx="71438" cy="71437"/>
          </a:xfrm>
          <a:prstGeom prst="rect">
            <a:avLst/>
          </a:prstGeom>
          <a:noFill/>
          <a:ln w="9525">
            <a:noFill/>
            <a:miter lim="800000"/>
            <a:headEnd/>
            <a:tailEnd/>
          </a:ln>
        </p:spPr>
      </p:pic>
      <p:pic>
        <p:nvPicPr>
          <p:cNvPr id="111630" name="Picture 1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68763" y="1303338"/>
            <a:ext cx="71437" cy="71437"/>
          </a:xfrm>
          <a:prstGeom prst="rect">
            <a:avLst/>
          </a:prstGeom>
          <a:noFill/>
          <a:ln w="9525">
            <a:noFill/>
            <a:miter lim="800000"/>
            <a:headEnd/>
            <a:tailEnd/>
          </a:ln>
        </p:spPr>
      </p:pic>
      <p:pic>
        <p:nvPicPr>
          <p:cNvPr id="111631" name="Picture 1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1900" y="1303338"/>
            <a:ext cx="71438" cy="71437"/>
          </a:xfrm>
          <a:prstGeom prst="rect">
            <a:avLst/>
          </a:prstGeom>
          <a:noFill/>
          <a:ln w="9525">
            <a:noFill/>
            <a:miter lim="800000"/>
            <a:headEnd/>
            <a:tailEnd/>
          </a:ln>
        </p:spPr>
      </p:pic>
      <p:pic>
        <p:nvPicPr>
          <p:cNvPr id="111632" name="Picture 1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1788" y="1303338"/>
            <a:ext cx="71437" cy="71437"/>
          </a:xfrm>
          <a:prstGeom prst="rect">
            <a:avLst/>
          </a:prstGeom>
          <a:noFill/>
          <a:ln w="9525">
            <a:noFill/>
            <a:miter lim="800000"/>
            <a:headEnd/>
            <a:tailEnd/>
          </a:ln>
        </p:spPr>
      </p:pic>
      <p:pic>
        <p:nvPicPr>
          <p:cNvPr id="111633" name="Picture 1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33950" y="1303338"/>
            <a:ext cx="71438" cy="71437"/>
          </a:xfrm>
          <a:prstGeom prst="rect">
            <a:avLst/>
          </a:prstGeom>
          <a:noFill/>
          <a:ln w="9525">
            <a:noFill/>
            <a:miter lim="800000"/>
            <a:headEnd/>
            <a:tailEnd/>
          </a:ln>
        </p:spPr>
      </p:pic>
      <p:pic>
        <p:nvPicPr>
          <p:cNvPr id="111634" name="Picture 1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68763" y="1303338"/>
            <a:ext cx="71437" cy="71437"/>
          </a:xfrm>
          <a:prstGeom prst="rect">
            <a:avLst/>
          </a:prstGeom>
          <a:noFill/>
          <a:ln w="9525">
            <a:noFill/>
            <a:miter lim="800000"/>
            <a:headEnd/>
            <a:tailEnd/>
          </a:ln>
        </p:spPr>
      </p:pic>
      <p:pic>
        <p:nvPicPr>
          <p:cNvPr id="111635" name="Picture 1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3225" y="1303338"/>
            <a:ext cx="71438" cy="71437"/>
          </a:xfrm>
          <a:prstGeom prst="rect">
            <a:avLst/>
          </a:prstGeom>
          <a:noFill/>
          <a:ln w="9525">
            <a:noFill/>
            <a:miter lim="800000"/>
            <a:headEnd/>
            <a:tailEnd/>
          </a:ln>
        </p:spPr>
      </p:pic>
      <p:pic>
        <p:nvPicPr>
          <p:cNvPr id="111636" name="Picture 2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9488" y="1303338"/>
            <a:ext cx="71437" cy="71437"/>
          </a:xfrm>
          <a:prstGeom prst="rect">
            <a:avLst/>
          </a:prstGeom>
          <a:noFill/>
          <a:ln w="9525">
            <a:noFill/>
            <a:miter lim="800000"/>
            <a:headEnd/>
            <a:tailEnd/>
          </a:ln>
        </p:spPr>
      </p:pic>
      <p:pic>
        <p:nvPicPr>
          <p:cNvPr id="111637" name="Picture 2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5025" y="1303338"/>
            <a:ext cx="71438" cy="71437"/>
          </a:xfrm>
          <a:prstGeom prst="rect">
            <a:avLst/>
          </a:prstGeom>
          <a:noFill/>
          <a:ln w="9525">
            <a:noFill/>
            <a:miter lim="800000"/>
            <a:headEnd/>
            <a:tailEnd/>
          </a:ln>
        </p:spPr>
      </p:pic>
      <p:pic>
        <p:nvPicPr>
          <p:cNvPr id="111638" name="Picture 2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3588" y="1303338"/>
            <a:ext cx="71437" cy="71437"/>
          </a:xfrm>
          <a:prstGeom prst="rect">
            <a:avLst/>
          </a:prstGeom>
          <a:noFill/>
          <a:ln w="9525">
            <a:noFill/>
            <a:miter lim="800000"/>
            <a:headEnd/>
            <a:tailEnd/>
          </a:ln>
        </p:spPr>
      </p:pic>
      <p:pic>
        <p:nvPicPr>
          <p:cNvPr id="111639" name="Picture 2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8050" y="1303338"/>
            <a:ext cx="71438" cy="71437"/>
          </a:xfrm>
          <a:prstGeom prst="rect">
            <a:avLst/>
          </a:prstGeom>
          <a:noFill/>
          <a:ln w="9525">
            <a:noFill/>
            <a:miter lim="800000"/>
            <a:headEnd/>
            <a:tailEnd/>
          </a:ln>
        </p:spPr>
      </p:pic>
      <p:pic>
        <p:nvPicPr>
          <p:cNvPr id="111640" name="Picture 2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37075" y="1303338"/>
            <a:ext cx="71438" cy="71437"/>
          </a:xfrm>
          <a:prstGeom prst="rect">
            <a:avLst/>
          </a:prstGeom>
          <a:noFill/>
          <a:ln w="9525">
            <a:noFill/>
            <a:miter lim="800000"/>
            <a:headEnd/>
            <a:tailEnd/>
          </a:ln>
        </p:spPr>
      </p:pic>
      <p:pic>
        <p:nvPicPr>
          <p:cNvPr id="111641" name="Picture 2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57688" y="1303338"/>
            <a:ext cx="71437" cy="71437"/>
          </a:xfrm>
          <a:prstGeom prst="rect">
            <a:avLst/>
          </a:prstGeom>
          <a:noFill/>
          <a:ln w="9525">
            <a:noFill/>
            <a:miter lim="800000"/>
            <a:headEnd/>
            <a:tailEnd/>
          </a:ln>
        </p:spPr>
      </p:pic>
      <p:pic>
        <p:nvPicPr>
          <p:cNvPr id="111642" name="Picture 2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1788" y="1303338"/>
            <a:ext cx="71437" cy="71437"/>
          </a:xfrm>
          <a:prstGeom prst="rect">
            <a:avLst/>
          </a:prstGeom>
          <a:noFill/>
          <a:ln w="9525">
            <a:noFill/>
            <a:miter lim="800000"/>
            <a:headEnd/>
            <a:tailEnd/>
          </a:ln>
        </p:spPr>
      </p:pic>
      <p:pic>
        <p:nvPicPr>
          <p:cNvPr id="111643" name="Picture 2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97438" y="1303338"/>
            <a:ext cx="71437" cy="71437"/>
          </a:xfrm>
          <a:prstGeom prst="rect">
            <a:avLst/>
          </a:prstGeom>
          <a:noFill/>
          <a:ln w="9525">
            <a:noFill/>
            <a:miter lim="800000"/>
            <a:headEnd/>
            <a:tailEnd/>
          </a:ln>
        </p:spPr>
      </p:pic>
      <p:pic>
        <p:nvPicPr>
          <p:cNvPr id="111644" name="Picture 2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3800" y="1303338"/>
            <a:ext cx="71438" cy="71437"/>
          </a:xfrm>
          <a:prstGeom prst="rect">
            <a:avLst/>
          </a:prstGeom>
          <a:noFill/>
          <a:ln w="9525">
            <a:noFill/>
            <a:miter lim="800000"/>
            <a:headEnd/>
            <a:tailEnd/>
          </a:ln>
        </p:spPr>
      </p:pic>
      <p:pic>
        <p:nvPicPr>
          <p:cNvPr id="111645" name="Picture 2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6250" y="1303338"/>
            <a:ext cx="71438" cy="71437"/>
          </a:xfrm>
          <a:prstGeom prst="rect">
            <a:avLst/>
          </a:prstGeom>
          <a:noFill/>
          <a:ln w="9525">
            <a:noFill/>
            <a:miter lim="800000"/>
            <a:headEnd/>
            <a:tailEnd/>
          </a:ln>
        </p:spPr>
      </p:pic>
      <p:pic>
        <p:nvPicPr>
          <p:cNvPr id="111646" name="Picture 3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92613" y="1303338"/>
            <a:ext cx="71437" cy="71437"/>
          </a:xfrm>
          <a:prstGeom prst="rect">
            <a:avLst/>
          </a:prstGeom>
          <a:noFill/>
          <a:ln w="9525">
            <a:noFill/>
            <a:miter lim="800000"/>
            <a:headEnd/>
            <a:tailEnd/>
          </a:ln>
        </p:spPr>
      </p:pic>
      <p:pic>
        <p:nvPicPr>
          <p:cNvPr id="111647" name="Picture 3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1303338"/>
            <a:ext cx="71438" cy="71437"/>
          </a:xfrm>
          <a:prstGeom prst="rect">
            <a:avLst/>
          </a:prstGeom>
          <a:noFill/>
          <a:ln w="9525">
            <a:noFill/>
            <a:miter lim="800000"/>
            <a:headEnd/>
            <a:tailEnd/>
          </a:ln>
        </p:spPr>
      </p:pic>
      <p:pic>
        <p:nvPicPr>
          <p:cNvPr id="111648" name="Picture 3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3588" y="1303338"/>
            <a:ext cx="71437" cy="71437"/>
          </a:xfrm>
          <a:prstGeom prst="rect">
            <a:avLst/>
          </a:prstGeom>
          <a:noFill/>
          <a:ln w="9525">
            <a:noFill/>
            <a:miter lim="800000"/>
            <a:headEnd/>
            <a:tailEnd/>
          </a:ln>
        </p:spPr>
      </p:pic>
      <p:pic>
        <p:nvPicPr>
          <p:cNvPr id="111649" name="Picture 3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5388" y="1303338"/>
            <a:ext cx="71437" cy="71437"/>
          </a:xfrm>
          <a:prstGeom prst="rect">
            <a:avLst/>
          </a:prstGeom>
          <a:noFill/>
          <a:ln w="9525">
            <a:noFill/>
            <a:miter lim="800000"/>
            <a:headEnd/>
            <a:tailEnd/>
          </a:ln>
        </p:spPr>
      </p:pic>
      <p:pic>
        <p:nvPicPr>
          <p:cNvPr id="111650" name="Picture 3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32250" y="1303338"/>
            <a:ext cx="71438" cy="71437"/>
          </a:xfrm>
          <a:prstGeom prst="rect">
            <a:avLst/>
          </a:prstGeom>
          <a:noFill/>
          <a:ln w="9525">
            <a:noFill/>
            <a:miter lim="800000"/>
            <a:headEnd/>
            <a:tailEnd/>
          </a:ln>
        </p:spPr>
      </p:pic>
      <p:pic>
        <p:nvPicPr>
          <p:cNvPr id="111651" name="Picture 3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5025" y="1303338"/>
            <a:ext cx="71438" cy="71437"/>
          </a:xfrm>
          <a:prstGeom prst="rect">
            <a:avLst/>
          </a:prstGeom>
          <a:noFill/>
          <a:ln w="9525">
            <a:noFill/>
            <a:miter lim="800000"/>
            <a:headEnd/>
            <a:tailEnd/>
          </a:ln>
        </p:spPr>
      </p:pic>
      <p:pic>
        <p:nvPicPr>
          <p:cNvPr id="111652" name="Picture 3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1900" y="1303338"/>
            <a:ext cx="71438" cy="71437"/>
          </a:xfrm>
          <a:prstGeom prst="rect">
            <a:avLst/>
          </a:prstGeom>
          <a:noFill/>
          <a:ln w="9525">
            <a:noFill/>
            <a:miter lim="800000"/>
            <a:headEnd/>
            <a:tailEnd/>
          </a:ln>
        </p:spPr>
      </p:pic>
      <p:pic>
        <p:nvPicPr>
          <p:cNvPr id="111653" name="Picture 3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65638" y="1303338"/>
            <a:ext cx="71437" cy="71437"/>
          </a:xfrm>
          <a:prstGeom prst="rect">
            <a:avLst/>
          </a:prstGeom>
          <a:noFill/>
          <a:ln w="9525">
            <a:noFill/>
            <a:miter lim="800000"/>
            <a:headEnd/>
            <a:tailEnd/>
          </a:ln>
        </p:spPr>
      </p:pic>
      <p:pic>
        <p:nvPicPr>
          <p:cNvPr id="111654" name="Picture 3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21175" y="1303338"/>
            <a:ext cx="71438" cy="71437"/>
          </a:xfrm>
          <a:prstGeom prst="rect">
            <a:avLst/>
          </a:prstGeom>
          <a:noFill/>
          <a:ln w="9525">
            <a:noFill/>
            <a:miter lim="800000"/>
            <a:headEnd/>
            <a:tailEnd/>
          </a:ln>
        </p:spPr>
      </p:pic>
      <p:pic>
        <p:nvPicPr>
          <p:cNvPr id="111655" name="Picture 3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24413" y="1303338"/>
            <a:ext cx="71437" cy="71437"/>
          </a:xfrm>
          <a:prstGeom prst="rect">
            <a:avLst/>
          </a:prstGeom>
          <a:noFill/>
          <a:ln w="9525">
            <a:noFill/>
            <a:miter lim="800000"/>
            <a:headEnd/>
            <a:tailEnd/>
          </a:ln>
        </p:spPr>
      </p:pic>
      <p:pic>
        <p:nvPicPr>
          <p:cNvPr id="111656" name="Picture 4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7325" y="1303338"/>
            <a:ext cx="71438" cy="71437"/>
          </a:xfrm>
          <a:prstGeom prst="rect">
            <a:avLst/>
          </a:prstGeom>
          <a:noFill/>
          <a:ln w="9525">
            <a:noFill/>
            <a:miter lim="800000"/>
            <a:headEnd/>
            <a:tailEnd/>
          </a:ln>
        </p:spPr>
      </p:pic>
      <p:pic>
        <p:nvPicPr>
          <p:cNvPr id="111657" name="Picture 4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68763" y="1303338"/>
            <a:ext cx="71437" cy="71437"/>
          </a:xfrm>
          <a:prstGeom prst="rect">
            <a:avLst/>
          </a:prstGeom>
          <a:noFill/>
          <a:ln w="9525">
            <a:noFill/>
            <a:miter lim="800000"/>
            <a:headEnd/>
            <a:tailEnd/>
          </a:ln>
        </p:spPr>
      </p:pic>
      <p:pic>
        <p:nvPicPr>
          <p:cNvPr id="111658" name="Picture 4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1900" y="1303338"/>
            <a:ext cx="71438" cy="71437"/>
          </a:xfrm>
          <a:prstGeom prst="rect">
            <a:avLst/>
          </a:prstGeom>
          <a:noFill/>
          <a:ln w="9525">
            <a:noFill/>
            <a:miter lim="800000"/>
            <a:headEnd/>
            <a:tailEnd/>
          </a:ln>
        </p:spPr>
      </p:pic>
      <p:pic>
        <p:nvPicPr>
          <p:cNvPr id="111659" name="Picture 4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1788" y="1303338"/>
            <a:ext cx="71437" cy="71437"/>
          </a:xfrm>
          <a:prstGeom prst="rect">
            <a:avLst/>
          </a:prstGeom>
          <a:noFill/>
          <a:ln w="9525">
            <a:noFill/>
            <a:miter lim="800000"/>
            <a:headEnd/>
            <a:tailEnd/>
          </a:ln>
        </p:spPr>
      </p:pic>
      <p:pic>
        <p:nvPicPr>
          <p:cNvPr id="111660" name="Picture 4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33950" y="1303338"/>
            <a:ext cx="71438" cy="71437"/>
          </a:xfrm>
          <a:prstGeom prst="rect">
            <a:avLst/>
          </a:prstGeom>
          <a:noFill/>
          <a:ln w="9525">
            <a:noFill/>
            <a:miter lim="800000"/>
            <a:headEnd/>
            <a:tailEnd/>
          </a:ln>
        </p:spPr>
      </p:pic>
      <p:pic>
        <p:nvPicPr>
          <p:cNvPr id="111661" name="Picture 4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68763" y="1303338"/>
            <a:ext cx="71437" cy="71437"/>
          </a:xfrm>
          <a:prstGeom prst="rect">
            <a:avLst/>
          </a:prstGeom>
          <a:noFill/>
          <a:ln w="9525">
            <a:noFill/>
            <a:miter lim="800000"/>
            <a:headEnd/>
            <a:tailEnd/>
          </a:ln>
        </p:spPr>
      </p:pic>
      <p:pic>
        <p:nvPicPr>
          <p:cNvPr id="111662" name="Picture 4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3225" y="1303338"/>
            <a:ext cx="71438" cy="71437"/>
          </a:xfrm>
          <a:prstGeom prst="rect">
            <a:avLst/>
          </a:prstGeom>
          <a:noFill/>
          <a:ln w="9525">
            <a:noFill/>
            <a:miter lim="800000"/>
            <a:headEnd/>
            <a:tailEnd/>
          </a:ln>
        </p:spPr>
      </p:pic>
      <p:pic>
        <p:nvPicPr>
          <p:cNvPr id="111663" name="Picture 4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9488" y="1303338"/>
            <a:ext cx="71437" cy="71437"/>
          </a:xfrm>
          <a:prstGeom prst="rect">
            <a:avLst/>
          </a:prstGeom>
          <a:noFill/>
          <a:ln w="9525">
            <a:noFill/>
            <a:miter lim="800000"/>
            <a:headEnd/>
            <a:tailEnd/>
          </a:ln>
        </p:spPr>
      </p:pic>
      <p:pic>
        <p:nvPicPr>
          <p:cNvPr id="111664" name="Picture 4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5025" y="1303338"/>
            <a:ext cx="71438" cy="71437"/>
          </a:xfrm>
          <a:prstGeom prst="rect">
            <a:avLst/>
          </a:prstGeom>
          <a:noFill/>
          <a:ln w="9525">
            <a:noFill/>
            <a:miter lim="800000"/>
            <a:headEnd/>
            <a:tailEnd/>
          </a:ln>
        </p:spPr>
      </p:pic>
      <p:pic>
        <p:nvPicPr>
          <p:cNvPr id="111665" name="Picture 4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3588" y="1303338"/>
            <a:ext cx="71437" cy="71437"/>
          </a:xfrm>
          <a:prstGeom prst="rect">
            <a:avLst/>
          </a:prstGeom>
          <a:noFill/>
          <a:ln w="9525">
            <a:noFill/>
            <a:miter lim="800000"/>
            <a:headEnd/>
            <a:tailEnd/>
          </a:ln>
        </p:spPr>
      </p:pic>
      <p:pic>
        <p:nvPicPr>
          <p:cNvPr id="111666" name="Picture 5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8050" y="1303338"/>
            <a:ext cx="71438" cy="71437"/>
          </a:xfrm>
          <a:prstGeom prst="rect">
            <a:avLst/>
          </a:prstGeom>
          <a:noFill/>
          <a:ln w="9525">
            <a:noFill/>
            <a:miter lim="800000"/>
            <a:headEnd/>
            <a:tailEnd/>
          </a:ln>
        </p:spPr>
      </p:pic>
      <p:pic>
        <p:nvPicPr>
          <p:cNvPr id="111667" name="Picture 5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37075" y="1303338"/>
            <a:ext cx="71438" cy="71437"/>
          </a:xfrm>
          <a:prstGeom prst="rect">
            <a:avLst/>
          </a:prstGeom>
          <a:noFill/>
          <a:ln w="9525">
            <a:noFill/>
            <a:miter lim="800000"/>
            <a:headEnd/>
            <a:tailEnd/>
          </a:ln>
        </p:spPr>
      </p:pic>
      <p:pic>
        <p:nvPicPr>
          <p:cNvPr id="111668" name="Picture 5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57688" y="1303338"/>
            <a:ext cx="71437" cy="71437"/>
          </a:xfrm>
          <a:prstGeom prst="rect">
            <a:avLst/>
          </a:prstGeom>
          <a:noFill/>
          <a:ln w="9525">
            <a:noFill/>
            <a:miter lim="800000"/>
            <a:headEnd/>
            <a:tailEnd/>
          </a:ln>
        </p:spPr>
      </p:pic>
      <p:pic>
        <p:nvPicPr>
          <p:cNvPr id="111669" name="Picture 5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1788" y="1303338"/>
            <a:ext cx="71437" cy="71437"/>
          </a:xfrm>
          <a:prstGeom prst="rect">
            <a:avLst/>
          </a:prstGeom>
          <a:noFill/>
          <a:ln w="9525">
            <a:noFill/>
            <a:miter lim="800000"/>
            <a:headEnd/>
            <a:tailEnd/>
          </a:ln>
        </p:spPr>
      </p:pic>
      <p:pic>
        <p:nvPicPr>
          <p:cNvPr id="111670" name="Picture 5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97438" y="1303338"/>
            <a:ext cx="71437" cy="71437"/>
          </a:xfrm>
          <a:prstGeom prst="rect">
            <a:avLst/>
          </a:prstGeom>
          <a:noFill/>
          <a:ln w="9525">
            <a:noFill/>
            <a:miter lim="800000"/>
            <a:headEnd/>
            <a:tailEnd/>
          </a:ln>
        </p:spPr>
      </p:pic>
      <p:pic>
        <p:nvPicPr>
          <p:cNvPr id="111671" name="Picture 5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3800" y="1303338"/>
            <a:ext cx="71438" cy="71437"/>
          </a:xfrm>
          <a:prstGeom prst="rect">
            <a:avLst/>
          </a:prstGeom>
          <a:noFill/>
          <a:ln w="9525">
            <a:noFill/>
            <a:miter lim="800000"/>
            <a:headEnd/>
            <a:tailEnd/>
          </a:ln>
        </p:spPr>
      </p:pic>
      <p:pic>
        <p:nvPicPr>
          <p:cNvPr id="111672" name="Picture 5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6250" y="1303338"/>
            <a:ext cx="71438" cy="71437"/>
          </a:xfrm>
          <a:prstGeom prst="rect">
            <a:avLst/>
          </a:prstGeom>
          <a:noFill/>
          <a:ln w="9525">
            <a:noFill/>
            <a:miter lim="800000"/>
            <a:headEnd/>
            <a:tailEnd/>
          </a:ln>
        </p:spPr>
      </p:pic>
      <p:pic>
        <p:nvPicPr>
          <p:cNvPr id="111673" name="Picture 5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92613" y="1303338"/>
            <a:ext cx="71437" cy="71437"/>
          </a:xfrm>
          <a:prstGeom prst="rect">
            <a:avLst/>
          </a:prstGeom>
          <a:noFill/>
          <a:ln w="9525">
            <a:noFill/>
            <a:miter lim="800000"/>
            <a:headEnd/>
            <a:tailEnd/>
          </a:ln>
        </p:spPr>
      </p:pic>
      <p:pic>
        <p:nvPicPr>
          <p:cNvPr id="111674" name="Picture 5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1303338"/>
            <a:ext cx="71438" cy="71437"/>
          </a:xfrm>
          <a:prstGeom prst="rect">
            <a:avLst/>
          </a:prstGeom>
          <a:noFill/>
          <a:ln w="9525">
            <a:noFill/>
            <a:miter lim="800000"/>
            <a:headEnd/>
            <a:tailEnd/>
          </a:ln>
        </p:spPr>
      </p:pic>
      <p:pic>
        <p:nvPicPr>
          <p:cNvPr id="111675" name="Picture 5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3588" y="1303338"/>
            <a:ext cx="71437" cy="71437"/>
          </a:xfrm>
          <a:prstGeom prst="rect">
            <a:avLst/>
          </a:prstGeom>
          <a:noFill/>
          <a:ln w="9525">
            <a:noFill/>
            <a:miter lim="800000"/>
            <a:headEnd/>
            <a:tailEnd/>
          </a:ln>
        </p:spPr>
      </p:pic>
      <p:pic>
        <p:nvPicPr>
          <p:cNvPr id="111676" name="Picture 6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5388" y="1303338"/>
            <a:ext cx="71437" cy="71437"/>
          </a:xfrm>
          <a:prstGeom prst="rect">
            <a:avLst/>
          </a:prstGeom>
          <a:noFill/>
          <a:ln w="9525">
            <a:noFill/>
            <a:miter lim="800000"/>
            <a:headEnd/>
            <a:tailEnd/>
          </a:ln>
        </p:spPr>
      </p:pic>
      <p:sp>
        <p:nvSpPr>
          <p:cNvPr id="18493" name="Rectangle 61"/>
          <p:cNvSpPr>
            <a:spLocks noChangeArrowheads="1"/>
          </p:cNvSpPr>
          <p:nvPr/>
        </p:nvSpPr>
        <p:spPr bwMode="auto">
          <a:xfrm>
            <a:off x="5456238" y="4829175"/>
            <a:ext cx="3167062" cy="1333500"/>
          </a:xfrm>
          <a:prstGeom prst="rect">
            <a:avLst/>
          </a:prstGeom>
          <a:noFill/>
          <a:ln w="9525">
            <a:noFill/>
            <a:miter lim="800000"/>
            <a:headEnd/>
            <a:tailEnd/>
          </a:ln>
          <a:effectLst/>
        </p:spPr>
        <p:txBody>
          <a:bodyPr anchor="ctr">
            <a:prstTxWarp prst="textNoShape">
              <a:avLst/>
            </a:prstTxWarp>
          </a:bodyPr>
          <a:lstStyle/>
          <a:p>
            <a:pPr algn="ctr" fontAlgn="base">
              <a:spcBef>
                <a:spcPct val="0"/>
              </a:spcBef>
              <a:spcAft>
                <a:spcPct val="0"/>
              </a:spcAft>
            </a:pPr>
            <a:r>
              <a:rPr lang="it-IT" sz="2600" b="1">
                <a:solidFill>
                  <a:srgbClr val="990033"/>
                </a:solidFill>
                <a:latin typeface="Garamond" charset="0"/>
              </a:rPr>
              <a:t>elettroscopio caricato negativamente</a:t>
            </a:r>
          </a:p>
        </p:txBody>
      </p:sp>
      <p:sp>
        <p:nvSpPr>
          <p:cNvPr id="18494" name="Text Box 62"/>
          <p:cNvSpPr txBox="1">
            <a:spLocks noChangeArrowheads="1"/>
          </p:cNvSpPr>
          <p:nvPr/>
        </p:nvSpPr>
        <p:spPr bwMode="auto">
          <a:xfrm>
            <a:off x="158750" y="2584450"/>
            <a:ext cx="184150" cy="366713"/>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endParaRPr lang="it-IT">
              <a:solidFill>
                <a:srgbClr val="000000"/>
              </a:solidFill>
              <a:latin typeface="Arial" charset="0"/>
            </a:endParaRPr>
          </a:p>
        </p:txBody>
      </p:sp>
      <p:sp>
        <p:nvSpPr>
          <p:cNvPr id="111679" name="Text Box 63"/>
          <p:cNvSpPr txBox="1">
            <a:spLocks noChangeArrowheads="1"/>
          </p:cNvSpPr>
          <p:nvPr/>
        </p:nvSpPr>
        <p:spPr bwMode="auto">
          <a:xfrm>
            <a:off x="179388" y="404813"/>
            <a:ext cx="3575050" cy="3378200"/>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pPr>
            <a:r>
              <a:rPr lang="it-IT" sz="2400">
                <a:solidFill>
                  <a:srgbClr val="000000"/>
                </a:solidFill>
                <a:latin typeface="Garamond" charset="0"/>
              </a:rPr>
              <a:t>Posizioniamo il disco di Zinco sul piattino dell’elettroscopio e carichiamo negativamente l’elettroscopio.</a:t>
            </a:r>
          </a:p>
          <a:p>
            <a:pPr fontAlgn="base">
              <a:spcBef>
                <a:spcPct val="0"/>
              </a:spcBef>
              <a:spcAft>
                <a:spcPct val="0"/>
              </a:spcAft>
            </a:pPr>
            <a:r>
              <a:rPr lang="it-IT" sz="2400">
                <a:solidFill>
                  <a:srgbClr val="000000"/>
                </a:solidFill>
                <a:latin typeface="Garamond" charset="0"/>
              </a:rPr>
              <a:t>Se illuminiamo il disco di Zn con la luce emessa dalla lampada a vapori di mercurio osserviamo ... </a:t>
            </a:r>
          </a:p>
        </p:txBody>
      </p:sp>
    </p:spTree>
    <p:extLst>
      <p:ext uri="{BB962C8B-B14F-4D97-AF65-F5344CB8AC3E}">
        <p14:creationId xmlns:p14="http://schemas.microsoft.com/office/powerpoint/2010/main" val="3739765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
                                        <p:tgtEl>
                                          <p:spTgt spid="111679"/>
                                        </p:tgtEl>
                                      </p:cBhvr>
                                    </p:animEffect>
                                    <p:set>
                                      <p:cBhvr>
                                        <p:cTn id="7" dur="1" fill="hold">
                                          <p:stCondLst>
                                            <p:cond delay="99"/>
                                          </p:stCondLst>
                                        </p:cTn>
                                        <p:tgtEl>
                                          <p:spTgt spid="111679"/>
                                        </p:tgtEl>
                                        <p:attrNameLst>
                                          <p:attrName>style.visibility</p:attrName>
                                        </p:attrNameLst>
                                      </p:cBhvr>
                                      <p:to>
                                        <p:strVal val="hidden"/>
                                      </p:to>
                                    </p:set>
                                  </p:childTnLst>
                                </p:cTn>
                              </p:par>
                              <p:par>
                                <p:cTn id="8" presetID="22" presetClass="entr" presetSubtype="1" fill="hold" grpId="0" nodeType="withEffect">
                                  <p:stCondLst>
                                    <p:cond delay="0"/>
                                  </p:stCondLst>
                                  <p:childTnLst>
                                    <p:set>
                                      <p:cBhvr>
                                        <p:cTn id="9" dur="1" fill="hold">
                                          <p:stCondLst>
                                            <p:cond delay="0"/>
                                          </p:stCondLst>
                                        </p:cTn>
                                        <p:tgtEl>
                                          <p:spTgt spid="111622"/>
                                        </p:tgtEl>
                                        <p:attrNameLst>
                                          <p:attrName>style.visibility</p:attrName>
                                        </p:attrNameLst>
                                      </p:cBhvr>
                                      <p:to>
                                        <p:strVal val="visible"/>
                                      </p:to>
                                    </p:set>
                                    <p:animEffect transition="in" filter="wipe(up)">
                                      <p:cBhvr>
                                        <p:cTn id="10" dur="500"/>
                                        <p:tgtEl>
                                          <p:spTgt spid="111622"/>
                                        </p:tgtEl>
                                      </p:cBhvr>
                                    </p:animEffect>
                                  </p:childTnLst>
                                </p:cTn>
                              </p:par>
                            </p:childTnLst>
                          </p:cTn>
                        </p:par>
                        <p:par>
                          <p:cTn id="11" fill="hold" nodeType="afterGroup">
                            <p:stCondLst>
                              <p:cond delay="500"/>
                            </p:stCondLst>
                            <p:childTnLst>
                              <p:par>
                                <p:cTn id="12" presetID="8" presetClass="emph" presetSubtype="0" fill="hold" nodeType="afterEffect">
                                  <p:stCondLst>
                                    <p:cond delay="0"/>
                                  </p:stCondLst>
                                  <p:childTnLst>
                                    <p:animRot by="-2040000">
                                      <p:cBhvr>
                                        <p:cTn id="13" dur="10000" fill="hold"/>
                                        <p:tgtEl>
                                          <p:spTgt spid="111620"/>
                                        </p:tgtEl>
                                        <p:attrNameLst>
                                          <p:attrName>r</p:attrName>
                                        </p:attrNameLst>
                                      </p:cBhvr>
                                    </p:animRot>
                                  </p:childTnLst>
                                </p:cTn>
                              </p:par>
                              <p:par>
                                <p:cTn id="14" presetID="10" presetClass="entr" presetSubtype="0" fill="hold" nodeType="withEffect">
                                  <p:stCondLst>
                                    <p:cond delay="0"/>
                                  </p:stCondLst>
                                  <p:childTnLst>
                                    <p:set>
                                      <p:cBhvr>
                                        <p:cTn id="15" dur="1" fill="hold">
                                          <p:stCondLst>
                                            <p:cond delay="0"/>
                                          </p:stCondLst>
                                        </p:cTn>
                                        <p:tgtEl>
                                          <p:spTgt spid="111623"/>
                                        </p:tgtEl>
                                        <p:attrNameLst>
                                          <p:attrName>style.visibility</p:attrName>
                                        </p:attrNameLst>
                                      </p:cBhvr>
                                      <p:to>
                                        <p:strVal val="visible"/>
                                      </p:to>
                                    </p:set>
                                    <p:animEffect transition="in" filter="fade">
                                      <p:cBhvr>
                                        <p:cTn id="16" dur="500"/>
                                        <p:tgtEl>
                                          <p:spTgt spid="111623"/>
                                        </p:tgtEl>
                                      </p:cBhvr>
                                    </p:animEffect>
                                  </p:childTnLst>
                                </p:cTn>
                              </p:par>
                              <p:par>
                                <p:cTn id="17" presetID="1" presetClass="path" presetSubtype="0" repeatCount="5000" fill="hold" nodeType="withEffect">
                                  <p:stCondLst>
                                    <p:cond delay="0"/>
                                  </p:stCondLst>
                                  <p:childTnLst>
                                    <p:animMotion origin="layout" path="M -0.02396 0.19444 C -0.05625 0.10972 -0.05035 0.01898 -0.00017 -0.00047 " pathEditMode="relative" rAng="0" ptsTypes="ff">
                                      <p:cBhvr>
                                        <p:cTn id="18" dur="2000" spd="-100000" fill="hold"/>
                                        <p:tgtEl>
                                          <p:spTgt spid="111623"/>
                                        </p:tgtEl>
                                        <p:attrNameLst>
                                          <p:attrName>ppt_x</p:attrName>
                                          <p:attrName>ppt_y</p:attrName>
                                        </p:attrNameLst>
                                      </p:cBhvr>
                                      <p:rCtr x="1000" y="-10300"/>
                                    </p:animMotion>
                                  </p:childTnLst>
                                  <p:subTnLst>
                                    <p:set>
                                      <p:cBhvr override="childStyle">
                                        <p:cTn dur="1" fill="hold" display="0" masterRel="sameClick" afterEffect="1">
                                          <p:stCondLst>
                                            <p:cond evt="end" delay="0">
                                              <p:tn val="17"/>
                                            </p:cond>
                                          </p:stCondLst>
                                        </p:cTn>
                                        <p:tgtEl>
                                          <p:spTgt spid="111623"/>
                                        </p:tgtEl>
                                        <p:attrNameLst>
                                          <p:attrName>style.visibility</p:attrName>
                                        </p:attrNameLst>
                                      </p:cBhvr>
                                      <p:to>
                                        <p:strVal val="hidden"/>
                                      </p:to>
                                    </p:set>
                                  </p:subTnLst>
                                </p:cTn>
                              </p:par>
                              <p:par>
                                <p:cTn id="19" presetID="10" presetClass="entr" presetSubtype="0" fill="hold" nodeType="withEffect">
                                  <p:stCondLst>
                                    <p:cond delay="500"/>
                                  </p:stCondLst>
                                  <p:childTnLst>
                                    <p:set>
                                      <p:cBhvr>
                                        <p:cTn id="20" dur="1" fill="hold">
                                          <p:stCondLst>
                                            <p:cond delay="0"/>
                                          </p:stCondLst>
                                        </p:cTn>
                                        <p:tgtEl>
                                          <p:spTgt spid="111624"/>
                                        </p:tgtEl>
                                        <p:attrNameLst>
                                          <p:attrName>style.visibility</p:attrName>
                                        </p:attrNameLst>
                                      </p:cBhvr>
                                      <p:to>
                                        <p:strVal val="visible"/>
                                      </p:to>
                                    </p:set>
                                    <p:animEffect transition="in" filter="fade">
                                      <p:cBhvr>
                                        <p:cTn id="21" dur="500"/>
                                        <p:tgtEl>
                                          <p:spTgt spid="111624"/>
                                        </p:tgtEl>
                                      </p:cBhvr>
                                    </p:animEffect>
                                  </p:childTnLst>
                                </p:cTn>
                              </p:par>
                              <p:par>
                                <p:cTn id="22" presetID="1" presetClass="path" presetSubtype="0" repeatCount="5000" fill="hold" nodeType="withEffect">
                                  <p:stCondLst>
                                    <p:cond delay="500"/>
                                  </p:stCondLst>
                                  <p:childTnLst>
                                    <p:animMotion origin="layout" path="M 0.00156 -0.00463 C 0.04913 -0.12176 0.14983 -0.17037 0.23299 -0.09028 " pathEditMode="relative" rAng="0" ptsTypes="ff">
                                      <p:cBhvr>
                                        <p:cTn id="23" dur="2000" fill="hold"/>
                                        <p:tgtEl>
                                          <p:spTgt spid="111624"/>
                                        </p:tgtEl>
                                        <p:attrNameLst>
                                          <p:attrName>ppt_x</p:attrName>
                                          <p:attrName>ppt_y</p:attrName>
                                        </p:attrNameLst>
                                      </p:cBhvr>
                                      <p:rCtr x="11900" y="-5100"/>
                                    </p:animMotion>
                                  </p:childTnLst>
                                  <p:subTnLst>
                                    <p:set>
                                      <p:cBhvr override="childStyle">
                                        <p:cTn dur="1" fill="hold" display="0" masterRel="sameClick" afterEffect="1">
                                          <p:stCondLst>
                                            <p:cond evt="end" delay="0">
                                              <p:tn val="22"/>
                                            </p:cond>
                                          </p:stCondLst>
                                        </p:cTn>
                                        <p:tgtEl>
                                          <p:spTgt spid="111624"/>
                                        </p:tgtEl>
                                        <p:attrNameLst>
                                          <p:attrName>style.visibility</p:attrName>
                                        </p:attrNameLst>
                                      </p:cBhvr>
                                      <p:to>
                                        <p:strVal val="hidden"/>
                                      </p:to>
                                    </p:set>
                                  </p:subTnLst>
                                </p:cTn>
                              </p:par>
                              <p:par>
                                <p:cTn id="24" presetID="10" presetClass="entr" presetSubtype="0" fill="hold" nodeType="withEffect">
                                  <p:stCondLst>
                                    <p:cond delay="200"/>
                                  </p:stCondLst>
                                  <p:childTnLst>
                                    <p:set>
                                      <p:cBhvr>
                                        <p:cTn id="25" dur="1" fill="hold">
                                          <p:stCondLst>
                                            <p:cond delay="0"/>
                                          </p:stCondLst>
                                        </p:cTn>
                                        <p:tgtEl>
                                          <p:spTgt spid="111625"/>
                                        </p:tgtEl>
                                        <p:attrNameLst>
                                          <p:attrName>style.visibility</p:attrName>
                                        </p:attrNameLst>
                                      </p:cBhvr>
                                      <p:to>
                                        <p:strVal val="visible"/>
                                      </p:to>
                                    </p:set>
                                    <p:animEffect transition="in" filter="fade">
                                      <p:cBhvr>
                                        <p:cTn id="26" dur="500"/>
                                        <p:tgtEl>
                                          <p:spTgt spid="111625"/>
                                        </p:tgtEl>
                                      </p:cBhvr>
                                    </p:animEffect>
                                  </p:childTnLst>
                                </p:cTn>
                              </p:par>
                              <p:par>
                                <p:cTn id="27" presetID="1" presetClass="path" presetSubtype="0" repeatCount="5000" fill="hold" nodeType="withEffect">
                                  <p:stCondLst>
                                    <p:cond delay="200"/>
                                  </p:stCondLst>
                                  <p:childTnLst>
                                    <p:animMotion origin="layout" path="M -0.00052 -0.00139 C 0.04323 0.04097 0.05399 0.12384 0.00937 0.18726 " pathEditMode="relative" rAng="0" ptsTypes="ff">
                                      <p:cBhvr>
                                        <p:cTn id="28" dur="2000" fill="hold"/>
                                        <p:tgtEl>
                                          <p:spTgt spid="111625"/>
                                        </p:tgtEl>
                                        <p:attrNameLst>
                                          <p:attrName>ppt_x</p:attrName>
                                          <p:attrName>ppt_y</p:attrName>
                                        </p:attrNameLst>
                                      </p:cBhvr>
                                      <p:rCtr x="800" y="9700"/>
                                    </p:animMotion>
                                  </p:childTnLst>
                                  <p:subTnLst>
                                    <p:set>
                                      <p:cBhvr override="childStyle">
                                        <p:cTn dur="1" fill="hold" display="0" masterRel="sameClick" afterEffect="1">
                                          <p:stCondLst>
                                            <p:cond evt="end" delay="0">
                                              <p:tn val="27"/>
                                            </p:cond>
                                          </p:stCondLst>
                                        </p:cTn>
                                        <p:tgtEl>
                                          <p:spTgt spid="111625"/>
                                        </p:tgtEl>
                                        <p:attrNameLst>
                                          <p:attrName>style.visibility</p:attrName>
                                        </p:attrNameLst>
                                      </p:cBhvr>
                                      <p:to>
                                        <p:strVal val="hidden"/>
                                      </p:to>
                                    </p:set>
                                  </p:subTnLst>
                                </p:cTn>
                              </p:par>
                              <p:par>
                                <p:cTn id="29" presetID="10" presetClass="entr" presetSubtype="0" fill="hold" nodeType="withEffect">
                                  <p:stCondLst>
                                    <p:cond delay="300"/>
                                  </p:stCondLst>
                                  <p:childTnLst>
                                    <p:set>
                                      <p:cBhvr>
                                        <p:cTn id="30" dur="1" fill="hold">
                                          <p:stCondLst>
                                            <p:cond delay="0"/>
                                          </p:stCondLst>
                                        </p:cTn>
                                        <p:tgtEl>
                                          <p:spTgt spid="111626"/>
                                        </p:tgtEl>
                                        <p:attrNameLst>
                                          <p:attrName>style.visibility</p:attrName>
                                        </p:attrNameLst>
                                      </p:cBhvr>
                                      <p:to>
                                        <p:strVal val="visible"/>
                                      </p:to>
                                    </p:set>
                                    <p:animEffect transition="in" filter="fade">
                                      <p:cBhvr>
                                        <p:cTn id="31" dur="500"/>
                                        <p:tgtEl>
                                          <p:spTgt spid="111626"/>
                                        </p:tgtEl>
                                      </p:cBhvr>
                                    </p:animEffect>
                                  </p:childTnLst>
                                </p:cTn>
                              </p:par>
                              <p:par>
                                <p:cTn id="32" presetID="1" presetClass="path" presetSubtype="0" repeatCount="5000" fill="hold" nodeType="withEffect">
                                  <p:stCondLst>
                                    <p:cond delay="300"/>
                                  </p:stCondLst>
                                  <p:childTnLst>
                                    <p:animMotion origin="layout" path="M -0.14879 -0.13241 C -0.08281 -0.1588 -0.0132 -0.10926 0.00017 -0.0044 " pathEditMode="relative" rAng="0" ptsTypes="ff">
                                      <p:cBhvr>
                                        <p:cTn id="33" dur="2000" spd="-100000" fill="hold"/>
                                        <p:tgtEl>
                                          <p:spTgt spid="111626"/>
                                        </p:tgtEl>
                                        <p:attrNameLst>
                                          <p:attrName>ppt_x</p:attrName>
                                          <p:attrName>ppt_y</p:attrName>
                                        </p:attrNameLst>
                                      </p:cBhvr>
                                      <p:rCtr x="7900" y="6200"/>
                                    </p:animMotion>
                                  </p:childTnLst>
                                  <p:subTnLst>
                                    <p:set>
                                      <p:cBhvr override="childStyle">
                                        <p:cTn dur="1" fill="hold" display="0" masterRel="sameClick" afterEffect="1">
                                          <p:stCondLst>
                                            <p:cond evt="end" delay="0">
                                              <p:tn val="32"/>
                                            </p:cond>
                                          </p:stCondLst>
                                        </p:cTn>
                                        <p:tgtEl>
                                          <p:spTgt spid="111626"/>
                                        </p:tgtEl>
                                        <p:attrNameLst>
                                          <p:attrName>style.visibility</p:attrName>
                                        </p:attrNameLst>
                                      </p:cBhvr>
                                      <p:to>
                                        <p:strVal val="hidden"/>
                                      </p:to>
                                    </p:set>
                                  </p:subTnLst>
                                </p:cTn>
                              </p:par>
                              <p:par>
                                <p:cTn id="34" presetID="10" presetClass="entr" presetSubtype="0" fill="hold" nodeType="withEffect">
                                  <p:stCondLst>
                                    <p:cond delay="200"/>
                                  </p:stCondLst>
                                  <p:childTnLst>
                                    <p:set>
                                      <p:cBhvr>
                                        <p:cTn id="35" dur="1" fill="hold">
                                          <p:stCondLst>
                                            <p:cond delay="0"/>
                                          </p:stCondLst>
                                        </p:cTn>
                                        <p:tgtEl>
                                          <p:spTgt spid="111627"/>
                                        </p:tgtEl>
                                        <p:attrNameLst>
                                          <p:attrName>style.visibility</p:attrName>
                                        </p:attrNameLst>
                                      </p:cBhvr>
                                      <p:to>
                                        <p:strVal val="visible"/>
                                      </p:to>
                                    </p:set>
                                    <p:animEffect transition="in" filter="fade">
                                      <p:cBhvr>
                                        <p:cTn id="36" dur="500"/>
                                        <p:tgtEl>
                                          <p:spTgt spid="111627"/>
                                        </p:tgtEl>
                                      </p:cBhvr>
                                    </p:animEffect>
                                  </p:childTnLst>
                                </p:cTn>
                              </p:par>
                              <p:par>
                                <p:cTn id="37" presetID="1" presetClass="path" presetSubtype="0" repeatCount="5000" fill="hold" nodeType="withEffect">
                                  <p:stCondLst>
                                    <p:cond delay="200"/>
                                  </p:stCondLst>
                                  <p:childTnLst>
                                    <p:animMotion origin="layout" path="M -0.11598 -0.2125 L -0.00382 -0.00602 " pathEditMode="relative" rAng="0" ptsTypes="Ff">
                                      <p:cBhvr>
                                        <p:cTn id="38" dur="2000" spd="-100000" fill="hold"/>
                                        <p:tgtEl>
                                          <p:spTgt spid="111627"/>
                                        </p:tgtEl>
                                        <p:attrNameLst>
                                          <p:attrName>ppt_x</p:attrName>
                                          <p:attrName>ppt_y</p:attrName>
                                        </p:attrNameLst>
                                      </p:cBhvr>
                                      <p:rCtr x="5600" y="10300"/>
                                    </p:animMotion>
                                  </p:childTnLst>
                                  <p:subTnLst>
                                    <p:set>
                                      <p:cBhvr override="childStyle">
                                        <p:cTn dur="1" fill="hold" display="0" masterRel="sameClick" afterEffect="1">
                                          <p:stCondLst>
                                            <p:cond evt="end" delay="0">
                                              <p:tn val="37"/>
                                            </p:cond>
                                          </p:stCondLst>
                                        </p:cTn>
                                        <p:tgtEl>
                                          <p:spTgt spid="111627"/>
                                        </p:tgtEl>
                                        <p:attrNameLst>
                                          <p:attrName>style.visibility</p:attrName>
                                        </p:attrNameLst>
                                      </p:cBhvr>
                                      <p:to>
                                        <p:strVal val="hidden"/>
                                      </p:to>
                                    </p:set>
                                  </p:subTnLst>
                                </p:cTn>
                              </p:par>
                              <p:par>
                                <p:cTn id="39" presetID="10" presetClass="entr" presetSubtype="0" fill="hold" nodeType="withEffect">
                                  <p:stCondLst>
                                    <p:cond delay="300"/>
                                  </p:stCondLst>
                                  <p:childTnLst>
                                    <p:set>
                                      <p:cBhvr>
                                        <p:cTn id="40" dur="1" fill="hold">
                                          <p:stCondLst>
                                            <p:cond delay="0"/>
                                          </p:stCondLst>
                                        </p:cTn>
                                        <p:tgtEl>
                                          <p:spTgt spid="111628"/>
                                        </p:tgtEl>
                                        <p:attrNameLst>
                                          <p:attrName>style.visibility</p:attrName>
                                        </p:attrNameLst>
                                      </p:cBhvr>
                                      <p:to>
                                        <p:strVal val="visible"/>
                                      </p:to>
                                    </p:set>
                                    <p:animEffect transition="in" filter="fade">
                                      <p:cBhvr>
                                        <p:cTn id="41" dur="500"/>
                                        <p:tgtEl>
                                          <p:spTgt spid="111628"/>
                                        </p:tgtEl>
                                      </p:cBhvr>
                                    </p:animEffect>
                                  </p:childTnLst>
                                </p:cTn>
                              </p:par>
                              <p:par>
                                <p:cTn id="42" presetID="1" presetClass="path" presetSubtype="0" repeatCount="5000" fill="hold" nodeType="withEffect">
                                  <p:stCondLst>
                                    <p:cond delay="300"/>
                                  </p:stCondLst>
                                  <p:childTnLst>
                                    <p:animMotion origin="layout" path="M -3.05556E-6 -2.59259E-6 L 0.07101 -0.12037 " pathEditMode="relative" rAng="0" ptsTypes="AA">
                                      <p:cBhvr>
                                        <p:cTn id="43" dur="2000" fill="hold"/>
                                        <p:tgtEl>
                                          <p:spTgt spid="111628"/>
                                        </p:tgtEl>
                                        <p:attrNameLst>
                                          <p:attrName>ppt_x</p:attrName>
                                          <p:attrName>ppt_y</p:attrName>
                                        </p:attrNameLst>
                                      </p:cBhvr>
                                      <p:rCtr x="3500" y="-6000"/>
                                    </p:animMotion>
                                  </p:childTnLst>
                                  <p:subTnLst>
                                    <p:set>
                                      <p:cBhvr override="childStyle">
                                        <p:cTn dur="1" fill="hold" display="0" masterRel="sameClick" afterEffect="1">
                                          <p:stCondLst>
                                            <p:cond evt="end" delay="0">
                                              <p:tn val="42"/>
                                            </p:cond>
                                          </p:stCondLst>
                                        </p:cTn>
                                        <p:tgtEl>
                                          <p:spTgt spid="111628"/>
                                        </p:tgtEl>
                                        <p:attrNameLst>
                                          <p:attrName>style.visibility</p:attrName>
                                        </p:attrNameLst>
                                      </p:cBhvr>
                                      <p:to>
                                        <p:strVal val="hidden"/>
                                      </p:to>
                                    </p:set>
                                  </p:subTnLst>
                                </p:cTn>
                              </p:par>
                              <p:par>
                                <p:cTn id="44" presetID="10" presetClass="entr" presetSubtype="0" fill="hold" nodeType="withEffect">
                                  <p:stCondLst>
                                    <p:cond delay="0"/>
                                  </p:stCondLst>
                                  <p:childTnLst>
                                    <p:set>
                                      <p:cBhvr>
                                        <p:cTn id="45" dur="1" fill="hold">
                                          <p:stCondLst>
                                            <p:cond delay="0"/>
                                          </p:stCondLst>
                                        </p:cTn>
                                        <p:tgtEl>
                                          <p:spTgt spid="111629"/>
                                        </p:tgtEl>
                                        <p:attrNameLst>
                                          <p:attrName>style.visibility</p:attrName>
                                        </p:attrNameLst>
                                      </p:cBhvr>
                                      <p:to>
                                        <p:strVal val="visible"/>
                                      </p:to>
                                    </p:set>
                                    <p:animEffect transition="in" filter="fade">
                                      <p:cBhvr>
                                        <p:cTn id="46" dur="500"/>
                                        <p:tgtEl>
                                          <p:spTgt spid="111629"/>
                                        </p:tgtEl>
                                      </p:cBhvr>
                                    </p:animEffect>
                                  </p:childTnLst>
                                </p:cTn>
                              </p:par>
                              <p:par>
                                <p:cTn id="47" presetID="1" presetClass="path" presetSubtype="0" repeatCount="5000" fill="hold" nodeType="withEffect">
                                  <p:stCondLst>
                                    <p:cond delay="0"/>
                                  </p:stCondLst>
                                  <p:childTnLst>
                                    <p:animMotion origin="layout" path="M -0.07674 0.26365 C -0.1125 0.15115 -0.08594 0.0324 5.55112E-17 3.7037E-6 " pathEditMode="relative" rAng="0" ptsTypes="ff">
                                      <p:cBhvr>
                                        <p:cTn id="48" dur="2000" spd="-100000" fill="hold"/>
                                        <p:tgtEl>
                                          <p:spTgt spid="111629"/>
                                        </p:tgtEl>
                                        <p:attrNameLst>
                                          <p:attrName>ppt_x</p:attrName>
                                          <p:attrName>ppt_y</p:attrName>
                                        </p:attrNameLst>
                                      </p:cBhvr>
                                      <p:rCtr x="3600" y="-13900"/>
                                    </p:animMotion>
                                  </p:childTnLst>
                                  <p:subTnLst>
                                    <p:set>
                                      <p:cBhvr override="childStyle">
                                        <p:cTn dur="1" fill="hold" display="0" masterRel="sameClick" afterEffect="1">
                                          <p:stCondLst>
                                            <p:cond evt="end" delay="0">
                                              <p:tn val="47"/>
                                            </p:cond>
                                          </p:stCondLst>
                                        </p:cTn>
                                        <p:tgtEl>
                                          <p:spTgt spid="111629"/>
                                        </p:tgtEl>
                                        <p:attrNameLst>
                                          <p:attrName>style.visibility</p:attrName>
                                        </p:attrNameLst>
                                      </p:cBhvr>
                                      <p:to>
                                        <p:strVal val="hidden"/>
                                      </p:to>
                                    </p:set>
                                  </p:subTnLst>
                                </p:cTn>
                              </p:par>
                              <p:par>
                                <p:cTn id="49" presetID="10" presetClass="entr" presetSubtype="0" fill="hold" nodeType="withEffect">
                                  <p:stCondLst>
                                    <p:cond delay="400"/>
                                  </p:stCondLst>
                                  <p:childTnLst>
                                    <p:set>
                                      <p:cBhvr>
                                        <p:cTn id="50" dur="1" fill="hold">
                                          <p:stCondLst>
                                            <p:cond delay="0"/>
                                          </p:stCondLst>
                                        </p:cTn>
                                        <p:tgtEl>
                                          <p:spTgt spid="111630"/>
                                        </p:tgtEl>
                                        <p:attrNameLst>
                                          <p:attrName>style.visibility</p:attrName>
                                        </p:attrNameLst>
                                      </p:cBhvr>
                                      <p:to>
                                        <p:strVal val="visible"/>
                                      </p:to>
                                    </p:set>
                                    <p:animEffect transition="in" filter="fade">
                                      <p:cBhvr>
                                        <p:cTn id="51" dur="500"/>
                                        <p:tgtEl>
                                          <p:spTgt spid="111630"/>
                                        </p:tgtEl>
                                      </p:cBhvr>
                                    </p:animEffect>
                                  </p:childTnLst>
                                </p:cTn>
                              </p:par>
                              <p:par>
                                <p:cTn id="52" presetID="1" presetClass="path" presetSubtype="0" repeatCount="5000" fill="hold" nodeType="withEffect">
                                  <p:stCondLst>
                                    <p:cond delay="400"/>
                                  </p:stCondLst>
                                  <p:childTnLst>
                                    <p:animMotion origin="layout" path="M -0.05954 0.22129 C -0.08298 0.11041 -0.06197 0.00555 -0.0019 4.07407E-6 " pathEditMode="relative" rAng="0" ptsTypes="ff">
                                      <p:cBhvr>
                                        <p:cTn id="53" dur="2000" spd="-100000" fill="hold"/>
                                        <p:tgtEl>
                                          <p:spTgt spid="111630"/>
                                        </p:tgtEl>
                                        <p:attrNameLst>
                                          <p:attrName>ppt_x</p:attrName>
                                          <p:attrName>ppt_y</p:attrName>
                                        </p:attrNameLst>
                                      </p:cBhvr>
                                      <p:rCtr x="2700" y="-11900"/>
                                    </p:animMotion>
                                  </p:childTnLst>
                                  <p:subTnLst>
                                    <p:set>
                                      <p:cBhvr override="childStyle">
                                        <p:cTn dur="1" fill="hold" display="0" masterRel="sameClick" afterEffect="1">
                                          <p:stCondLst>
                                            <p:cond evt="end" delay="0">
                                              <p:tn val="52"/>
                                            </p:cond>
                                          </p:stCondLst>
                                        </p:cTn>
                                        <p:tgtEl>
                                          <p:spTgt spid="111630"/>
                                        </p:tgtEl>
                                        <p:attrNameLst>
                                          <p:attrName>style.visibility</p:attrName>
                                        </p:attrNameLst>
                                      </p:cBhvr>
                                      <p:to>
                                        <p:strVal val="hidden"/>
                                      </p:to>
                                    </p:set>
                                  </p:subTnLst>
                                </p:cTn>
                              </p:par>
                              <p:par>
                                <p:cTn id="54" presetID="10" presetClass="entr" presetSubtype="0" fill="hold" nodeType="withEffect">
                                  <p:stCondLst>
                                    <p:cond delay="100"/>
                                  </p:stCondLst>
                                  <p:childTnLst>
                                    <p:set>
                                      <p:cBhvr>
                                        <p:cTn id="55" dur="1" fill="hold">
                                          <p:stCondLst>
                                            <p:cond delay="0"/>
                                          </p:stCondLst>
                                        </p:cTn>
                                        <p:tgtEl>
                                          <p:spTgt spid="111631"/>
                                        </p:tgtEl>
                                        <p:attrNameLst>
                                          <p:attrName>style.visibility</p:attrName>
                                        </p:attrNameLst>
                                      </p:cBhvr>
                                      <p:to>
                                        <p:strVal val="visible"/>
                                      </p:to>
                                    </p:set>
                                    <p:animEffect transition="in" filter="fade">
                                      <p:cBhvr>
                                        <p:cTn id="56" dur="500"/>
                                        <p:tgtEl>
                                          <p:spTgt spid="111631"/>
                                        </p:tgtEl>
                                      </p:cBhvr>
                                    </p:animEffect>
                                  </p:childTnLst>
                                </p:cTn>
                              </p:par>
                              <p:par>
                                <p:cTn id="57" presetID="1" presetClass="path" presetSubtype="0" repeatCount="5000" fill="hold" nodeType="withEffect">
                                  <p:stCondLst>
                                    <p:cond delay="100"/>
                                  </p:stCondLst>
                                  <p:childTnLst>
                                    <p:animMotion origin="layout" path="M 0.00017 -0.00047 C 0.06736 0.03564 0.10121 0.1368 0.06042 0.23356 " pathEditMode="relative" rAng="0" ptsTypes="ff">
                                      <p:cBhvr>
                                        <p:cTn id="58" dur="2000" fill="hold"/>
                                        <p:tgtEl>
                                          <p:spTgt spid="111631"/>
                                        </p:tgtEl>
                                        <p:attrNameLst>
                                          <p:attrName>ppt_x</p:attrName>
                                          <p:attrName>ppt_y</p:attrName>
                                        </p:attrNameLst>
                                      </p:cBhvr>
                                      <p:rCtr x="3500" y="12000"/>
                                    </p:animMotion>
                                  </p:childTnLst>
                                  <p:subTnLst>
                                    <p:set>
                                      <p:cBhvr override="childStyle">
                                        <p:cTn dur="1" fill="hold" display="0" masterRel="sameClick" afterEffect="1">
                                          <p:stCondLst>
                                            <p:cond evt="end" delay="0">
                                              <p:tn val="57"/>
                                            </p:cond>
                                          </p:stCondLst>
                                        </p:cTn>
                                        <p:tgtEl>
                                          <p:spTgt spid="111631"/>
                                        </p:tgtEl>
                                        <p:attrNameLst>
                                          <p:attrName>style.visibility</p:attrName>
                                        </p:attrNameLst>
                                      </p:cBhvr>
                                      <p:to>
                                        <p:strVal val="hidden"/>
                                      </p:to>
                                    </p:set>
                                  </p:subTnLst>
                                </p:cTn>
                              </p:par>
                              <p:par>
                                <p:cTn id="59" presetID="10" presetClass="entr" presetSubtype="0" fill="hold" nodeType="withEffect">
                                  <p:stCondLst>
                                    <p:cond delay="200"/>
                                  </p:stCondLst>
                                  <p:childTnLst>
                                    <p:set>
                                      <p:cBhvr>
                                        <p:cTn id="60" dur="1" fill="hold">
                                          <p:stCondLst>
                                            <p:cond delay="0"/>
                                          </p:stCondLst>
                                        </p:cTn>
                                        <p:tgtEl>
                                          <p:spTgt spid="111632"/>
                                        </p:tgtEl>
                                        <p:attrNameLst>
                                          <p:attrName>style.visibility</p:attrName>
                                        </p:attrNameLst>
                                      </p:cBhvr>
                                      <p:to>
                                        <p:strVal val="visible"/>
                                      </p:to>
                                    </p:set>
                                    <p:animEffect transition="in" filter="fade">
                                      <p:cBhvr>
                                        <p:cTn id="61" dur="500"/>
                                        <p:tgtEl>
                                          <p:spTgt spid="111632"/>
                                        </p:tgtEl>
                                      </p:cBhvr>
                                    </p:animEffect>
                                  </p:childTnLst>
                                </p:cTn>
                              </p:par>
                              <p:par>
                                <p:cTn id="62" presetID="1" presetClass="path" presetSubtype="0" repeatCount="5000" fill="hold" nodeType="withEffect">
                                  <p:stCondLst>
                                    <p:cond delay="200"/>
                                  </p:stCondLst>
                                  <p:childTnLst>
                                    <p:animMotion origin="layout" path="M -0.19427 -0.20509 C -0.11284 -0.23773 -0.02257 -0.15717 -3.88889E-6 -1.48148E-6 " pathEditMode="relative" rAng="0" ptsTypes="ff">
                                      <p:cBhvr>
                                        <p:cTn id="63" dur="2000" spd="-100000" fill="hold"/>
                                        <p:tgtEl>
                                          <p:spTgt spid="111632"/>
                                        </p:tgtEl>
                                        <p:attrNameLst>
                                          <p:attrName>ppt_x</p:attrName>
                                          <p:attrName>ppt_y</p:attrName>
                                        </p:attrNameLst>
                                      </p:cBhvr>
                                      <p:rCtr x="10300" y="10000"/>
                                    </p:animMotion>
                                  </p:childTnLst>
                                  <p:subTnLst>
                                    <p:set>
                                      <p:cBhvr override="childStyle">
                                        <p:cTn dur="1" fill="hold" display="0" masterRel="sameClick" afterEffect="1">
                                          <p:stCondLst>
                                            <p:cond evt="end" delay="0">
                                              <p:tn val="62"/>
                                            </p:cond>
                                          </p:stCondLst>
                                        </p:cTn>
                                        <p:tgtEl>
                                          <p:spTgt spid="111632"/>
                                        </p:tgtEl>
                                        <p:attrNameLst>
                                          <p:attrName>style.visibility</p:attrName>
                                        </p:attrNameLst>
                                      </p:cBhvr>
                                      <p:to>
                                        <p:strVal val="hidden"/>
                                      </p:to>
                                    </p:set>
                                  </p:subTnLst>
                                </p:cTn>
                              </p:par>
                              <p:par>
                                <p:cTn id="64" presetID="10" presetClass="entr" presetSubtype="0" fill="hold" nodeType="withEffect">
                                  <p:stCondLst>
                                    <p:cond delay="100"/>
                                  </p:stCondLst>
                                  <p:childTnLst>
                                    <p:set>
                                      <p:cBhvr>
                                        <p:cTn id="65" dur="1" fill="hold">
                                          <p:stCondLst>
                                            <p:cond delay="0"/>
                                          </p:stCondLst>
                                        </p:cTn>
                                        <p:tgtEl>
                                          <p:spTgt spid="111633"/>
                                        </p:tgtEl>
                                        <p:attrNameLst>
                                          <p:attrName>style.visibility</p:attrName>
                                        </p:attrNameLst>
                                      </p:cBhvr>
                                      <p:to>
                                        <p:strVal val="visible"/>
                                      </p:to>
                                    </p:set>
                                    <p:animEffect transition="in" filter="fade">
                                      <p:cBhvr>
                                        <p:cTn id="66" dur="500"/>
                                        <p:tgtEl>
                                          <p:spTgt spid="111633"/>
                                        </p:tgtEl>
                                      </p:cBhvr>
                                    </p:animEffect>
                                  </p:childTnLst>
                                </p:cTn>
                              </p:par>
                              <p:par>
                                <p:cTn id="67" presetID="1" presetClass="path" presetSubtype="0" repeatCount="5000" fill="hold" nodeType="withEffect">
                                  <p:stCondLst>
                                    <p:cond delay="100"/>
                                  </p:stCondLst>
                                  <p:childTnLst>
                                    <p:animMotion origin="layout" path="M 0.00156 -0.00463 C 0.04913 -0.12176 0.14983 -0.17037 0.23299 -0.09028 " pathEditMode="relative" rAng="0" ptsTypes="ff">
                                      <p:cBhvr>
                                        <p:cTn id="68" dur="2000" fill="hold"/>
                                        <p:tgtEl>
                                          <p:spTgt spid="111633"/>
                                        </p:tgtEl>
                                        <p:attrNameLst>
                                          <p:attrName>ppt_x</p:attrName>
                                          <p:attrName>ppt_y</p:attrName>
                                        </p:attrNameLst>
                                      </p:cBhvr>
                                      <p:rCtr x="11900" y="-5100"/>
                                    </p:animMotion>
                                  </p:childTnLst>
                                  <p:subTnLst>
                                    <p:set>
                                      <p:cBhvr override="childStyle">
                                        <p:cTn dur="1" fill="hold" display="0" masterRel="sameClick" afterEffect="1">
                                          <p:stCondLst>
                                            <p:cond evt="end" delay="0">
                                              <p:tn val="67"/>
                                            </p:cond>
                                          </p:stCondLst>
                                        </p:cTn>
                                        <p:tgtEl>
                                          <p:spTgt spid="111633"/>
                                        </p:tgtEl>
                                        <p:attrNameLst>
                                          <p:attrName>style.visibility</p:attrName>
                                        </p:attrNameLst>
                                      </p:cBhvr>
                                      <p:to>
                                        <p:strVal val="hidden"/>
                                      </p:to>
                                    </p:set>
                                  </p:subTnLst>
                                </p:cTn>
                              </p:par>
                              <p:par>
                                <p:cTn id="69" presetID="10" presetClass="entr" presetSubtype="0" fill="hold" nodeType="withEffect">
                                  <p:stCondLst>
                                    <p:cond delay="0"/>
                                  </p:stCondLst>
                                  <p:childTnLst>
                                    <p:set>
                                      <p:cBhvr>
                                        <p:cTn id="70" dur="1" fill="hold">
                                          <p:stCondLst>
                                            <p:cond delay="0"/>
                                          </p:stCondLst>
                                        </p:cTn>
                                        <p:tgtEl>
                                          <p:spTgt spid="111634"/>
                                        </p:tgtEl>
                                        <p:attrNameLst>
                                          <p:attrName>style.visibility</p:attrName>
                                        </p:attrNameLst>
                                      </p:cBhvr>
                                      <p:to>
                                        <p:strVal val="visible"/>
                                      </p:to>
                                    </p:set>
                                    <p:animEffect transition="in" filter="fade">
                                      <p:cBhvr>
                                        <p:cTn id="71" dur="500"/>
                                        <p:tgtEl>
                                          <p:spTgt spid="111634"/>
                                        </p:tgtEl>
                                      </p:cBhvr>
                                    </p:animEffect>
                                  </p:childTnLst>
                                </p:cTn>
                              </p:par>
                              <p:par>
                                <p:cTn id="72" presetID="1" presetClass="path" presetSubtype="0" repeatCount="5000" fill="hold" nodeType="withEffect">
                                  <p:stCondLst>
                                    <p:cond delay="0"/>
                                  </p:stCondLst>
                                  <p:childTnLst>
                                    <p:animMotion origin="layout" path="M -0.16996 -0.06643 C -0.11233 -0.11666 -0.03524 -0.09537 -5.55556E-7 -3.33333E-6 " pathEditMode="relative" rAng="0" ptsTypes="ff">
                                      <p:cBhvr>
                                        <p:cTn id="73" dur="2000" spd="-100000" fill="hold"/>
                                        <p:tgtEl>
                                          <p:spTgt spid="111634"/>
                                        </p:tgtEl>
                                        <p:attrNameLst>
                                          <p:attrName>ppt_x</p:attrName>
                                          <p:attrName>ppt_y</p:attrName>
                                        </p:attrNameLst>
                                      </p:cBhvr>
                                      <p:rCtr x="8900" y="3000"/>
                                    </p:animMotion>
                                  </p:childTnLst>
                                  <p:subTnLst>
                                    <p:set>
                                      <p:cBhvr override="childStyle">
                                        <p:cTn dur="1" fill="hold" display="0" masterRel="sameClick" afterEffect="1">
                                          <p:stCondLst>
                                            <p:cond evt="end" delay="0">
                                              <p:tn val="72"/>
                                            </p:cond>
                                          </p:stCondLst>
                                        </p:cTn>
                                        <p:tgtEl>
                                          <p:spTgt spid="111634"/>
                                        </p:tgtEl>
                                        <p:attrNameLst>
                                          <p:attrName>style.visibility</p:attrName>
                                        </p:attrNameLst>
                                      </p:cBhvr>
                                      <p:to>
                                        <p:strVal val="hidden"/>
                                      </p:to>
                                    </p:set>
                                  </p:subTnLst>
                                </p:cTn>
                              </p:par>
                              <p:par>
                                <p:cTn id="74" presetID="10" presetClass="entr" presetSubtype="0" fill="hold" nodeType="withEffect">
                                  <p:stCondLst>
                                    <p:cond delay="200"/>
                                  </p:stCondLst>
                                  <p:childTnLst>
                                    <p:set>
                                      <p:cBhvr>
                                        <p:cTn id="75" dur="1" fill="hold">
                                          <p:stCondLst>
                                            <p:cond delay="0"/>
                                          </p:stCondLst>
                                        </p:cTn>
                                        <p:tgtEl>
                                          <p:spTgt spid="111635"/>
                                        </p:tgtEl>
                                        <p:attrNameLst>
                                          <p:attrName>style.visibility</p:attrName>
                                        </p:attrNameLst>
                                      </p:cBhvr>
                                      <p:to>
                                        <p:strVal val="visible"/>
                                      </p:to>
                                    </p:set>
                                    <p:animEffect transition="in" filter="fade">
                                      <p:cBhvr>
                                        <p:cTn id="76" dur="500"/>
                                        <p:tgtEl>
                                          <p:spTgt spid="111635"/>
                                        </p:tgtEl>
                                      </p:cBhvr>
                                    </p:animEffect>
                                  </p:childTnLst>
                                </p:cTn>
                              </p:par>
                              <p:par>
                                <p:cTn id="77" presetID="1" presetClass="path" presetSubtype="0" repeatCount="5000" fill="hold" nodeType="withEffect">
                                  <p:stCondLst>
                                    <p:cond delay="200"/>
                                  </p:stCondLst>
                                  <p:childTnLst>
                                    <p:animMotion origin="layout" path="M -0.24671 0.01342 C -0.18421 -0.0882 -0.07518 -0.10533 4.16667E-6 4.81481E-6 " pathEditMode="relative" rAng="0" ptsTypes="ff">
                                      <p:cBhvr>
                                        <p:cTn id="78" dur="2000" spd="-100000" fill="hold"/>
                                        <p:tgtEl>
                                          <p:spTgt spid="111635"/>
                                        </p:tgtEl>
                                        <p:attrNameLst>
                                          <p:attrName>ppt_x</p:attrName>
                                          <p:attrName>ppt_y</p:attrName>
                                        </p:attrNameLst>
                                      </p:cBhvr>
                                      <p:rCtr x="12800" y="-1400"/>
                                    </p:animMotion>
                                  </p:childTnLst>
                                  <p:subTnLst>
                                    <p:set>
                                      <p:cBhvr override="childStyle">
                                        <p:cTn dur="1" fill="hold" display="0" masterRel="sameClick" afterEffect="1">
                                          <p:stCondLst>
                                            <p:cond evt="end" delay="0">
                                              <p:tn val="77"/>
                                            </p:cond>
                                          </p:stCondLst>
                                        </p:cTn>
                                        <p:tgtEl>
                                          <p:spTgt spid="111635"/>
                                        </p:tgtEl>
                                        <p:attrNameLst>
                                          <p:attrName>style.visibility</p:attrName>
                                        </p:attrNameLst>
                                      </p:cBhvr>
                                      <p:to>
                                        <p:strVal val="hidden"/>
                                      </p:to>
                                    </p:set>
                                  </p:subTnLst>
                                </p:cTn>
                              </p:par>
                              <p:par>
                                <p:cTn id="79" presetID="10" presetClass="entr" presetSubtype="0" fill="hold" nodeType="withEffect">
                                  <p:stCondLst>
                                    <p:cond delay="400"/>
                                  </p:stCondLst>
                                  <p:childTnLst>
                                    <p:set>
                                      <p:cBhvr>
                                        <p:cTn id="80" dur="1" fill="hold">
                                          <p:stCondLst>
                                            <p:cond delay="0"/>
                                          </p:stCondLst>
                                        </p:cTn>
                                        <p:tgtEl>
                                          <p:spTgt spid="111636"/>
                                        </p:tgtEl>
                                        <p:attrNameLst>
                                          <p:attrName>style.visibility</p:attrName>
                                        </p:attrNameLst>
                                      </p:cBhvr>
                                      <p:to>
                                        <p:strVal val="visible"/>
                                      </p:to>
                                    </p:set>
                                    <p:animEffect transition="in" filter="fade">
                                      <p:cBhvr>
                                        <p:cTn id="81" dur="500"/>
                                        <p:tgtEl>
                                          <p:spTgt spid="111636"/>
                                        </p:tgtEl>
                                      </p:cBhvr>
                                    </p:animEffect>
                                  </p:childTnLst>
                                </p:cTn>
                              </p:par>
                              <p:par>
                                <p:cTn id="82" presetID="1" presetClass="path" presetSubtype="0" repeatCount="5000" fill="hold" nodeType="withEffect">
                                  <p:stCondLst>
                                    <p:cond delay="400"/>
                                  </p:stCondLst>
                                  <p:childTnLst>
                                    <p:animMotion origin="layout" path="M 2.22222E-6 -3.7037E-7 C 0.01562 -0.13148 0.09844 -0.22199 0.19687 -0.18333 " pathEditMode="relative" rAng="0" ptsTypes="ff">
                                      <p:cBhvr>
                                        <p:cTn id="83" dur="2000" fill="hold"/>
                                        <p:tgtEl>
                                          <p:spTgt spid="111636"/>
                                        </p:tgtEl>
                                        <p:attrNameLst>
                                          <p:attrName>ppt_x</p:attrName>
                                          <p:attrName>ppt_y</p:attrName>
                                        </p:attrNameLst>
                                      </p:cBhvr>
                                      <p:rCtr x="9900" y="-10100"/>
                                    </p:animMotion>
                                  </p:childTnLst>
                                  <p:subTnLst>
                                    <p:set>
                                      <p:cBhvr override="childStyle">
                                        <p:cTn dur="1" fill="hold" display="0" masterRel="sameClick" afterEffect="1">
                                          <p:stCondLst>
                                            <p:cond evt="end" delay="0">
                                              <p:tn val="82"/>
                                            </p:cond>
                                          </p:stCondLst>
                                        </p:cTn>
                                        <p:tgtEl>
                                          <p:spTgt spid="111636"/>
                                        </p:tgtEl>
                                        <p:attrNameLst>
                                          <p:attrName>style.visibility</p:attrName>
                                        </p:attrNameLst>
                                      </p:cBhvr>
                                      <p:to>
                                        <p:strVal val="hidden"/>
                                      </p:to>
                                    </p:set>
                                  </p:subTnLst>
                                </p:cTn>
                              </p:par>
                              <p:par>
                                <p:cTn id="84" presetID="10" presetClass="entr" presetSubtype="0" fill="hold" nodeType="withEffect">
                                  <p:stCondLst>
                                    <p:cond delay="500"/>
                                  </p:stCondLst>
                                  <p:childTnLst>
                                    <p:set>
                                      <p:cBhvr>
                                        <p:cTn id="85" dur="1" fill="hold">
                                          <p:stCondLst>
                                            <p:cond delay="0"/>
                                          </p:stCondLst>
                                        </p:cTn>
                                        <p:tgtEl>
                                          <p:spTgt spid="111637"/>
                                        </p:tgtEl>
                                        <p:attrNameLst>
                                          <p:attrName>style.visibility</p:attrName>
                                        </p:attrNameLst>
                                      </p:cBhvr>
                                      <p:to>
                                        <p:strVal val="visible"/>
                                      </p:to>
                                    </p:set>
                                    <p:animEffect transition="in" filter="fade">
                                      <p:cBhvr>
                                        <p:cTn id="86" dur="500"/>
                                        <p:tgtEl>
                                          <p:spTgt spid="111637"/>
                                        </p:tgtEl>
                                      </p:cBhvr>
                                    </p:animEffect>
                                  </p:childTnLst>
                                </p:cTn>
                              </p:par>
                              <p:par>
                                <p:cTn id="87" presetID="1" presetClass="path" presetSubtype="0" repeatCount="5000" fill="hold" nodeType="withEffect">
                                  <p:stCondLst>
                                    <p:cond delay="500"/>
                                  </p:stCondLst>
                                  <p:childTnLst>
                                    <p:animMotion origin="layout" path="M 0.00156 -0.00463 C 0.04913 -0.12176 0.14983 -0.17037 0.23299 -0.09028 " pathEditMode="relative" rAng="0" ptsTypes="ff">
                                      <p:cBhvr>
                                        <p:cTn id="88" dur="2000" fill="hold"/>
                                        <p:tgtEl>
                                          <p:spTgt spid="111637"/>
                                        </p:tgtEl>
                                        <p:attrNameLst>
                                          <p:attrName>ppt_x</p:attrName>
                                          <p:attrName>ppt_y</p:attrName>
                                        </p:attrNameLst>
                                      </p:cBhvr>
                                      <p:rCtr x="11900" y="-5100"/>
                                    </p:animMotion>
                                  </p:childTnLst>
                                  <p:subTnLst>
                                    <p:set>
                                      <p:cBhvr override="childStyle">
                                        <p:cTn dur="1" fill="hold" display="0" masterRel="sameClick" afterEffect="1">
                                          <p:stCondLst>
                                            <p:cond evt="end" delay="0">
                                              <p:tn val="87"/>
                                            </p:cond>
                                          </p:stCondLst>
                                        </p:cTn>
                                        <p:tgtEl>
                                          <p:spTgt spid="111637"/>
                                        </p:tgtEl>
                                        <p:attrNameLst>
                                          <p:attrName>style.visibility</p:attrName>
                                        </p:attrNameLst>
                                      </p:cBhvr>
                                      <p:to>
                                        <p:strVal val="hidden"/>
                                      </p:to>
                                    </p:set>
                                  </p:subTnLst>
                                </p:cTn>
                              </p:par>
                              <p:par>
                                <p:cTn id="89" presetID="10" presetClass="entr" presetSubtype="0" fill="hold" nodeType="withEffect">
                                  <p:stCondLst>
                                    <p:cond delay="0"/>
                                  </p:stCondLst>
                                  <p:childTnLst>
                                    <p:set>
                                      <p:cBhvr>
                                        <p:cTn id="90" dur="1" fill="hold">
                                          <p:stCondLst>
                                            <p:cond delay="0"/>
                                          </p:stCondLst>
                                        </p:cTn>
                                        <p:tgtEl>
                                          <p:spTgt spid="111638"/>
                                        </p:tgtEl>
                                        <p:attrNameLst>
                                          <p:attrName>style.visibility</p:attrName>
                                        </p:attrNameLst>
                                      </p:cBhvr>
                                      <p:to>
                                        <p:strVal val="visible"/>
                                      </p:to>
                                    </p:set>
                                    <p:animEffect transition="in" filter="fade">
                                      <p:cBhvr>
                                        <p:cTn id="91" dur="500"/>
                                        <p:tgtEl>
                                          <p:spTgt spid="111638"/>
                                        </p:tgtEl>
                                      </p:cBhvr>
                                    </p:animEffect>
                                  </p:childTnLst>
                                </p:cTn>
                              </p:par>
                              <p:par>
                                <p:cTn id="92" presetID="1" presetClass="path" presetSubtype="0" repeatCount="5000" fill="hold" nodeType="withEffect">
                                  <p:stCondLst>
                                    <p:cond delay="0"/>
                                  </p:stCondLst>
                                  <p:childTnLst>
                                    <p:animMotion origin="layout" path="M -2.77778E-7 -0.00138 C 0.00677 -0.13449 0.08316 -0.23449 0.18385 -0.20787 " pathEditMode="relative" rAng="0" ptsTypes="ff">
                                      <p:cBhvr>
                                        <p:cTn id="93" dur="2000" fill="hold"/>
                                        <p:tgtEl>
                                          <p:spTgt spid="111638"/>
                                        </p:tgtEl>
                                        <p:attrNameLst>
                                          <p:attrName>ppt_x</p:attrName>
                                          <p:attrName>ppt_y</p:attrName>
                                        </p:attrNameLst>
                                      </p:cBhvr>
                                      <p:rCtr x="9200" y="-11300"/>
                                    </p:animMotion>
                                  </p:childTnLst>
                                  <p:subTnLst>
                                    <p:set>
                                      <p:cBhvr override="childStyle">
                                        <p:cTn dur="1" fill="hold" display="0" masterRel="sameClick" afterEffect="1">
                                          <p:stCondLst>
                                            <p:cond evt="end" delay="0">
                                              <p:tn val="92"/>
                                            </p:cond>
                                          </p:stCondLst>
                                        </p:cTn>
                                        <p:tgtEl>
                                          <p:spTgt spid="111638"/>
                                        </p:tgtEl>
                                        <p:attrNameLst>
                                          <p:attrName>style.visibility</p:attrName>
                                        </p:attrNameLst>
                                      </p:cBhvr>
                                      <p:to>
                                        <p:strVal val="hidden"/>
                                      </p:to>
                                    </p:set>
                                  </p:subTnLst>
                                </p:cTn>
                              </p:par>
                              <p:par>
                                <p:cTn id="94" presetID="10" presetClass="entr" presetSubtype="0" fill="hold" nodeType="withEffect">
                                  <p:stCondLst>
                                    <p:cond delay="200"/>
                                  </p:stCondLst>
                                  <p:childTnLst>
                                    <p:set>
                                      <p:cBhvr>
                                        <p:cTn id="95" dur="1" fill="hold">
                                          <p:stCondLst>
                                            <p:cond delay="0"/>
                                          </p:stCondLst>
                                        </p:cTn>
                                        <p:tgtEl>
                                          <p:spTgt spid="111639"/>
                                        </p:tgtEl>
                                        <p:attrNameLst>
                                          <p:attrName>style.visibility</p:attrName>
                                        </p:attrNameLst>
                                      </p:cBhvr>
                                      <p:to>
                                        <p:strVal val="visible"/>
                                      </p:to>
                                    </p:set>
                                    <p:animEffect transition="in" filter="fade">
                                      <p:cBhvr>
                                        <p:cTn id="96" dur="500"/>
                                        <p:tgtEl>
                                          <p:spTgt spid="111639"/>
                                        </p:tgtEl>
                                      </p:cBhvr>
                                    </p:animEffect>
                                  </p:childTnLst>
                                </p:cTn>
                              </p:par>
                              <p:par>
                                <p:cTn id="97" presetID="1" presetClass="path" presetSubtype="0" repeatCount="5000" fill="hold" nodeType="withEffect">
                                  <p:stCondLst>
                                    <p:cond delay="200"/>
                                  </p:stCondLst>
                                  <p:childTnLst>
                                    <p:animMotion origin="layout" path="M 2.22222E-6 3.7037E-6 C 0.06996 -0.08218 0.18819 -0.05602 0.26892 0.08796 " pathEditMode="relative" rAng="0" ptsTypes="ff">
                                      <p:cBhvr>
                                        <p:cTn id="98" dur="2000" fill="hold"/>
                                        <p:tgtEl>
                                          <p:spTgt spid="111639"/>
                                        </p:tgtEl>
                                        <p:attrNameLst>
                                          <p:attrName>ppt_x</p:attrName>
                                          <p:attrName>ppt_y</p:attrName>
                                        </p:attrNameLst>
                                      </p:cBhvr>
                                      <p:rCtr x="13900" y="3800"/>
                                    </p:animMotion>
                                  </p:childTnLst>
                                  <p:subTnLst>
                                    <p:set>
                                      <p:cBhvr override="childStyle">
                                        <p:cTn dur="1" fill="hold" display="0" masterRel="sameClick" afterEffect="1">
                                          <p:stCondLst>
                                            <p:cond evt="end" delay="0">
                                              <p:tn val="97"/>
                                            </p:cond>
                                          </p:stCondLst>
                                        </p:cTn>
                                        <p:tgtEl>
                                          <p:spTgt spid="111639"/>
                                        </p:tgtEl>
                                        <p:attrNameLst>
                                          <p:attrName>style.visibility</p:attrName>
                                        </p:attrNameLst>
                                      </p:cBhvr>
                                      <p:to>
                                        <p:strVal val="hidden"/>
                                      </p:to>
                                    </p:set>
                                  </p:subTnLst>
                                </p:cTn>
                              </p:par>
                              <p:par>
                                <p:cTn id="99" presetID="10" presetClass="entr" presetSubtype="0" fill="hold" nodeType="withEffect">
                                  <p:stCondLst>
                                    <p:cond delay="500"/>
                                  </p:stCondLst>
                                  <p:childTnLst>
                                    <p:set>
                                      <p:cBhvr>
                                        <p:cTn id="100" dur="1" fill="hold">
                                          <p:stCondLst>
                                            <p:cond delay="0"/>
                                          </p:stCondLst>
                                        </p:cTn>
                                        <p:tgtEl>
                                          <p:spTgt spid="111640"/>
                                        </p:tgtEl>
                                        <p:attrNameLst>
                                          <p:attrName>style.visibility</p:attrName>
                                        </p:attrNameLst>
                                      </p:cBhvr>
                                      <p:to>
                                        <p:strVal val="visible"/>
                                      </p:to>
                                    </p:set>
                                    <p:animEffect transition="in" filter="fade">
                                      <p:cBhvr>
                                        <p:cTn id="101" dur="500"/>
                                        <p:tgtEl>
                                          <p:spTgt spid="111640"/>
                                        </p:tgtEl>
                                      </p:cBhvr>
                                    </p:animEffect>
                                  </p:childTnLst>
                                </p:cTn>
                              </p:par>
                              <p:par>
                                <p:cTn id="102" presetID="1" presetClass="path" presetSubtype="0" repeatCount="5000" fill="hold" nodeType="withEffect">
                                  <p:stCondLst>
                                    <p:cond delay="500"/>
                                  </p:stCondLst>
                                  <p:childTnLst>
                                    <p:animMotion origin="layout" path="M -4.16667E-6 -0.00556 L 0.00591 -0.19699 " pathEditMode="relative" rAng="0" ptsTypes="AA">
                                      <p:cBhvr>
                                        <p:cTn id="103" dur="2000" fill="hold"/>
                                        <p:tgtEl>
                                          <p:spTgt spid="111640"/>
                                        </p:tgtEl>
                                        <p:attrNameLst>
                                          <p:attrName>ppt_x</p:attrName>
                                          <p:attrName>ppt_y</p:attrName>
                                        </p:attrNameLst>
                                      </p:cBhvr>
                                      <p:rCtr x="300" y="-9600"/>
                                    </p:animMotion>
                                  </p:childTnLst>
                                  <p:subTnLst>
                                    <p:set>
                                      <p:cBhvr override="childStyle">
                                        <p:cTn dur="1" fill="hold" display="0" masterRel="sameClick" afterEffect="1">
                                          <p:stCondLst>
                                            <p:cond evt="end" delay="0">
                                              <p:tn val="102"/>
                                            </p:cond>
                                          </p:stCondLst>
                                        </p:cTn>
                                        <p:tgtEl>
                                          <p:spTgt spid="111640"/>
                                        </p:tgtEl>
                                        <p:attrNameLst>
                                          <p:attrName>style.visibility</p:attrName>
                                        </p:attrNameLst>
                                      </p:cBhvr>
                                      <p:to>
                                        <p:strVal val="hidden"/>
                                      </p:to>
                                    </p:set>
                                  </p:subTnLst>
                                </p:cTn>
                              </p:par>
                              <p:par>
                                <p:cTn id="104" presetID="10" presetClass="entr" presetSubtype="0" fill="hold" nodeType="withEffect">
                                  <p:stCondLst>
                                    <p:cond delay="500"/>
                                  </p:stCondLst>
                                  <p:childTnLst>
                                    <p:set>
                                      <p:cBhvr>
                                        <p:cTn id="105" dur="1" fill="hold">
                                          <p:stCondLst>
                                            <p:cond delay="0"/>
                                          </p:stCondLst>
                                        </p:cTn>
                                        <p:tgtEl>
                                          <p:spTgt spid="111641"/>
                                        </p:tgtEl>
                                        <p:attrNameLst>
                                          <p:attrName>style.visibility</p:attrName>
                                        </p:attrNameLst>
                                      </p:cBhvr>
                                      <p:to>
                                        <p:strVal val="visible"/>
                                      </p:to>
                                    </p:set>
                                    <p:animEffect transition="in" filter="fade">
                                      <p:cBhvr>
                                        <p:cTn id="106" dur="500"/>
                                        <p:tgtEl>
                                          <p:spTgt spid="111641"/>
                                        </p:tgtEl>
                                      </p:cBhvr>
                                    </p:animEffect>
                                  </p:childTnLst>
                                </p:cTn>
                              </p:par>
                              <p:par>
                                <p:cTn id="107" presetID="1" presetClass="path" presetSubtype="0" repeatCount="5000" fill="hold" nodeType="withEffect">
                                  <p:stCondLst>
                                    <p:cond delay="500"/>
                                  </p:stCondLst>
                                  <p:childTnLst>
                                    <p:animMotion origin="layout" path="M -4.72222E-6 -0.00556 L -0.03715 -0.19676 " pathEditMode="relative" rAng="0" ptsTypes="AA">
                                      <p:cBhvr>
                                        <p:cTn id="108" dur="2000" fill="hold"/>
                                        <p:tgtEl>
                                          <p:spTgt spid="111641"/>
                                        </p:tgtEl>
                                        <p:attrNameLst>
                                          <p:attrName>ppt_x</p:attrName>
                                          <p:attrName>ppt_y</p:attrName>
                                        </p:attrNameLst>
                                      </p:cBhvr>
                                      <p:rCtr x="-1900" y="-9600"/>
                                    </p:animMotion>
                                  </p:childTnLst>
                                  <p:subTnLst>
                                    <p:set>
                                      <p:cBhvr override="childStyle">
                                        <p:cTn dur="1" fill="hold" display="0" masterRel="sameClick" afterEffect="1">
                                          <p:stCondLst>
                                            <p:cond evt="end" delay="0">
                                              <p:tn val="107"/>
                                            </p:cond>
                                          </p:stCondLst>
                                        </p:cTn>
                                        <p:tgtEl>
                                          <p:spTgt spid="111641"/>
                                        </p:tgtEl>
                                        <p:attrNameLst>
                                          <p:attrName>style.visibility</p:attrName>
                                        </p:attrNameLst>
                                      </p:cBhvr>
                                      <p:to>
                                        <p:strVal val="hidden"/>
                                      </p:to>
                                    </p:set>
                                  </p:subTnLst>
                                </p:cTn>
                              </p:par>
                              <p:par>
                                <p:cTn id="109" presetID="10" presetClass="entr" presetSubtype="0" fill="hold" nodeType="withEffect">
                                  <p:stCondLst>
                                    <p:cond delay="500"/>
                                  </p:stCondLst>
                                  <p:childTnLst>
                                    <p:set>
                                      <p:cBhvr>
                                        <p:cTn id="110" dur="1" fill="hold">
                                          <p:stCondLst>
                                            <p:cond delay="0"/>
                                          </p:stCondLst>
                                        </p:cTn>
                                        <p:tgtEl>
                                          <p:spTgt spid="111642"/>
                                        </p:tgtEl>
                                        <p:attrNameLst>
                                          <p:attrName>style.visibility</p:attrName>
                                        </p:attrNameLst>
                                      </p:cBhvr>
                                      <p:to>
                                        <p:strVal val="visible"/>
                                      </p:to>
                                    </p:set>
                                    <p:animEffect transition="in" filter="fade">
                                      <p:cBhvr>
                                        <p:cTn id="111" dur="500"/>
                                        <p:tgtEl>
                                          <p:spTgt spid="111642"/>
                                        </p:tgtEl>
                                      </p:cBhvr>
                                    </p:animEffect>
                                  </p:childTnLst>
                                </p:cTn>
                              </p:par>
                              <p:par>
                                <p:cTn id="112" presetID="1" presetClass="path" presetSubtype="0" repeatCount="5000" fill="hold" nodeType="withEffect">
                                  <p:stCondLst>
                                    <p:cond delay="500"/>
                                  </p:stCondLst>
                                  <p:childTnLst>
                                    <p:animMotion origin="layout" path="M -0.1625 0.09561 C -0.14253 0.00741 -0.07326 -0.04212 -2.77778E-6 -4.81481E-6 " pathEditMode="relative" rAng="0" ptsTypes="ff">
                                      <p:cBhvr>
                                        <p:cTn id="113" dur="2000" spd="-100000" fill="hold"/>
                                        <p:tgtEl>
                                          <p:spTgt spid="111642"/>
                                        </p:tgtEl>
                                        <p:attrNameLst>
                                          <p:attrName>ppt_x</p:attrName>
                                          <p:attrName>ppt_y</p:attrName>
                                        </p:attrNameLst>
                                      </p:cBhvr>
                                      <p:rCtr x="8200" y="-5300"/>
                                    </p:animMotion>
                                  </p:childTnLst>
                                  <p:subTnLst>
                                    <p:set>
                                      <p:cBhvr override="childStyle">
                                        <p:cTn dur="1" fill="hold" display="0" masterRel="sameClick" afterEffect="1">
                                          <p:stCondLst>
                                            <p:cond evt="end" delay="0">
                                              <p:tn val="112"/>
                                            </p:cond>
                                          </p:stCondLst>
                                        </p:cTn>
                                        <p:tgtEl>
                                          <p:spTgt spid="111642"/>
                                        </p:tgtEl>
                                        <p:attrNameLst>
                                          <p:attrName>style.visibility</p:attrName>
                                        </p:attrNameLst>
                                      </p:cBhvr>
                                      <p:to>
                                        <p:strVal val="hidden"/>
                                      </p:to>
                                    </p:set>
                                  </p:subTnLst>
                                </p:cTn>
                              </p:par>
                              <p:par>
                                <p:cTn id="114" presetID="10" presetClass="entr" presetSubtype="0" fill="hold" nodeType="withEffect">
                                  <p:stCondLst>
                                    <p:cond delay="500"/>
                                  </p:stCondLst>
                                  <p:childTnLst>
                                    <p:set>
                                      <p:cBhvr>
                                        <p:cTn id="115" dur="1" fill="hold">
                                          <p:stCondLst>
                                            <p:cond delay="0"/>
                                          </p:stCondLst>
                                        </p:cTn>
                                        <p:tgtEl>
                                          <p:spTgt spid="111643"/>
                                        </p:tgtEl>
                                        <p:attrNameLst>
                                          <p:attrName>style.visibility</p:attrName>
                                        </p:attrNameLst>
                                      </p:cBhvr>
                                      <p:to>
                                        <p:strVal val="visible"/>
                                      </p:to>
                                    </p:set>
                                    <p:animEffect transition="in" filter="fade">
                                      <p:cBhvr>
                                        <p:cTn id="116" dur="500"/>
                                        <p:tgtEl>
                                          <p:spTgt spid="111643"/>
                                        </p:tgtEl>
                                      </p:cBhvr>
                                    </p:animEffect>
                                  </p:childTnLst>
                                </p:cTn>
                              </p:par>
                              <p:par>
                                <p:cTn id="117" presetID="1" presetClass="path" presetSubtype="0" repeatCount="5000" fill="hold" nodeType="withEffect">
                                  <p:stCondLst>
                                    <p:cond delay="500"/>
                                  </p:stCondLst>
                                  <p:childTnLst>
                                    <p:animMotion origin="layout" path="M 1.66667E-6 2.96296E-6 C 0.09427 -0.04352 0.19288 0.01018 0.21441 0.14398 " pathEditMode="relative" rAng="0" ptsTypes="ff">
                                      <p:cBhvr>
                                        <p:cTn id="118" dur="2000" fill="hold"/>
                                        <p:tgtEl>
                                          <p:spTgt spid="111643"/>
                                        </p:tgtEl>
                                        <p:attrNameLst>
                                          <p:attrName>ppt_x</p:attrName>
                                          <p:attrName>ppt_y</p:attrName>
                                        </p:attrNameLst>
                                      </p:cBhvr>
                                      <p:rCtr x="11400" y="6900"/>
                                    </p:animMotion>
                                  </p:childTnLst>
                                  <p:subTnLst>
                                    <p:set>
                                      <p:cBhvr override="childStyle">
                                        <p:cTn dur="1" fill="hold" display="0" masterRel="sameClick" afterEffect="1">
                                          <p:stCondLst>
                                            <p:cond evt="end" delay="0">
                                              <p:tn val="117"/>
                                            </p:cond>
                                          </p:stCondLst>
                                        </p:cTn>
                                        <p:tgtEl>
                                          <p:spTgt spid="111643"/>
                                        </p:tgtEl>
                                        <p:attrNameLst>
                                          <p:attrName>style.visibility</p:attrName>
                                        </p:attrNameLst>
                                      </p:cBhvr>
                                      <p:to>
                                        <p:strVal val="hidden"/>
                                      </p:to>
                                    </p:set>
                                  </p:subTnLst>
                                </p:cTn>
                              </p:par>
                              <p:par>
                                <p:cTn id="119" presetID="10" presetClass="entr" presetSubtype="0" fill="hold" nodeType="withEffect">
                                  <p:stCondLst>
                                    <p:cond delay="300"/>
                                  </p:stCondLst>
                                  <p:childTnLst>
                                    <p:set>
                                      <p:cBhvr>
                                        <p:cTn id="120" dur="1" fill="hold">
                                          <p:stCondLst>
                                            <p:cond delay="0"/>
                                          </p:stCondLst>
                                        </p:cTn>
                                        <p:tgtEl>
                                          <p:spTgt spid="111644"/>
                                        </p:tgtEl>
                                        <p:attrNameLst>
                                          <p:attrName>style.visibility</p:attrName>
                                        </p:attrNameLst>
                                      </p:cBhvr>
                                      <p:to>
                                        <p:strVal val="visible"/>
                                      </p:to>
                                    </p:set>
                                    <p:animEffect transition="in" filter="fade">
                                      <p:cBhvr>
                                        <p:cTn id="121" dur="500"/>
                                        <p:tgtEl>
                                          <p:spTgt spid="111644"/>
                                        </p:tgtEl>
                                      </p:cBhvr>
                                    </p:animEffect>
                                  </p:childTnLst>
                                </p:cTn>
                              </p:par>
                              <p:par>
                                <p:cTn id="122" presetID="1" presetClass="path" presetSubtype="0" repeatCount="5000" fill="hold" nodeType="withEffect">
                                  <p:stCondLst>
                                    <p:cond delay="300"/>
                                  </p:stCondLst>
                                  <p:childTnLst>
                                    <p:animMotion origin="layout" path="M -1.11111E-6 1.85185E-6 L 0.08299 -0.14167 " pathEditMode="relative" rAng="0" ptsTypes="AA">
                                      <p:cBhvr>
                                        <p:cTn id="123" dur="2000" fill="hold"/>
                                        <p:tgtEl>
                                          <p:spTgt spid="111644"/>
                                        </p:tgtEl>
                                        <p:attrNameLst>
                                          <p:attrName>ppt_x</p:attrName>
                                          <p:attrName>ppt_y</p:attrName>
                                        </p:attrNameLst>
                                      </p:cBhvr>
                                      <p:rCtr x="4100" y="-7100"/>
                                    </p:animMotion>
                                  </p:childTnLst>
                                  <p:subTnLst>
                                    <p:set>
                                      <p:cBhvr override="childStyle">
                                        <p:cTn dur="1" fill="hold" display="0" masterRel="sameClick" afterEffect="1">
                                          <p:stCondLst>
                                            <p:cond evt="end" delay="0">
                                              <p:tn val="122"/>
                                            </p:cond>
                                          </p:stCondLst>
                                        </p:cTn>
                                        <p:tgtEl>
                                          <p:spTgt spid="111644"/>
                                        </p:tgtEl>
                                        <p:attrNameLst>
                                          <p:attrName>style.visibility</p:attrName>
                                        </p:attrNameLst>
                                      </p:cBhvr>
                                      <p:to>
                                        <p:strVal val="hidden"/>
                                      </p:to>
                                    </p:set>
                                  </p:subTnLst>
                                </p:cTn>
                              </p:par>
                              <p:par>
                                <p:cTn id="124" presetID="10" presetClass="entr" presetSubtype="0" fill="hold" nodeType="withEffect">
                                  <p:stCondLst>
                                    <p:cond delay="200"/>
                                  </p:stCondLst>
                                  <p:childTnLst>
                                    <p:set>
                                      <p:cBhvr>
                                        <p:cTn id="125" dur="1" fill="hold">
                                          <p:stCondLst>
                                            <p:cond delay="0"/>
                                          </p:stCondLst>
                                        </p:cTn>
                                        <p:tgtEl>
                                          <p:spTgt spid="111645"/>
                                        </p:tgtEl>
                                        <p:attrNameLst>
                                          <p:attrName>style.visibility</p:attrName>
                                        </p:attrNameLst>
                                      </p:cBhvr>
                                      <p:to>
                                        <p:strVal val="visible"/>
                                      </p:to>
                                    </p:set>
                                    <p:animEffect transition="in" filter="fade">
                                      <p:cBhvr>
                                        <p:cTn id="126" dur="500"/>
                                        <p:tgtEl>
                                          <p:spTgt spid="111645"/>
                                        </p:tgtEl>
                                      </p:cBhvr>
                                    </p:animEffect>
                                  </p:childTnLst>
                                </p:cTn>
                              </p:par>
                              <p:par>
                                <p:cTn id="127" presetID="1" presetClass="path" presetSubtype="0" repeatCount="5000" fill="hold" nodeType="withEffect">
                                  <p:stCondLst>
                                    <p:cond delay="200"/>
                                  </p:stCondLst>
                                  <p:childTnLst>
                                    <p:animMotion origin="layout" path="M -0.03941 -0.19676 L 0.00399 0.00254 " pathEditMode="relative" rAng="0" ptsTypes="AA">
                                      <p:cBhvr>
                                        <p:cTn id="128" dur="2000" spd="-100000" fill="hold"/>
                                        <p:tgtEl>
                                          <p:spTgt spid="111645"/>
                                        </p:tgtEl>
                                        <p:attrNameLst>
                                          <p:attrName>ppt_x</p:attrName>
                                          <p:attrName>ppt_y</p:attrName>
                                        </p:attrNameLst>
                                      </p:cBhvr>
                                      <p:rCtr x="2200" y="10000"/>
                                    </p:animMotion>
                                  </p:childTnLst>
                                  <p:subTnLst>
                                    <p:set>
                                      <p:cBhvr override="childStyle">
                                        <p:cTn dur="1" fill="hold" display="0" masterRel="sameClick" afterEffect="1">
                                          <p:stCondLst>
                                            <p:cond evt="end" delay="0">
                                              <p:tn val="127"/>
                                            </p:cond>
                                          </p:stCondLst>
                                        </p:cTn>
                                        <p:tgtEl>
                                          <p:spTgt spid="111645"/>
                                        </p:tgtEl>
                                        <p:attrNameLst>
                                          <p:attrName>style.visibility</p:attrName>
                                        </p:attrNameLst>
                                      </p:cBhvr>
                                      <p:to>
                                        <p:strVal val="hidden"/>
                                      </p:to>
                                    </p:set>
                                  </p:subTnLst>
                                </p:cTn>
                              </p:par>
                              <p:par>
                                <p:cTn id="129" presetID="10" presetClass="entr" presetSubtype="0" fill="hold" nodeType="withEffect">
                                  <p:stCondLst>
                                    <p:cond delay="200"/>
                                  </p:stCondLst>
                                  <p:childTnLst>
                                    <p:set>
                                      <p:cBhvr>
                                        <p:cTn id="130" dur="1" fill="hold">
                                          <p:stCondLst>
                                            <p:cond delay="0"/>
                                          </p:stCondLst>
                                        </p:cTn>
                                        <p:tgtEl>
                                          <p:spTgt spid="111646"/>
                                        </p:tgtEl>
                                        <p:attrNameLst>
                                          <p:attrName>style.visibility</p:attrName>
                                        </p:attrNameLst>
                                      </p:cBhvr>
                                      <p:to>
                                        <p:strVal val="visible"/>
                                      </p:to>
                                    </p:set>
                                    <p:animEffect transition="in" filter="fade">
                                      <p:cBhvr>
                                        <p:cTn id="131" dur="500"/>
                                        <p:tgtEl>
                                          <p:spTgt spid="111646"/>
                                        </p:tgtEl>
                                      </p:cBhvr>
                                    </p:animEffect>
                                  </p:childTnLst>
                                </p:cTn>
                              </p:par>
                              <p:par>
                                <p:cTn id="132" presetID="1" presetClass="path" presetSubtype="0" repeatCount="5000" fill="hold" nodeType="withEffect">
                                  <p:stCondLst>
                                    <p:cond delay="200"/>
                                  </p:stCondLst>
                                  <p:childTnLst>
                                    <p:animMotion origin="layout" path="M -0.17951 0.00023 C -0.13576 -0.07084 -0.05729 -0.08102 -0.00208 -0.00417 " pathEditMode="relative" rAng="0" ptsTypes="ff">
                                      <p:cBhvr>
                                        <p:cTn id="133" dur="2000" spd="-100000" fill="hold"/>
                                        <p:tgtEl>
                                          <p:spTgt spid="111646"/>
                                        </p:tgtEl>
                                        <p:attrNameLst>
                                          <p:attrName>ppt_x</p:attrName>
                                          <p:attrName>ppt_y</p:attrName>
                                        </p:attrNameLst>
                                      </p:cBhvr>
                                      <p:rCtr x="9200" y="-700"/>
                                    </p:animMotion>
                                  </p:childTnLst>
                                  <p:subTnLst>
                                    <p:set>
                                      <p:cBhvr override="childStyle">
                                        <p:cTn dur="1" fill="hold" display="0" masterRel="sameClick" afterEffect="1">
                                          <p:stCondLst>
                                            <p:cond evt="end" delay="0">
                                              <p:tn val="132"/>
                                            </p:cond>
                                          </p:stCondLst>
                                        </p:cTn>
                                        <p:tgtEl>
                                          <p:spTgt spid="111646"/>
                                        </p:tgtEl>
                                        <p:attrNameLst>
                                          <p:attrName>style.visibility</p:attrName>
                                        </p:attrNameLst>
                                      </p:cBhvr>
                                      <p:to>
                                        <p:strVal val="hidden"/>
                                      </p:to>
                                    </p:set>
                                  </p:subTnLst>
                                </p:cTn>
                              </p:par>
                              <p:par>
                                <p:cTn id="134" presetID="10" presetClass="entr" presetSubtype="0" fill="hold" nodeType="withEffect">
                                  <p:stCondLst>
                                    <p:cond delay="200"/>
                                  </p:stCondLst>
                                  <p:childTnLst>
                                    <p:set>
                                      <p:cBhvr>
                                        <p:cTn id="135" dur="1" fill="hold">
                                          <p:stCondLst>
                                            <p:cond delay="0"/>
                                          </p:stCondLst>
                                        </p:cTn>
                                        <p:tgtEl>
                                          <p:spTgt spid="111647"/>
                                        </p:tgtEl>
                                        <p:attrNameLst>
                                          <p:attrName>style.visibility</p:attrName>
                                        </p:attrNameLst>
                                      </p:cBhvr>
                                      <p:to>
                                        <p:strVal val="visible"/>
                                      </p:to>
                                    </p:set>
                                    <p:animEffect transition="in" filter="fade">
                                      <p:cBhvr>
                                        <p:cTn id="136" dur="500"/>
                                        <p:tgtEl>
                                          <p:spTgt spid="111647"/>
                                        </p:tgtEl>
                                      </p:cBhvr>
                                    </p:animEffect>
                                  </p:childTnLst>
                                </p:cTn>
                              </p:par>
                              <p:par>
                                <p:cTn id="137" presetID="1" presetClass="path" presetSubtype="0" repeatCount="5000" fill="hold" nodeType="withEffect">
                                  <p:stCondLst>
                                    <p:cond delay="200"/>
                                  </p:stCondLst>
                                  <p:childTnLst>
                                    <p:animMotion origin="layout" path="M -0.17951 0.00023 C -0.13576 -0.07084 -0.05729 -0.08102 -0.00208 -0.00417 " pathEditMode="relative" rAng="0" ptsTypes="ff">
                                      <p:cBhvr>
                                        <p:cTn id="138" dur="2000" spd="-100000" fill="hold"/>
                                        <p:tgtEl>
                                          <p:spTgt spid="111647"/>
                                        </p:tgtEl>
                                        <p:attrNameLst>
                                          <p:attrName>ppt_x</p:attrName>
                                          <p:attrName>ppt_y</p:attrName>
                                        </p:attrNameLst>
                                      </p:cBhvr>
                                      <p:rCtr x="9200" y="-700"/>
                                    </p:animMotion>
                                  </p:childTnLst>
                                  <p:subTnLst>
                                    <p:set>
                                      <p:cBhvr override="childStyle">
                                        <p:cTn dur="1" fill="hold" display="0" masterRel="sameClick" afterEffect="1">
                                          <p:stCondLst>
                                            <p:cond evt="end" delay="0">
                                              <p:tn val="137"/>
                                            </p:cond>
                                          </p:stCondLst>
                                        </p:cTn>
                                        <p:tgtEl>
                                          <p:spTgt spid="111647"/>
                                        </p:tgtEl>
                                        <p:attrNameLst>
                                          <p:attrName>style.visibility</p:attrName>
                                        </p:attrNameLst>
                                      </p:cBhvr>
                                      <p:to>
                                        <p:strVal val="hidden"/>
                                      </p:to>
                                    </p:set>
                                  </p:subTnLst>
                                </p:cTn>
                              </p:par>
                              <p:par>
                                <p:cTn id="139" presetID="10" presetClass="entr" presetSubtype="0" fill="hold" nodeType="withEffect">
                                  <p:stCondLst>
                                    <p:cond delay="100"/>
                                  </p:stCondLst>
                                  <p:childTnLst>
                                    <p:set>
                                      <p:cBhvr>
                                        <p:cTn id="140" dur="1" fill="hold">
                                          <p:stCondLst>
                                            <p:cond delay="0"/>
                                          </p:stCondLst>
                                        </p:cTn>
                                        <p:tgtEl>
                                          <p:spTgt spid="111648"/>
                                        </p:tgtEl>
                                        <p:attrNameLst>
                                          <p:attrName>style.visibility</p:attrName>
                                        </p:attrNameLst>
                                      </p:cBhvr>
                                      <p:to>
                                        <p:strVal val="visible"/>
                                      </p:to>
                                    </p:set>
                                    <p:animEffect transition="in" filter="fade">
                                      <p:cBhvr>
                                        <p:cTn id="141" dur="500"/>
                                        <p:tgtEl>
                                          <p:spTgt spid="111648"/>
                                        </p:tgtEl>
                                      </p:cBhvr>
                                    </p:animEffect>
                                  </p:childTnLst>
                                </p:cTn>
                              </p:par>
                              <p:par>
                                <p:cTn id="142" presetID="1" presetClass="path" presetSubtype="0" repeatCount="5000" fill="hold" nodeType="withEffect">
                                  <p:stCondLst>
                                    <p:cond delay="100"/>
                                  </p:stCondLst>
                                  <p:childTnLst>
                                    <p:animMotion origin="layout" path="M 1.66667E-6 1.48148E-6 C 0.04323 -0.10602 0.15191 -0.13681 0.25278 -0.04653 " pathEditMode="relative" rAng="0" ptsTypes="ff">
                                      <p:cBhvr>
                                        <p:cTn id="143" dur="2000" fill="hold"/>
                                        <p:tgtEl>
                                          <p:spTgt spid="111648"/>
                                        </p:tgtEl>
                                        <p:attrNameLst>
                                          <p:attrName>ppt_x</p:attrName>
                                          <p:attrName>ppt_y</p:attrName>
                                        </p:attrNameLst>
                                      </p:cBhvr>
                                      <p:rCtr x="12900" y="-3100"/>
                                    </p:animMotion>
                                  </p:childTnLst>
                                  <p:subTnLst>
                                    <p:set>
                                      <p:cBhvr override="childStyle">
                                        <p:cTn dur="1" fill="hold" display="0" masterRel="sameClick" afterEffect="1">
                                          <p:stCondLst>
                                            <p:cond evt="end" delay="0">
                                              <p:tn val="142"/>
                                            </p:cond>
                                          </p:stCondLst>
                                        </p:cTn>
                                        <p:tgtEl>
                                          <p:spTgt spid="111648"/>
                                        </p:tgtEl>
                                        <p:attrNameLst>
                                          <p:attrName>style.visibility</p:attrName>
                                        </p:attrNameLst>
                                      </p:cBhvr>
                                      <p:to>
                                        <p:strVal val="hidden"/>
                                      </p:to>
                                    </p:set>
                                  </p:subTnLst>
                                </p:cTn>
                              </p:par>
                              <p:par>
                                <p:cTn id="144" presetID="10" presetClass="entr" presetSubtype="0" fill="hold" nodeType="withEffect">
                                  <p:stCondLst>
                                    <p:cond delay="200"/>
                                  </p:stCondLst>
                                  <p:childTnLst>
                                    <p:set>
                                      <p:cBhvr>
                                        <p:cTn id="145" dur="1" fill="hold">
                                          <p:stCondLst>
                                            <p:cond delay="0"/>
                                          </p:stCondLst>
                                        </p:cTn>
                                        <p:tgtEl>
                                          <p:spTgt spid="111649"/>
                                        </p:tgtEl>
                                        <p:attrNameLst>
                                          <p:attrName>style.visibility</p:attrName>
                                        </p:attrNameLst>
                                      </p:cBhvr>
                                      <p:to>
                                        <p:strVal val="visible"/>
                                      </p:to>
                                    </p:set>
                                    <p:animEffect transition="in" filter="fade">
                                      <p:cBhvr>
                                        <p:cTn id="146" dur="500"/>
                                        <p:tgtEl>
                                          <p:spTgt spid="111649"/>
                                        </p:tgtEl>
                                      </p:cBhvr>
                                    </p:animEffect>
                                  </p:childTnLst>
                                </p:cTn>
                              </p:par>
                              <p:par>
                                <p:cTn id="147" presetID="1" presetClass="path" presetSubtype="0" repeatCount="5000" fill="hold" nodeType="withEffect">
                                  <p:stCondLst>
                                    <p:cond delay="200"/>
                                  </p:stCondLst>
                                  <p:childTnLst>
                                    <p:animMotion origin="layout" path="M 0.00191 -0.00139 C 0.07639 -0.08958 0.18298 -0.09028 0.24132 0.02245 " pathEditMode="relative" rAng="0" ptsTypes="ff">
                                      <p:cBhvr>
                                        <p:cTn id="148" dur="2000" fill="hold"/>
                                        <p:tgtEl>
                                          <p:spTgt spid="111649"/>
                                        </p:tgtEl>
                                        <p:attrNameLst>
                                          <p:attrName>ppt_x</p:attrName>
                                          <p:attrName>ppt_y</p:attrName>
                                        </p:attrNameLst>
                                      </p:cBhvr>
                                      <p:rCtr x="12500" y="600"/>
                                    </p:animMotion>
                                  </p:childTnLst>
                                  <p:subTnLst>
                                    <p:set>
                                      <p:cBhvr override="childStyle">
                                        <p:cTn dur="1" fill="hold" display="0" masterRel="sameClick" afterEffect="1">
                                          <p:stCondLst>
                                            <p:cond evt="end" delay="0">
                                              <p:tn val="147"/>
                                            </p:cond>
                                          </p:stCondLst>
                                        </p:cTn>
                                        <p:tgtEl>
                                          <p:spTgt spid="111649"/>
                                        </p:tgtEl>
                                        <p:attrNameLst>
                                          <p:attrName>style.visibility</p:attrName>
                                        </p:attrNameLst>
                                      </p:cBhvr>
                                      <p:to>
                                        <p:strVal val="hidden"/>
                                      </p:to>
                                    </p:set>
                                  </p:subTnLst>
                                </p:cTn>
                              </p:par>
                              <p:par>
                                <p:cTn id="149" presetID="10" presetClass="entr" presetSubtype="0" fill="hold" nodeType="withEffect">
                                  <p:stCondLst>
                                    <p:cond delay="500"/>
                                  </p:stCondLst>
                                  <p:childTnLst>
                                    <p:set>
                                      <p:cBhvr>
                                        <p:cTn id="150" dur="1" fill="hold">
                                          <p:stCondLst>
                                            <p:cond delay="0"/>
                                          </p:stCondLst>
                                        </p:cTn>
                                        <p:tgtEl>
                                          <p:spTgt spid="111650"/>
                                        </p:tgtEl>
                                        <p:attrNameLst>
                                          <p:attrName>style.visibility</p:attrName>
                                        </p:attrNameLst>
                                      </p:cBhvr>
                                      <p:to>
                                        <p:strVal val="visible"/>
                                      </p:to>
                                    </p:set>
                                    <p:animEffect transition="in" filter="fade">
                                      <p:cBhvr>
                                        <p:cTn id="151" dur="500"/>
                                        <p:tgtEl>
                                          <p:spTgt spid="111650"/>
                                        </p:tgtEl>
                                      </p:cBhvr>
                                    </p:animEffect>
                                  </p:childTnLst>
                                </p:cTn>
                              </p:par>
                              <p:par>
                                <p:cTn id="152" presetID="1" presetClass="path" presetSubtype="0" repeatCount="5000" fill="hold" nodeType="withEffect">
                                  <p:stCondLst>
                                    <p:cond delay="500"/>
                                  </p:stCondLst>
                                  <p:childTnLst>
                                    <p:animMotion origin="layout" path="M -0.01024 0.1838 C -0.04253 0.1 -0.04201 0.01389 -2.5E-6 -2.22222E-6 " pathEditMode="relative" rAng="0" ptsTypes="ff">
                                      <p:cBhvr>
                                        <p:cTn id="153" dur="2000" spd="-100000" fill="hold"/>
                                        <p:tgtEl>
                                          <p:spTgt spid="111650"/>
                                        </p:tgtEl>
                                        <p:attrNameLst>
                                          <p:attrName>ppt_x</p:attrName>
                                          <p:attrName>ppt_y</p:attrName>
                                        </p:attrNameLst>
                                      </p:cBhvr>
                                      <p:rCtr x="300" y="-9800"/>
                                    </p:animMotion>
                                  </p:childTnLst>
                                  <p:subTnLst>
                                    <p:set>
                                      <p:cBhvr override="childStyle">
                                        <p:cTn dur="1" fill="hold" display="0" masterRel="sameClick" afterEffect="1">
                                          <p:stCondLst>
                                            <p:cond evt="end" delay="0">
                                              <p:tn val="152"/>
                                            </p:cond>
                                          </p:stCondLst>
                                        </p:cTn>
                                        <p:tgtEl>
                                          <p:spTgt spid="111650"/>
                                        </p:tgtEl>
                                        <p:attrNameLst>
                                          <p:attrName>style.visibility</p:attrName>
                                        </p:attrNameLst>
                                      </p:cBhvr>
                                      <p:to>
                                        <p:strVal val="hidden"/>
                                      </p:to>
                                    </p:set>
                                  </p:subTnLst>
                                </p:cTn>
                              </p:par>
                              <p:par>
                                <p:cTn id="154" presetID="10" presetClass="entr" presetSubtype="0" fill="hold" nodeType="withEffect">
                                  <p:stCondLst>
                                    <p:cond delay="500"/>
                                  </p:stCondLst>
                                  <p:childTnLst>
                                    <p:set>
                                      <p:cBhvr>
                                        <p:cTn id="155" dur="1" fill="hold">
                                          <p:stCondLst>
                                            <p:cond delay="0"/>
                                          </p:stCondLst>
                                        </p:cTn>
                                        <p:tgtEl>
                                          <p:spTgt spid="111651"/>
                                        </p:tgtEl>
                                        <p:attrNameLst>
                                          <p:attrName>style.visibility</p:attrName>
                                        </p:attrNameLst>
                                      </p:cBhvr>
                                      <p:to>
                                        <p:strVal val="visible"/>
                                      </p:to>
                                    </p:set>
                                    <p:animEffect transition="in" filter="fade">
                                      <p:cBhvr>
                                        <p:cTn id="156" dur="500"/>
                                        <p:tgtEl>
                                          <p:spTgt spid="111651"/>
                                        </p:tgtEl>
                                      </p:cBhvr>
                                    </p:animEffect>
                                  </p:childTnLst>
                                </p:cTn>
                              </p:par>
                              <p:par>
                                <p:cTn id="157" presetID="1" presetClass="path" presetSubtype="0" repeatCount="5000" fill="hold" nodeType="withEffect">
                                  <p:stCondLst>
                                    <p:cond delay="500"/>
                                  </p:stCondLst>
                                  <p:childTnLst>
                                    <p:animMotion origin="layout" path="M 0.00156 -0.00463 C 0.04913 -0.12176 0.14983 -0.17037 0.23299 -0.09028 " pathEditMode="relative" rAng="0" ptsTypes="ff">
                                      <p:cBhvr>
                                        <p:cTn id="158" dur="2000" fill="hold"/>
                                        <p:tgtEl>
                                          <p:spTgt spid="111651"/>
                                        </p:tgtEl>
                                        <p:attrNameLst>
                                          <p:attrName>ppt_x</p:attrName>
                                          <p:attrName>ppt_y</p:attrName>
                                        </p:attrNameLst>
                                      </p:cBhvr>
                                      <p:rCtr x="11900" y="-5100"/>
                                    </p:animMotion>
                                  </p:childTnLst>
                                  <p:subTnLst>
                                    <p:set>
                                      <p:cBhvr override="childStyle">
                                        <p:cTn dur="1" fill="hold" display="0" masterRel="sameClick" afterEffect="1">
                                          <p:stCondLst>
                                            <p:cond evt="end" delay="0">
                                              <p:tn val="157"/>
                                            </p:cond>
                                          </p:stCondLst>
                                        </p:cTn>
                                        <p:tgtEl>
                                          <p:spTgt spid="111651"/>
                                        </p:tgtEl>
                                        <p:attrNameLst>
                                          <p:attrName>style.visibility</p:attrName>
                                        </p:attrNameLst>
                                      </p:cBhvr>
                                      <p:to>
                                        <p:strVal val="hidden"/>
                                      </p:to>
                                    </p:set>
                                  </p:subTnLst>
                                </p:cTn>
                              </p:par>
                              <p:par>
                                <p:cTn id="159" presetID="10" presetClass="entr" presetSubtype="0" fill="hold" nodeType="withEffect">
                                  <p:stCondLst>
                                    <p:cond delay="500"/>
                                  </p:stCondLst>
                                  <p:childTnLst>
                                    <p:set>
                                      <p:cBhvr>
                                        <p:cTn id="160" dur="1" fill="hold">
                                          <p:stCondLst>
                                            <p:cond delay="0"/>
                                          </p:stCondLst>
                                        </p:cTn>
                                        <p:tgtEl>
                                          <p:spTgt spid="111652"/>
                                        </p:tgtEl>
                                        <p:attrNameLst>
                                          <p:attrName>style.visibility</p:attrName>
                                        </p:attrNameLst>
                                      </p:cBhvr>
                                      <p:to>
                                        <p:strVal val="visible"/>
                                      </p:to>
                                    </p:set>
                                    <p:animEffect transition="in" filter="fade">
                                      <p:cBhvr>
                                        <p:cTn id="161" dur="500"/>
                                        <p:tgtEl>
                                          <p:spTgt spid="111652"/>
                                        </p:tgtEl>
                                      </p:cBhvr>
                                    </p:animEffect>
                                  </p:childTnLst>
                                </p:cTn>
                              </p:par>
                              <p:par>
                                <p:cTn id="162" presetID="1" presetClass="path" presetSubtype="0" repeatCount="5000" fill="hold" nodeType="withEffect">
                                  <p:stCondLst>
                                    <p:cond delay="500"/>
                                  </p:stCondLst>
                                  <p:childTnLst>
                                    <p:animMotion origin="layout" path="M -3.88889E-6 4.44444E-6 C 0.05539 0.05324 0.07709 0.14259 0.03282 0.20046 " pathEditMode="relative" rAng="0" ptsTypes="ff">
                                      <p:cBhvr>
                                        <p:cTn id="163" dur="2000" fill="hold"/>
                                        <p:tgtEl>
                                          <p:spTgt spid="111652"/>
                                        </p:tgtEl>
                                        <p:attrNameLst>
                                          <p:attrName>ppt_x</p:attrName>
                                          <p:attrName>ppt_y</p:attrName>
                                        </p:attrNameLst>
                                      </p:cBhvr>
                                      <p:rCtr x="2100" y="10400"/>
                                    </p:animMotion>
                                  </p:childTnLst>
                                  <p:subTnLst>
                                    <p:set>
                                      <p:cBhvr override="childStyle">
                                        <p:cTn dur="1" fill="hold" display="0" masterRel="sameClick" afterEffect="1">
                                          <p:stCondLst>
                                            <p:cond evt="end" delay="0">
                                              <p:tn val="162"/>
                                            </p:cond>
                                          </p:stCondLst>
                                        </p:cTn>
                                        <p:tgtEl>
                                          <p:spTgt spid="111652"/>
                                        </p:tgtEl>
                                        <p:attrNameLst>
                                          <p:attrName>style.visibility</p:attrName>
                                        </p:attrNameLst>
                                      </p:cBhvr>
                                      <p:to>
                                        <p:strVal val="hidden"/>
                                      </p:to>
                                    </p:set>
                                  </p:subTnLst>
                                </p:cTn>
                              </p:par>
                              <p:par>
                                <p:cTn id="164" presetID="10" presetClass="entr" presetSubtype="0" fill="hold" nodeType="withEffect">
                                  <p:stCondLst>
                                    <p:cond delay="100"/>
                                  </p:stCondLst>
                                  <p:childTnLst>
                                    <p:set>
                                      <p:cBhvr>
                                        <p:cTn id="165" dur="1" fill="hold">
                                          <p:stCondLst>
                                            <p:cond delay="0"/>
                                          </p:stCondLst>
                                        </p:cTn>
                                        <p:tgtEl>
                                          <p:spTgt spid="111653"/>
                                        </p:tgtEl>
                                        <p:attrNameLst>
                                          <p:attrName>style.visibility</p:attrName>
                                        </p:attrNameLst>
                                      </p:cBhvr>
                                      <p:to>
                                        <p:strVal val="visible"/>
                                      </p:to>
                                    </p:set>
                                    <p:animEffect transition="in" filter="fade">
                                      <p:cBhvr>
                                        <p:cTn id="166" dur="500"/>
                                        <p:tgtEl>
                                          <p:spTgt spid="111653"/>
                                        </p:tgtEl>
                                      </p:cBhvr>
                                    </p:animEffect>
                                  </p:childTnLst>
                                </p:cTn>
                              </p:par>
                              <p:par>
                                <p:cTn id="167" presetID="1" presetClass="path" presetSubtype="0" repeatCount="5000" fill="hold" nodeType="withEffect">
                                  <p:stCondLst>
                                    <p:cond delay="100"/>
                                  </p:stCondLst>
                                  <p:childTnLst>
                                    <p:animMotion origin="layout" path="M -0.19358 -0.13402 C -0.10382 -0.1699 -0.01285 -0.11921 4.72222E-6 -4.44444E-6 " pathEditMode="relative" rAng="0" ptsTypes="ff">
                                      <p:cBhvr>
                                        <p:cTn id="168" dur="2000" spd="-100000" fill="hold"/>
                                        <p:tgtEl>
                                          <p:spTgt spid="111653"/>
                                        </p:tgtEl>
                                        <p:attrNameLst>
                                          <p:attrName>ppt_x</p:attrName>
                                          <p:attrName>ppt_y</p:attrName>
                                        </p:attrNameLst>
                                      </p:cBhvr>
                                      <p:rCtr x="10300" y="6400"/>
                                    </p:animMotion>
                                  </p:childTnLst>
                                  <p:subTnLst>
                                    <p:set>
                                      <p:cBhvr override="childStyle">
                                        <p:cTn dur="1" fill="hold" display="0" masterRel="sameClick" afterEffect="1">
                                          <p:stCondLst>
                                            <p:cond evt="end" delay="0">
                                              <p:tn val="167"/>
                                            </p:cond>
                                          </p:stCondLst>
                                        </p:cTn>
                                        <p:tgtEl>
                                          <p:spTgt spid="111653"/>
                                        </p:tgtEl>
                                        <p:attrNameLst>
                                          <p:attrName>style.visibility</p:attrName>
                                        </p:attrNameLst>
                                      </p:cBhvr>
                                      <p:to>
                                        <p:strVal val="hidden"/>
                                      </p:to>
                                    </p:set>
                                  </p:subTnLst>
                                </p:cTn>
                              </p:par>
                              <p:par>
                                <p:cTn id="169" presetID="10" presetClass="entr" presetSubtype="0" fill="hold" nodeType="withEffect">
                                  <p:stCondLst>
                                    <p:cond delay="500"/>
                                  </p:stCondLst>
                                  <p:childTnLst>
                                    <p:set>
                                      <p:cBhvr>
                                        <p:cTn id="170" dur="1" fill="hold">
                                          <p:stCondLst>
                                            <p:cond delay="0"/>
                                          </p:stCondLst>
                                        </p:cTn>
                                        <p:tgtEl>
                                          <p:spTgt spid="111654"/>
                                        </p:tgtEl>
                                        <p:attrNameLst>
                                          <p:attrName>style.visibility</p:attrName>
                                        </p:attrNameLst>
                                      </p:cBhvr>
                                      <p:to>
                                        <p:strVal val="visible"/>
                                      </p:to>
                                    </p:set>
                                    <p:animEffect transition="in" filter="fade">
                                      <p:cBhvr>
                                        <p:cTn id="171" dur="500"/>
                                        <p:tgtEl>
                                          <p:spTgt spid="111654"/>
                                        </p:tgtEl>
                                      </p:cBhvr>
                                    </p:animEffect>
                                  </p:childTnLst>
                                </p:cTn>
                              </p:par>
                              <p:par>
                                <p:cTn id="172" presetID="1" presetClass="path" presetSubtype="0" repeatCount="5000" fill="hold" nodeType="withEffect">
                                  <p:stCondLst>
                                    <p:cond delay="500"/>
                                  </p:stCondLst>
                                  <p:childTnLst>
                                    <p:animMotion origin="layout" path="M -0.05487 -0.14838 L -0.00382 -0.00139 " pathEditMode="relative" rAng="0" ptsTypes="AA">
                                      <p:cBhvr>
                                        <p:cTn id="173" dur="2000" spd="-100000" fill="hold"/>
                                        <p:tgtEl>
                                          <p:spTgt spid="111654"/>
                                        </p:tgtEl>
                                        <p:attrNameLst>
                                          <p:attrName>ppt_x</p:attrName>
                                          <p:attrName>ppt_y</p:attrName>
                                        </p:attrNameLst>
                                      </p:cBhvr>
                                      <p:rCtr x="2600" y="7300"/>
                                    </p:animMotion>
                                  </p:childTnLst>
                                  <p:subTnLst>
                                    <p:set>
                                      <p:cBhvr override="childStyle">
                                        <p:cTn dur="1" fill="hold" display="0" masterRel="sameClick" afterEffect="1">
                                          <p:stCondLst>
                                            <p:cond evt="end" delay="0">
                                              <p:tn val="172"/>
                                            </p:cond>
                                          </p:stCondLst>
                                        </p:cTn>
                                        <p:tgtEl>
                                          <p:spTgt spid="111654"/>
                                        </p:tgtEl>
                                        <p:attrNameLst>
                                          <p:attrName>style.visibility</p:attrName>
                                        </p:attrNameLst>
                                      </p:cBhvr>
                                      <p:to>
                                        <p:strVal val="hidden"/>
                                      </p:to>
                                    </p:set>
                                  </p:subTnLst>
                                </p:cTn>
                              </p:par>
                              <p:par>
                                <p:cTn id="174" presetID="10" presetClass="entr" presetSubtype="0" fill="hold" nodeType="withEffect">
                                  <p:stCondLst>
                                    <p:cond delay="1100"/>
                                  </p:stCondLst>
                                  <p:childTnLst>
                                    <p:set>
                                      <p:cBhvr>
                                        <p:cTn id="175" dur="1" fill="hold">
                                          <p:stCondLst>
                                            <p:cond delay="0"/>
                                          </p:stCondLst>
                                        </p:cTn>
                                        <p:tgtEl>
                                          <p:spTgt spid="111655"/>
                                        </p:tgtEl>
                                        <p:attrNameLst>
                                          <p:attrName>style.visibility</p:attrName>
                                        </p:attrNameLst>
                                      </p:cBhvr>
                                      <p:to>
                                        <p:strVal val="visible"/>
                                      </p:to>
                                    </p:set>
                                    <p:animEffect transition="in" filter="fade">
                                      <p:cBhvr>
                                        <p:cTn id="176" dur="500"/>
                                        <p:tgtEl>
                                          <p:spTgt spid="111655"/>
                                        </p:tgtEl>
                                      </p:cBhvr>
                                    </p:animEffect>
                                  </p:childTnLst>
                                </p:cTn>
                              </p:par>
                              <p:par>
                                <p:cTn id="177" presetID="1" presetClass="path" presetSubtype="0" repeatCount="5000" fill="hold" nodeType="withEffect">
                                  <p:stCondLst>
                                    <p:cond delay="1100"/>
                                  </p:stCondLst>
                                  <p:childTnLst>
                                    <p:animMotion origin="layout" path="M -0.01163 -0.00417 L 0.03976 -0.16158 " pathEditMode="relative" rAng="0" ptsTypes="AA">
                                      <p:cBhvr>
                                        <p:cTn id="178" dur="1880" fill="hold"/>
                                        <p:tgtEl>
                                          <p:spTgt spid="111655"/>
                                        </p:tgtEl>
                                        <p:attrNameLst>
                                          <p:attrName>ppt_x</p:attrName>
                                          <p:attrName>ppt_y</p:attrName>
                                        </p:attrNameLst>
                                      </p:cBhvr>
                                      <p:rCtr x="2600" y="-7900"/>
                                    </p:animMotion>
                                  </p:childTnLst>
                                  <p:subTnLst>
                                    <p:set>
                                      <p:cBhvr override="childStyle">
                                        <p:cTn dur="1" fill="hold" display="0" masterRel="sameClick" afterEffect="1">
                                          <p:stCondLst>
                                            <p:cond evt="end" delay="0">
                                              <p:tn val="177"/>
                                            </p:cond>
                                          </p:stCondLst>
                                        </p:cTn>
                                        <p:tgtEl>
                                          <p:spTgt spid="111655"/>
                                        </p:tgtEl>
                                        <p:attrNameLst>
                                          <p:attrName>style.visibility</p:attrName>
                                        </p:attrNameLst>
                                      </p:cBhvr>
                                      <p:to>
                                        <p:strVal val="hidden"/>
                                      </p:to>
                                    </p:set>
                                  </p:subTnLst>
                                </p:cTn>
                              </p:par>
                              <p:par>
                                <p:cTn id="179" presetID="10" presetClass="entr" presetSubtype="0" fill="hold" nodeType="withEffect">
                                  <p:stCondLst>
                                    <p:cond delay="1100"/>
                                  </p:stCondLst>
                                  <p:childTnLst>
                                    <p:set>
                                      <p:cBhvr>
                                        <p:cTn id="180" dur="1" fill="hold">
                                          <p:stCondLst>
                                            <p:cond delay="0"/>
                                          </p:stCondLst>
                                        </p:cTn>
                                        <p:tgtEl>
                                          <p:spTgt spid="111656"/>
                                        </p:tgtEl>
                                        <p:attrNameLst>
                                          <p:attrName>style.visibility</p:attrName>
                                        </p:attrNameLst>
                                      </p:cBhvr>
                                      <p:to>
                                        <p:strVal val="visible"/>
                                      </p:to>
                                    </p:set>
                                    <p:animEffect transition="in" filter="fade">
                                      <p:cBhvr>
                                        <p:cTn id="181" dur="500"/>
                                        <p:tgtEl>
                                          <p:spTgt spid="111656"/>
                                        </p:tgtEl>
                                      </p:cBhvr>
                                    </p:animEffect>
                                  </p:childTnLst>
                                </p:cTn>
                              </p:par>
                              <p:par>
                                <p:cTn id="182" presetID="1" presetClass="path" presetSubtype="0" repeatCount="5000" fill="hold" nodeType="withEffect">
                                  <p:stCondLst>
                                    <p:cond delay="1100"/>
                                  </p:stCondLst>
                                  <p:childTnLst>
                                    <p:animMotion origin="layout" path="M -0.06701 0.24143 C -0.09965 0.13842 -0.07621 0.03078 0.00052 0.00185 " pathEditMode="relative" rAng="0" ptsTypes="ff">
                                      <p:cBhvr>
                                        <p:cTn id="183" dur="1880" spd="-100000" fill="hold"/>
                                        <p:tgtEl>
                                          <p:spTgt spid="111656"/>
                                        </p:tgtEl>
                                        <p:attrNameLst>
                                          <p:attrName>ppt_x</p:attrName>
                                          <p:attrName>ppt_y</p:attrName>
                                        </p:attrNameLst>
                                      </p:cBhvr>
                                      <p:rCtr x="3200" y="-12600"/>
                                    </p:animMotion>
                                  </p:childTnLst>
                                  <p:subTnLst>
                                    <p:set>
                                      <p:cBhvr override="childStyle">
                                        <p:cTn dur="1" fill="hold" display="0" masterRel="sameClick" afterEffect="1">
                                          <p:stCondLst>
                                            <p:cond evt="end" delay="0">
                                              <p:tn val="182"/>
                                            </p:cond>
                                          </p:stCondLst>
                                        </p:cTn>
                                        <p:tgtEl>
                                          <p:spTgt spid="111656"/>
                                        </p:tgtEl>
                                        <p:attrNameLst>
                                          <p:attrName>style.visibility</p:attrName>
                                        </p:attrNameLst>
                                      </p:cBhvr>
                                      <p:to>
                                        <p:strVal val="hidden"/>
                                      </p:to>
                                    </p:set>
                                  </p:subTnLst>
                                </p:cTn>
                              </p:par>
                              <p:par>
                                <p:cTn id="184" presetID="10" presetClass="entr" presetSubtype="0" fill="hold" nodeType="withEffect">
                                  <p:stCondLst>
                                    <p:cond delay="1100"/>
                                  </p:stCondLst>
                                  <p:childTnLst>
                                    <p:set>
                                      <p:cBhvr>
                                        <p:cTn id="185" dur="1" fill="hold">
                                          <p:stCondLst>
                                            <p:cond delay="0"/>
                                          </p:stCondLst>
                                        </p:cTn>
                                        <p:tgtEl>
                                          <p:spTgt spid="111657"/>
                                        </p:tgtEl>
                                        <p:attrNameLst>
                                          <p:attrName>style.visibility</p:attrName>
                                        </p:attrNameLst>
                                      </p:cBhvr>
                                      <p:to>
                                        <p:strVal val="visible"/>
                                      </p:to>
                                    </p:set>
                                    <p:animEffect transition="in" filter="fade">
                                      <p:cBhvr>
                                        <p:cTn id="186" dur="500"/>
                                        <p:tgtEl>
                                          <p:spTgt spid="111657"/>
                                        </p:tgtEl>
                                      </p:cBhvr>
                                    </p:animEffect>
                                  </p:childTnLst>
                                </p:cTn>
                              </p:par>
                              <p:par>
                                <p:cTn id="187" presetID="1" presetClass="path" presetSubtype="0" repeatCount="3000" fill="hold" nodeType="withEffect">
                                  <p:stCondLst>
                                    <p:cond delay="1100"/>
                                  </p:stCondLst>
                                  <p:childTnLst>
                                    <p:animMotion origin="layout" path="M -0.04565 0.21064 C -0.06736 0.1074 -0.0526 0.01226 -0.00329 0.00926 " pathEditMode="relative" rAng="0" ptsTypes="ff">
                                      <p:cBhvr>
                                        <p:cTn id="188" dur="2000" spd="-100000" fill="hold"/>
                                        <p:tgtEl>
                                          <p:spTgt spid="111657"/>
                                        </p:tgtEl>
                                        <p:attrNameLst>
                                          <p:attrName>ppt_x</p:attrName>
                                          <p:attrName>ppt_y</p:attrName>
                                        </p:attrNameLst>
                                      </p:cBhvr>
                                      <p:rCtr x="2000" y="-10800"/>
                                    </p:animMotion>
                                  </p:childTnLst>
                                  <p:subTnLst>
                                    <p:set>
                                      <p:cBhvr override="childStyle">
                                        <p:cTn dur="1" fill="hold" display="0" masterRel="sameClick" afterEffect="1">
                                          <p:stCondLst>
                                            <p:cond evt="end" delay="0">
                                              <p:tn val="187"/>
                                            </p:cond>
                                          </p:stCondLst>
                                        </p:cTn>
                                        <p:tgtEl>
                                          <p:spTgt spid="111657"/>
                                        </p:tgtEl>
                                        <p:attrNameLst>
                                          <p:attrName>style.visibility</p:attrName>
                                        </p:attrNameLst>
                                      </p:cBhvr>
                                      <p:to>
                                        <p:strVal val="hidden"/>
                                      </p:to>
                                    </p:set>
                                  </p:subTnLst>
                                </p:cTn>
                              </p:par>
                              <p:par>
                                <p:cTn id="189" presetID="10" presetClass="entr" presetSubtype="0" fill="hold" nodeType="withEffect">
                                  <p:stCondLst>
                                    <p:cond delay="1100"/>
                                  </p:stCondLst>
                                  <p:childTnLst>
                                    <p:set>
                                      <p:cBhvr>
                                        <p:cTn id="190" dur="1" fill="hold">
                                          <p:stCondLst>
                                            <p:cond delay="0"/>
                                          </p:stCondLst>
                                        </p:cTn>
                                        <p:tgtEl>
                                          <p:spTgt spid="111658"/>
                                        </p:tgtEl>
                                        <p:attrNameLst>
                                          <p:attrName>style.visibility</p:attrName>
                                        </p:attrNameLst>
                                      </p:cBhvr>
                                      <p:to>
                                        <p:strVal val="visible"/>
                                      </p:to>
                                    </p:set>
                                    <p:animEffect transition="in" filter="fade">
                                      <p:cBhvr>
                                        <p:cTn id="191" dur="500"/>
                                        <p:tgtEl>
                                          <p:spTgt spid="111658"/>
                                        </p:tgtEl>
                                      </p:cBhvr>
                                    </p:animEffect>
                                  </p:childTnLst>
                                </p:cTn>
                              </p:par>
                              <p:par>
                                <p:cTn id="192" presetID="1" presetClass="path" presetSubtype="0" repeatCount="3000" fill="hold" nodeType="withEffect">
                                  <p:stCondLst>
                                    <p:cond delay="1100"/>
                                  </p:stCondLst>
                                  <p:childTnLst>
                                    <p:animMotion origin="layout" path="M 1.66667E-6 -0.00116 C 0.06042 0.03125 0.08976 0.12685 0.05069 0.22013 " pathEditMode="relative" rAng="0" ptsTypes="ff">
                                      <p:cBhvr>
                                        <p:cTn id="193" dur="2000" fill="hold"/>
                                        <p:tgtEl>
                                          <p:spTgt spid="111658"/>
                                        </p:tgtEl>
                                        <p:attrNameLst>
                                          <p:attrName>ppt_x</p:attrName>
                                          <p:attrName>ppt_y</p:attrName>
                                        </p:attrNameLst>
                                      </p:cBhvr>
                                      <p:rCtr x="3000" y="11300"/>
                                    </p:animMotion>
                                  </p:childTnLst>
                                  <p:subTnLst>
                                    <p:set>
                                      <p:cBhvr override="childStyle">
                                        <p:cTn dur="1" fill="hold" display="0" masterRel="sameClick" afterEffect="1">
                                          <p:stCondLst>
                                            <p:cond evt="end" delay="0">
                                              <p:tn val="192"/>
                                            </p:cond>
                                          </p:stCondLst>
                                        </p:cTn>
                                        <p:tgtEl>
                                          <p:spTgt spid="111658"/>
                                        </p:tgtEl>
                                        <p:attrNameLst>
                                          <p:attrName>style.visibility</p:attrName>
                                        </p:attrNameLst>
                                      </p:cBhvr>
                                      <p:to>
                                        <p:strVal val="hidden"/>
                                      </p:to>
                                    </p:set>
                                  </p:subTnLst>
                                </p:cTn>
                              </p:par>
                              <p:par>
                                <p:cTn id="194" presetID="10" presetClass="entr" presetSubtype="0" fill="hold" nodeType="withEffect">
                                  <p:stCondLst>
                                    <p:cond delay="1100"/>
                                  </p:stCondLst>
                                  <p:childTnLst>
                                    <p:set>
                                      <p:cBhvr>
                                        <p:cTn id="195" dur="1" fill="hold">
                                          <p:stCondLst>
                                            <p:cond delay="0"/>
                                          </p:stCondLst>
                                        </p:cTn>
                                        <p:tgtEl>
                                          <p:spTgt spid="111659"/>
                                        </p:tgtEl>
                                        <p:attrNameLst>
                                          <p:attrName>style.visibility</p:attrName>
                                        </p:attrNameLst>
                                      </p:cBhvr>
                                      <p:to>
                                        <p:strVal val="visible"/>
                                      </p:to>
                                    </p:set>
                                    <p:animEffect transition="in" filter="fade">
                                      <p:cBhvr>
                                        <p:cTn id="196" dur="500"/>
                                        <p:tgtEl>
                                          <p:spTgt spid="111659"/>
                                        </p:tgtEl>
                                      </p:cBhvr>
                                    </p:animEffect>
                                  </p:childTnLst>
                                </p:cTn>
                              </p:par>
                              <p:par>
                                <p:cTn id="197" presetID="1" presetClass="path" presetSubtype="0" repeatCount="3000" fill="hold" nodeType="withEffect">
                                  <p:stCondLst>
                                    <p:cond delay="1100"/>
                                  </p:stCondLst>
                                  <p:childTnLst>
                                    <p:animMotion origin="layout" path="M -0.20729 -0.17778 C -0.11528 -0.21459 -0.0184 -0.14607 -1.38889E-6 4.07407E-6 " pathEditMode="relative" rAng="0" ptsTypes="ff">
                                      <p:cBhvr>
                                        <p:cTn id="198" dur="2000" spd="-100000" fill="hold"/>
                                        <p:tgtEl>
                                          <p:spTgt spid="111659"/>
                                        </p:tgtEl>
                                        <p:attrNameLst>
                                          <p:attrName>ppt_x</p:attrName>
                                          <p:attrName>ppt_y</p:attrName>
                                        </p:attrNameLst>
                                      </p:cBhvr>
                                      <p:rCtr x="11000" y="8600"/>
                                    </p:animMotion>
                                  </p:childTnLst>
                                  <p:subTnLst>
                                    <p:set>
                                      <p:cBhvr override="childStyle">
                                        <p:cTn dur="1" fill="hold" display="0" masterRel="sameClick" afterEffect="1">
                                          <p:stCondLst>
                                            <p:cond evt="end" delay="0">
                                              <p:tn val="197"/>
                                            </p:cond>
                                          </p:stCondLst>
                                        </p:cTn>
                                        <p:tgtEl>
                                          <p:spTgt spid="111659"/>
                                        </p:tgtEl>
                                        <p:attrNameLst>
                                          <p:attrName>style.visibility</p:attrName>
                                        </p:attrNameLst>
                                      </p:cBhvr>
                                      <p:to>
                                        <p:strVal val="hidden"/>
                                      </p:to>
                                    </p:set>
                                  </p:subTnLst>
                                </p:cTn>
                              </p:par>
                              <p:par>
                                <p:cTn id="199" presetID="10" presetClass="entr" presetSubtype="0" fill="hold" nodeType="withEffect">
                                  <p:stCondLst>
                                    <p:cond delay="1300"/>
                                  </p:stCondLst>
                                  <p:childTnLst>
                                    <p:set>
                                      <p:cBhvr>
                                        <p:cTn id="200" dur="1" fill="hold">
                                          <p:stCondLst>
                                            <p:cond delay="0"/>
                                          </p:stCondLst>
                                        </p:cTn>
                                        <p:tgtEl>
                                          <p:spTgt spid="111660"/>
                                        </p:tgtEl>
                                        <p:attrNameLst>
                                          <p:attrName>style.visibility</p:attrName>
                                        </p:attrNameLst>
                                      </p:cBhvr>
                                      <p:to>
                                        <p:strVal val="visible"/>
                                      </p:to>
                                    </p:set>
                                    <p:animEffect transition="in" filter="fade">
                                      <p:cBhvr>
                                        <p:cTn id="201" dur="500"/>
                                        <p:tgtEl>
                                          <p:spTgt spid="111660"/>
                                        </p:tgtEl>
                                      </p:cBhvr>
                                    </p:animEffect>
                                  </p:childTnLst>
                                </p:cTn>
                              </p:par>
                              <p:par>
                                <p:cTn id="202" presetID="1" presetClass="path" presetSubtype="0" repeatCount="3000" fill="hold" nodeType="withEffect">
                                  <p:stCondLst>
                                    <p:cond delay="1300"/>
                                  </p:stCondLst>
                                  <p:childTnLst>
                                    <p:animMotion origin="layout" path="M 0.00156 -0.00463 C 0.04913 -0.12176 0.14983 -0.17037 0.23299 -0.09028 " pathEditMode="relative" rAng="0" ptsTypes="ff">
                                      <p:cBhvr>
                                        <p:cTn id="203" dur="2000" fill="hold"/>
                                        <p:tgtEl>
                                          <p:spTgt spid="111660"/>
                                        </p:tgtEl>
                                        <p:attrNameLst>
                                          <p:attrName>ppt_x</p:attrName>
                                          <p:attrName>ppt_y</p:attrName>
                                        </p:attrNameLst>
                                      </p:cBhvr>
                                      <p:rCtr x="11900" y="-5100"/>
                                    </p:animMotion>
                                  </p:childTnLst>
                                  <p:subTnLst>
                                    <p:set>
                                      <p:cBhvr override="childStyle">
                                        <p:cTn dur="1" fill="hold" display="0" masterRel="sameClick" afterEffect="1">
                                          <p:stCondLst>
                                            <p:cond evt="end" delay="0">
                                              <p:tn val="202"/>
                                            </p:cond>
                                          </p:stCondLst>
                                        </p:cTn>
                                        <p:tgtEl>
                                          <p:spTgt spid="111660"/>
                                        </p:tgtEl>
                                        <p:attrNameLst>
                                          <p:attrName>style.visibility</p:attrName>
                                        </p:attrNameLst>
                                      </p:cBhvr>
                                      <p:to>
                                        <p:strVal val="hidden"/>
                                      </p:to>
                                    </p:set>
                                  </p:subTnLst>
                                </p:cTn>
                              </p:par>
                              <p:par>
                                <p:cTn id="204" presetID="10" presetClass="entr" presetSubtype="0" fill="hold" nodeType="withEffect">
                                  <p:stCondLst>
                                    <p:cond delay="1300"/>
                                  </p:stCondLst>
                                  <p:childTnLst>
                                    <p:set>
                                      <p:cBhvr>
                                        <p:cTn id="205" dur="1" fill="hold">
                                          <p:stCondLst>
                                            <p:cond delay="0"/>
                                          </p:stCondLst>
                                        </p:cTn>
                                        <p:tgtEl>
                                          <p:spTgt spid="111661"/>
                                        </p:tgtEl>
                                        <p:attrNameLst>
                                          <p:attrName>style.visibility</p:attrName>
                                        </p:attrNameLst>
                                      </p:cBhvr>
                                      <p:to>
                                        <p:strVal val="visible"/>
                                      </p:to>
                                    </p:set>
                                    <p:animEffect transition="in" filter="fade">
                                      <p:cBhvr>
                                        <p:cTn id="206" dur="500"/>
                                        <p:tgtEl>
                                          <p:spTgt spid="111661"/>
                                        </p:tgtEl>
                                      </p:cBhvr>
                                    </p:animEffect>
                                  </p:childTnLst>
                                </p:cTn>
                              </p:par>
                              <p:par>
                                <p:cTn id="207" presetID="1" presetClass="path" presetSubtype="0" repeatCount="3000" fill="hold" nodeType="withEffect">
                                  <p:stCondLst>
                                    <p:cond delay="1300"/>
                                  </p:stCondLst>
                                  <p:childTnLst>
                                    <p:animMotion origin="layout" path="M -0.16996 -0.06643 C -0.11233 -0.11666 -0.03524 -0.09537 -5.55556E-7 -3.33333E-6 " pathEditMode="relative" rAng="0" ptsTypes="ff">
                                      <p:cBhvr>
                                        <p:cTn id="208" dur="2000" spd="-100000" fill="hold"/>
                                        <p:tgtEl>
                                          <p:spTgt spid="111661"/>
                                        </p:tgtEl>
                                        <p:attrNameLst>
                                          <p:attrName>ppt_x</p:attrName>
                                          <p:attrName>ppt_y</p:attrName>
                                        </p:attrNameLst>
                                      </p:cBhvr>
                                      <p:rCtr x="8900" y="3000"/>
                                    </p:animMotion>
                                  </p:childTnLst>
                                  <p:subTnLst>
                                    <p:set>
                                      <p:cBhvr override="childStyle">
                                        <p:cTn dur="1" fill="hold" display="0" masterRel="sameClick" afterEffect="1">
                                          <p:stCondLst>
                                            <p:cond evt="end" delay="0">
                                              <p:tn val="207"/>
                                            </p:cond>
                                          </p:stCondLst>
                                        </p:cTn>
                                        <p:tgtEl>
                                          <p:spTgt spid="111661"/>
                                        </p:tgtEl>
                                        <p:attrNameLst>
                                          <p:attrName>style.visibility</p:attrName>
                                        </p:attrNameLst>
                                      </p:cBhvr>
                                      <p:to>
                                        <p:strVal val="hidden"/>
                                      </p:to>
                                    </p:set>
                                  </p:subTnLst>
                                </p:cTn>
                              </p:par>
                              <p:par>
                                <p:cTn id="209" presetID="10" presetClass="entr" presetSubtype="0" fill="hold" nodeType="withEffect">
                                  <p:stCondLst>
                                    <p:cond delay="1500"/>
                                  </p:stCondLst>
                                  <p:childTnLst>
                                    <p:set>
                                      <p:cBhvr>
                                        <p:cTn id="210" dur="1" fill="hold">
                                          <p:stCondLst>
                                            <p:cond delay="0"/>
                                          </p:stCondLst>
                                        </p:cTn>
                                        <p:tgtEl>
                                          <p:spTgt spid="111662"/>
                                        </p:tgtEl>
                                        <p:attrNameLst>
                                          <p:attrName>style.visibility</p:attrName>
                                        </p:attrNameLst>
                                      </p:cBhvr>
                                      <p:to>
                                        <p:strVal val="visible"/>
                                      </p:to>
                                    </p:set>
                                    <p:animEffect transition="in" filter="fade">
                                      <p:cBhvr>
                                        <p:cTn id="211" dur="500"/>
                                        <p:tgtEl>
                                          <p:spTgt spid="111662"/>
                                        </p:tgtEl>
                                      </p:cBhvr>
                                    </p:animEffect>
                                  </p:childTnLst>
                                </p:cTn>
                              </p:par>
                              <p:par>
                                <p:cTn id="212" presetID="1" presetClass="path" presetSubtype="0" fill="hold" nodeType="withEffect">
                                  <p:stCondLst>
                                    <p:cond delay="1300"/>
                                  </p:stCondLst>
                                  <p:childTnLst>
                                    <p:animMotion origin="layout" path="M -0.20937 0.01042 C -0.15677 -0.07546 -0.06423 -0.08981 -4.72222E-6 -3.33333E-6 " pathEditMode="relative" rAng="0" ptsTypes="ff">
                                      <p:cBhvr>
                                        <p:cTn id="213" dur="2000" spd="-100000" fill="hold"/>
                                        <p:tgtEl>
                                          <p:spTgt spid="111662"/>
                                        </p:tgtEl>
                                        <p:attrNameLst>
                                          <p:attrName>ppt_x</p:attrName>
                                          <p:attrName>ppt_y</p:attrName>
                                        </p:attrNameLst>
                                      </p:cBhvr>
                                      <p:rCtr x="10800" y="-1100"/>
                                    </p:animMotion>
                                  </p:childTnLst>
                                  <p:subTnLst>
                                    <p:set>
                                      <p:cBhvr override="childStyle">
                                        <p:cTn dur="1" fill="hold" display="0" masterRel="sameClick" afterEffect="1">
                                          <p:stCondLst>
                                            <p:cond evt="end" delay="0">
                                              <p:tn val="212"/>
                                            </p:cond>
                                          </p:stCondLst>
                                        </p:cTn>
                                        <p:tgtEl>
                                          <p:spTgt spid="111662"/>
                                        </p:tgtEl>
                                        <p:attrNameLst>
                                          <p:attrName>style.visibility</p:attrName>
                                        </p:attrNameLst>
                                      </p:cBhvr>
                                      <p:to>
                                        <p:strVal val="hidden"/>
                                      </p:to>
                                    </p:set>
                                  </p:subTnLst>
                                </p:cTn>
                              </p:par>
                              <p:par>
                                <p:cTn id="214" presetID="10" presetClass="entr" presetSubtype="0" fill="hold" nodeType="withEffect">
                                  <p:stCondLst>
                                    <p:cond delay="1500"/>
                                  </p:stCondLst>
                                  <p:childTnLst>
                                    <p:set>
                                      <p:cBhvr>
                                        <p:cTn id="215" dur="1" fill="hold">
                                          <p:stCondLst>
                                            <p:cond delay="0"/>
                                          </p:stCondLst>
                                        </p:cTn>
                                        <p:tgtEl>
                                          <p:spTgt spid="111663"/>
                                        </p:tgtEl>
                                        <p:attrNameLst>
                                          <p:attrName>style.visibility</p:attrName>
                                        </p:attrNameLst>
                                      </p:cBhvr>
                                      <p:to>
                                        <p:strVal val="visible"/>
                                      </p:to>
                                    </p:set>
                                    <p:animEffect transition="in" filter="fade">
                                      <p:cBhvr>
                                        <p:cTn id="216" dur="500"/>
                                        <p:tgtEl>
                                          <p:spTgt spid="111663"/>
                                        </p:tgtEl>
                                      </p:cBhvr>
                                    </p:animEffect>
                                  </p:childTnLst>
                                </p:cTn>
                              </p:par>
                              <p:par>
                                <p:cTn id="217" presetID="1" presetClass="path" presetSubtype="0" repeatCount="3000" fill="hold" nodeType="withEffect">
                                  <p:stCondLst>
                                    <p:cond delay="1500"/>
                                  </p:stCondLst>
                                  <p:childTnLst>
                                    <p:animMotion origin="layout" path="M 2.22222E-6 -3.7037E-7 C 0.01562 -0.13148 0.09844 -0.22199 0.19687 -0.18333 " pathEditMode="relative" rAng="0" ptsTypes="ff">
                                      <p:cBhvr>
                                        <p:cTn id="218" dur="2000" fill="hold"/>
                                        <p:tgtEl>
                                          <p:spTgt spid="111663"/>
                                        </p:tgtEl>
                                        <p:attrNameLst>
                                          <p:attrName>ppt_x</p:attrName>
                                          <p:attrName>ppt_y</p:attrName>
                                        </p:attrNameLst>
                                      </p:cBhvr>
                                      <p:rCtr x="9900" y="-10100"/>
                                    </p:animMotion>
                                  </p:childTnLst>
                                  <p:subTnLst>
                                    <p:set>
                                      <p:cBhvr override="childStyle">
                                        <p:cTn dur="1" fill="hold" display="0" masterRel="sameClick" afterEffect="1">
                                          <p:stCondLst>
                                            <p:cond evt="end" delay="0">
                                              <p:tn val="217"/>
                                            </p:cond>
                                          </p:stCondLst>
                                        </p:cTn>
                                        <p:tgtEl>
                                          <p:spTgt spid="111663"/>
                                        </p:tgtEl>
                                        <p:attrNameLst>
                                          <p:attrName>style.visibility</p:attrName>
                                        </p:attrNameLst>
                                      </p:cBhvr>
                                      <p:to>
                                        <p:strVal val="hidden"/>
                                      </p:to>
                                    </p:set>
                                  </p:subTnLst>
                                </p:cTn>
                              </p:par>
                              <p:par>
                                <p:cTn id="219" presetID="10" presetClass="entr" presetSubtype="0" fill="hold" nodeType="withEffect">
                                  <p:stCondLst>
                                    <p:cond delay="1500"/>
                                  </p:stCondLst>
                                  <p:childTnLst>
                                    <p:set>
                                      <p:cBhvr>
                                        <p:cTn id="220" dur="1" fill="hold">
                                          <p:stCondLst>
                                            <p:cond delay="0"/>
                                          </p:stCondLst>
                                        </p:cTn>
                                        <p:tgtEl>
                                          <p:spTgt spid="111664"/>
                                        </p:tgtEl>
                                        <p:attrNameLst>
                                          <p:attrName>style.visibility</p:attrName>
                                        </p:attrNameLst>
                                      </p:cBhvr>
                                      <p:to>
                                        <p:strVal val="visible"/>
                                      </p:to>
                                    </p:set>
                                    <p:animEffect transition="in" filter="fade">
                                      <p:cBhvr>
                                        <p:cTn id="221" dur="500"/>
                                        <p:tgtEl>
                                          <p:spTgt spid="111664"/>
                                        </p:tgtEl>
                                      </p:cBhvr>
                                    </p:animEffect>
                                  </p:childTnLst>
                                </p:cTn>
                              </p:par>
                              <p:par>
                                <p:cTn id="222" presetID="1" presetClass="path" presetSubtype="0" repeatCount="3000" fill="hold" nodeType="withEffect">
                                  <p:stCondLst>
                                    <p:cond delay="1500"/>
                                  </p:stCondLst>
                                  <p:childTnLst>
                                    <p:animMotion origin="layout" path="M 0.00156 -0.00463 C 0.04913 -0.12176 0.14983 -0.17037 0.23299 -0.09028 " pathEditMode="relative" rAng="0" ptsTypes="ff">
                                      <p:cBhvr>
                                        <p:cTn id="223" dur="2000" fill="hold"/>
                                        <p:tgtEl>
                                          <p:spTgt spid="111664"/>
                                        </p:tgtEl>
                                        <p:attrNameLst>
                                          <p:attrName>ppt_x</p:attrName>
                                          <p:attrName>ppt_y</p:attrName>
                                        </p:attrNameLst>
                                      </p:cBhvr>
                                      <p:rCtr x="11900" y="-5100"/>
                                    </p:animMotion>
                                  </p:childTnLst>
                                  <p:subTnLst>
                                    <p:set>
                                      <p:cBhvr override="childStyle">
                                        <p:cTn dur="1" fill="hold" display="0" masterRel="sameClick" afterEffect="1">
                                          <p:stCondLst>
                                            <p:cond evt="end" delay="0">
                                              <p:tn val="222"/>
                                            </p:cond>
                                          </p:stCondLst>
                                        </p:cTn>
                                        <p:tgtEl>
                                          <p:spTgt spid="111664"/>
                                        </p:tgtEl>
                                        <p:attrNameLst>
                                          <p:attrName>style.visibility</p:attrName>
                                        </p:attrNameLst>
                                      </p:cBhvr>
                                      <p:to>
                                        <p:strVal val="hidden"/>
                                      </p:to>
                                    </p:set>
                                  </p:subTnLst>
                                </p:cTn>
                              </p:par>
                              <p:par>
                                <p:cTn id="224" presetID="10" presetClass="entr" presetSubtype="0" fill="hold" nodeType="withEffect">
                                  <p:stCondLst>
                                    <p:cond delay="1500"/>
                                  </p:stCondLst>
                                  <p:childTnLst>
                                    <p:set>
                                      <p:cBhvr>
                                        <p:cTn id="225" dur="1" fill="hold">
                                          <p:stCondLst>
                                            <p:cond delay="0"/>
                                          </p:stCondLst>
                                        </p:cTn>
                                        <p:tgtEl>
                                          <p:spTgt spid="111665"/>
                                        </p:tgtEl>
                                        <p:attrNameLst>
                                          <p:attrName>style.visibility</p:attrName>
                                        </p:attrNameLst>
                                      </p:cBhvr>
                                      <p:to>
                                        <p:strVal val="visible"/>
                                      </p:to>
                                    </p:set>
                                    <p:animEffect transition="in" filter="fade">
                                      <p:cBhvr>
                                        <p:cTn id="226" dur="500"/>
                                        <p:tgtEl>
                                          <p:spTgt spid="111665"/>
                                        </p:tgtEl>
                                      </p:cBhvr>
                                    </p:animEffect>
                                  </p:childTnLst>
                                </p:cTn>
                              </p:par>
                              <p:par>
                                <p:cTn id="227" presetID="10" presetClass="entr" presetSubtype="0" fill="hold" nodeType="withEffect">
                                  <p:stCondLst>
                                    <p:cond delay="1500"/>
                                  </p:stCondLst>
                                  <p:childTnLst>
                                    <p:set>
                                      <p:cBhvr>
                                        <p:cTn id="228" dur="1" fill="hold">
                                          <p:stCondLst>
                                            <p:cond delay="0"/>
                                          </p:stCondLst>
                                        </p:cTn>
                                        <p:tgtEl>
                                          <p:spTgt spid="111666"/>
                                        </p:tgtEl>
                                        <p:attrNameLst>
                                          <p:attrName>style.visibility</p:attrName>
                                        </p:attrNameLst>
                                      </p:cBhvr>
                                      <p:to>
                                        <p:strVal val="visible"/>
                                      </p:to>
                                    </p:set>
                                    <p:animEffect transition="in" filter="fade">
                                      <p:cBhvr>
                                        <p:cTn id="229" dur="500"/>
                                        <p:tgtEl>
                                          <p:spTgt spid="111666"/>
                                        </p:tgtEl>
                                      </p:cBhvr>
                                    </p:animEffect>
                                  </p:childTnLst>
                                </p:cTn>
                              </p:par>
                              <p:par>
                                <p:cTn id="230" presetID="1" presetClass="path" presetSubtype="0" repeatCount="3000" fill="hold" nodeType="withEffect">
                                  <p:stCondLst>
                                    <p:cond delay="1500"/>
                                  </p:stCondLst>
                                  <p:childTnLst>
                                    <p:animMotion origin="layout" path="M -1.38889E-6 3.7037E-6 C 0.06146 -0.07269 0.1559 -0.06412 0.21302 0.04213 " pathEditMode="relative" rAng="0" ptsTypes="ff">
                                      <p:cBhvr>
                                        <p:cTn id="231" dur="2000" fill="hold"/>
                                        <p:tgtEl>
                                          <p:spTgt spid="111666"/>
                                        </p:tgtEl>
                                        <p:attrNameLst>
                                          <p:attrName>ppt_x</p:attrName>
                                          <p:attrName>ppt_y</p:attrName>
                                        </p:attrNameLst>
                                      </p:cBhvr>
                                      <p:rCtr x="11100" y="1600"/>
                                    </p:animMotion>
                                  </p:childTnLst>
                                  <p:subTnLst>
                                    <p:set>
                                      <p:cBhvr override="childStyle">
                                        <p:cTn dur="1" fill="hold" display="0" masterRel="sameClick" afterEffect="1">
                                          <p:stCondLst>
                                            <p:cond evt="end" delay="0">
                                              <p:tn val="230"/>
                                            </p:cond>
                                          </p:stCondLst>
                                        </p:cTn>
                                        <p:tgtEl>
                                          <p:spTgt spid="111666"/>
                                        </p:tgtEl>
                                        <p:attrNameLst>
                                          <p:attrName>style.visibility</p:attrName>
                                        </p:attrNameLst>
                                      </p:cBhvr>
                                      <p:to>
                                        <p:strVal val="hidden"/>
                                      </p:to>
                                    </p:set>
                                  </p:subTnLst>
                                </p:cTn>
                              </p:par>
                              <p:par>
                                <p:cTn id="232" presetID="10" presetClass="entr" presetSubtype="0" fill="hold" nodeType="withEffect">
                                  <p:stCondLst>
                                    <p:cond delay="1500"/>
                                  </p:stCondLst>
                                  <p:childTnLst>
                                    <p:set>
                                      <p:cBhvr>
                                        <p:cTn id="233" dur="1" fill="hold">
                                          <p:stCondLst>
                                            <p:cond delay="0"/>
                                          </p:stCondLst>
                                        </p:cTn>
                                        <p:tgtEl>
                                          <p:spTgt spid="111667"/>
                                        </p:tgtEl>
                                        <p:attrNameLst>
                                          <p:attrName>style.visibility</p:attrName>
                                        </p:attrNameLst>
                                      </p:cBhvr>
                                      <p:to>
                                        <p:strVal val="visible"/>
                                      </p:to>
                                    </p:set>
                                    <p:animEffect transition="in" filter="fade">
                                      <p:cBhvr>
                                        <p:cTn id="234" dur="500"/>
                                        <p:tgtEl>
                                          <p:spTgt spid="111667"/>
                                        </p:tgtEl>
                                      </p:cBhvr>
                                    </p:animEffect>
                                  </p:childTnLst>
                                </p:cTn>
                              </p:par>
                              <p:par>
                                <p:cTn id="235" presetID="1" presetClass="path" presetSubtype="0" repeatCount="3000" fill="hold" nodeType="withEffect">
                                  <p:stCondLst>
                                    <p:cond delay="1500"/>
                                  </p:stCondLst>
                                  <p:childTnLst>
                                    <p:animMotion origin="layout" path="M 3.61111E-6 -2.59259E-6 L 0.0434 -0.2044 " pathEditMode="relative" rAng="0" ptsTypes="AA">
                                      <p:cBhvr>
                                        <p:cTn id="236" dur="2000" fill="hold"/>
                                        <p:tgtEl>
                                          <p:spTgt spid="111667"/>
                                        </p:tgtEl>
                                        <p:attrNameLst>
                                          <p:attrName>ppt_x</p:attrName>
                                          <p:attrName>ppt_y</p:attrName>
                                        </p:attrNameLst>
                                      </p:cBhvr>
                                      <p:rCtr x="2200" y="-10200"/>
                                    </p:animMotion>
                                  </p:childTnLst>
                                  <p:subTnLst>
                                    <p:set>
                                      <p:cBhvr override="childStyle">
                                        <p:cTn dur="1" fill="hold" display="0" masterRel="sameClick" afterEffect="1">
                                          <p:stCondLst>
                                            <p:cond evt="end" delay="0">
                                              <p:tn val="235"/>
                                            </p:cond>
                                          </p:stCondLst>
                                        </p:cTn>
                                        <p:tgtEl>
                                          <p:spTgt spid="111667"/>
                                        </p:tgtEl>
                                        <p:attrNameLst>
                                          <p:attrName>style.visibility</p:attrName>
                                        </p:attrNameLst>
                                      </p:cBhvr>
                                      <p:to>
                                        <p:strVal val="hidden"/>
                                      </p:to>
                                    </p:set>
                                  </p:subTnLst>
                                </p:cTn>
                              </p:par>
                              <p:par>
                                <p:cTn id="237" presetID="1" presetClass="path" presetSubtype="0" repeatCount="3000" fill="hold" nodeType="withEffect">
                                  <p:stCondLst>
                                    <p:cond delay="1500"/>
                                  </p:stCondLst>
                                  <p:childTnLst>
                                    <p:animMotion origin="layout" path="M -2.77778E-7 -0.00138 C 0.00677 -0.13449 0.08316 -0.23449 0.18385 -0.20787 " pathEditMode="relative" rAng="0" ptsTypes="ff">
                                      <p:cBhvr>
                                        <p:cTn id="238" dur="2000" fill="hold"/>
                                        <p:tgtEl>
                                          <p:spTgt spid="111665"/>
                                        </p:tgtEl>
                                        <p:attrNameLst>
                                          <p:attrName>ppt_x</p:attrName>
                                          <p:attrName>ppt_y</p:attrName>
                                        </p:attrNameLst>
                                      </p:cBhvr>
                                      <p:rCtr x="9200" y="-11300"/>
                                    </p:animMotion>
                                  </p:childTnLst>
                                  <p:subTnLst>
                                    <p:set>
                                      <p:cBhvr override="childStyle">
                                        <p:cTn dur="1" fill="hold" display="0" masterRel="sameClick" afterEffect="1">
                                          <p:stCondLst>
                                            <p:cond evt="end" delay="0">
                                              <p:tn val="237"/>
                                            </p:cond>
                                          </p:stCondLst>
                                        </p:cTn>
                                        <p:tgtEl>
                                          <p:spTgt spid="111665"/>
                                        </p:tgtEl>
                                        <p:attrNameLst>
                                          <p:attrName>style.visibility</p:attrName>
                                        </p:attrNameLst>
                                      </p:cBhvr>
                                      <p:to>
                                        <p:strVal val="hidden"/>
                                      </p:to>
                                    </p:set>
                                  </p:subTnLst>
                                </p:cTn>
                              </p:par>
                              <p:par>
                                <p:cTn id="239" presetID="10" presetClass="entr" presetSubtype="0" fill="hold" nodeType="withEffect">
                                  <p:stCondLst>
                                    <p:cond delay="1000"/>
                                  </p:stCondLst>
                                  <p:childTnLst>
                                    <p:set>
                                      <p:cBhvr>
                                        <p:cTn id="240" dur="1" fill="hold">
                                          <p:stCondLst>
                                            <p:cond delay="0"/>
                                          </p:stCondLst>
                                        </p:cTn>
                                        <p:tgtEl>
                                          <p:spTgt spid="111668"/>
                                        </p:tgtEl>
                                        <p:attrNameLst>
                                          <p:attrName>style.visibility</p:attrName>
                                        </p:attrNameLst>
                                      </p:cBhvr>
                                      <p:to>
                                        <p:strVal val="visible"/>
                                      </p:to>
                                    </p:set>
                                    <p:animEffect transition="in" filter="fade">
                                      <p:cBhvr>
                                        <p:cTn id="241" dur="500"/>
                                        <p:tgtEl>
                                          <p:spTgt spid="111668"/>
                                        </p:tgtEl>
                                      </p:cBhvr>
                                    </p:animEffect>
                                  </p:childTnLst>
                                </p:cTn>
                              </p:par>
                              <p:par>
                                <p:cTn id="242" presetID="1" presetClass="path" presetSubtype="0" repeatCount="4000" fill="hold" nodeType="withEffect">
                                  <p:stCondLst>
                                    <p:cond delay="1000"/>
                                  </p:stCondLst>
                                  <p:childTnLst>
                                    <p:animMotion origin="layout" path="M 1.66667E-6 -2.59259E-6 L -0.01163 -0.22014 " pathEditMode="relative" rAng="0" ptsTypes="AA">
                                      <p:cBhvr>
                                        <p:cTn id="243" dur="2000" fill="hold"/>
                                        <p:tgtEl>
                                          <p:spTgt spid="111668"/>
                                        </p:tgtEl>
                                        <p:attrNameLst>
                                          <p:attrName>ppt_x</p:attrName>
                                          <p:attrName>ppt_y</p:attrName>
                                        </p:attrNameLst>
                                      </p:cBhvr>
                                      <p:rCtr x="-600" y="-11000"/>
                                    </p:animMotion>
                                  </p:childTnLst>
                                  <p:subTnLst>
                                    <p:set>
                                      <p:cBhvr override="childStyle">
                                        <p:cTn dur="1" fill="hold" display="0" masterRel="sameClick" afterEffect="1">
                                          <p:stCondLst>
                                            <p:cond evt="end" delay="0">
                                              <p:tn val="242"/>
                                            </p:cond>
                                          </p:stCondLst>
                                        </p:cTn>
                                        <p:tgtEl>
                                          <p:spTgt spid="111668"/>
                                        </p:tgtEl>
                                        <p:attrNameLst>
                                          <p:attrName>style.visibility</p:attrName>
                                        </p:attrNameLst>
                                      </p:cBhvr>
                                      <p:to>
                                        <p:strVal val="hidden"/>
                                      </p:to>
                                    </p:set>
                                  </p:subTnLst>
                                </p:cTn>
                              </p:par>
                              <p:par>
                                <p:cTn id="244" presetID="10" presetClass="entr" presetSubtype="0" fill="hold" nodeType="withEffect">
                                  <p:stCondLst>
                                    <p:cond delay="1000"/>
                                  </p:stCondLst>
                                  <p:childTnLst>
                                    <p:set>
                                      <p:cBhvr>
                                        <p:cTn id="245" dur="1" fill="hold">
                                          <p:stCondLst>
                                            <p:cond delay="0"/>
                                          </p:stCondLst>
                                        </p:cTn>
                                        <p:tgtEl>
                                          <p:spTgt spid="111669"/>
                                        </p:tgtEl>
                                        <p:attrNameLst>
                                          <p:attrName>style.visibility</p:attrName>
                                        </p:attrNameLst>
                                      </p:cBhvr>
                                      <p:to>
                                        <p:strVal val="visible"/>
                                      </p:to>
                                    </p:set>
                                    <p:animEffect transition="in" filter="fade">
                                      <p:cBhvr>
                                        <p:cTn id="246" dur="500"/>
                                        <p:tgtEl>
                                          <p:spTgt spid="111669"/>
                                        </p:tgtEl>
                                      </p:cBhvr>
                                    </p:animEffect>
                                  </p:childTnLst>
                                </p:cTn>
                              </p:par>
                              <p:par>
                                <p:cTn id="247" presetID="1" presetClass="path" presetSubtype="0" repeatCount="4000" fill="hold" nodeType="withEffect">
                                  <p:stCondLst>
                                    <p:cond delay="1000"/>
                                  </p:stCondLst>
                                  <p:childTnLst>
                                    <p:animMotion origin="layout" path="M -0.15938 0.1338 C -0.13299 0.01737 -0.05469 -0.05347 0.02361 -0.00555 " pathEditMode="relative" rAng="0" ptsTypes="ff">
                                      <p:cBhvr>
                                        <p:cTn id="248" dur="2000" spd="-100000" fill="hold"/>
                                        <p:tgtEl>
                                          <p:spTgt spid="111669"/>
                                        </p:tgtEl>
                                        <p:attrNameLst>
                                          <p:attrName>ppt_x</p:attrName>
                                          <p:attrName>ppt_y</p:attrName>
                                        </p:attrNameLst>
                                      </p:cBhvr>
                                      <p:rCtr x="9300" y="-7700"/>
                                    </p:animMotion>
                                  </p:childTnLst>
                                  <p:subTnLst>
                                    <p:set>
                                      <p:cBhvr override="childStyle">
                                        <p:cTn dur="1" fill="hold" display="0" masterRel="sameClick" afterEffect="1">
                                          <p:stCondLst>
                                            <p:cond evt="end" delay="0">
                                              <p:tn val="247"/>
                                            </p:cond>
                                          </p:stCondLst>
                                        </p:cTn>
                                        <p:tgtEl>
                                          <p:spTgt spid="111669"/>
                                        </p:tgtEl>
                                        <p:attrNameLst>
                                          <p:attrName>style.visibility</p:attrName>
                                        </p:attrNameLst>
                                      </p:cBhvr>
                                      <p:to>
                                        <p:strVal val="hidden"/>
                                      </p:to>
                                    </p:set>
                                  </p:subTnLst>
                                </p:cTn>
                              </p:par>
                              <p:par>
                                <p:cTn id="249" presetID="10" presetClass="entr" presetSubtype="0" fill="hold" nodeType="withEffect">
                                  <p:stCondLst>
                                    <p:cond delay="1000"/>
                                  </p:stCondLst>
                                  <p:childTnLst>
                                    <p:set>
                                      <p:cBhvr>
                                        <p:cTn id="250" dur="1" fill="hold">
                                          <p:stCondLst>
                                            <p:cond delay="0"/>
                                          </p:stCondLst>
                                        </p:cTn>
                                        <p:tgtEl>
                                          <p:spTgt spid="111670"/>
                                        </p:tgtEl>
                                        <p:attrNameLst>
                                          <p:attrName>style.visibility</p:attrName>
                                        </p:attrNameLst>
                                      </p:cBhvr>
                                      <p:to>
                                        <p:strVal val="visible"/>
                                      </p:to>
                                    </p:set>
                                    <p:animEffect transition="in" filter="fade">
                                      <p:cBhvr>
                                        <p:cTn id="251" dur="500"/>
                                        <p:tgtEl>
                                          <p:spTgt spid="111670"/>
                                        </p:tgtEl>
                                      </p:cBhvr>
                                    </p:animEffect>
                                  </p:childTnLst>
                                </p:cTn>
                              </p:par>
                              <p:par>
                                <p:cTn id="252" presetID="1" presetClass="path" presetSubtype="0" repeatCount="4000" fill="hold" nodeType="withEffect">
                                  <p:stCondLst>
                                    <p:cond delay="1000"/>
                                  </p:stCondLst>
                                  <p:childTnLst>
                                    <p:animMotion origin="layout" path="M 3.88889E-6 -0.00023 C 0.07239 -0.03357 0.15156 0.01991 0.17274 0.14051 " pathEditMode="relative" rAng="0" ptsTypes="ff">
                                      <p:cBhvr>
                                        <p:cTn id="253" dur="2000" fill="hold"/>
                                        <p:tgtEl>
                                          <p:spTgt spid="111670"/>
                                        </p:tgtEl>
                                        <p:attrNameLst>
                                          <p:attrName>ppt_x</p:attrName>
                                          <p:attrName>ppt_y</p:attrName>
                                        </p:attrNameLst>
                                      </p:cBhvr>
                                      <p:rCtr x="9100" y="6800"/>
                                    </p:animMotion>
                                  </p:childTnLst>
                                  <p:subTnLst>
                                    <p:set>
                                      <p:cBhvr override="childStyle">
                                        <p:cTn dur="1" fill="hold" display="0" masterRel="sameClick" afterEffect="1">
                                          <p:stCondLst>
                                            <p:cond evt="end" delay="0">
                                              <p:tn val="252"/>
                                            </p:cond>
                                          </p:stCondLst>
                                        </p:cTn>
                                        <p:tgtEl>
                                          <p:spTgt spid="111670"/>
                                        </p:tgtEl>
                                        <p:attrNameLst>
                                          <p:attrName>style.visibility</p:attrName>
                                        </p:attrNameLst>
                                      </p:cBhvr>
                                      <p:to>
                                        <p:strVal val="hidden"/>
                                      </p:to>
                                    </p:set>
                                  </p:subTnLst>
                                </p:cTn>
                              </p:par>
                              <p:par>
                                <p:cTn id="254" presetID="10" presetClass="entr" presetSubtype="0" fill="hold" nodeType="withEffect">
                                  <p:stCondLst>
                                    <p:cond delay="1000"/>
                                  </p:stCondLst>
                                  <p:childTnLst>
                                    <p:set>
                                      <p:cBhvr>
                                        <p:cTn id="255" dur="1" fill="hold">
                                          <p:stCondLst>
                                            <p:cond delay="0"/>
                                          </p:stCondLst>
                                        </p:cTn>
                                        <p:tgtEl>
                                          <p:spTgt spid="111671"/>
                                        </p:tgtEl>
                                        <p:attrNameLst>
                                          <p:attrName>style.visibility</p:attrName>
                                        </p:attrNameLst>
                                      </p:cBhvr>
                                      <p:to>
                                        <p:strVal val="visible"/>
                                      </p:to>
                                    </p:set>
                                    <p:animEffect transition="in" filter="fade">
                                      <p:cBhvr>
                                        <p:cTn id="256" dur="500"/>
                                        <p:tgtEl>
                                          <p:spTgt spid="111671"/>
                                        </p:tgtEl>
                                      </p:cBhvr>
                                    </p:animEffect>
                                  </p:childTnLst>
                                </p:cTn>
                              </p:par>
                              <p:par>
                                <p:cTn id="257" presetID="1" presetClass="path" presetSubtype="0" repeatCount="4000" fill="hold" nodeType="withEffect">
                                  <p:stCondLst>
                                    <p:cond delay="1000"/>
                                  </p:stCondLst>
                                  <p:childTnLst>
                                    <p:animMotion origin="layout" path="M 1.94444E-6 1.85185E-6 L 0.07899 -0.08912 " pathEditMode="relative" rAng="0" ptsTypes="AA">
                                      <p:cBhvr>
                                        <p:cTn id="258" dur="2000" fill="hold"/>
                                        <p:tgtEl>
                                          <p:spTgt spid="111671"/>
                                        </p:tgtEl>
                                        <p:attrNameLst>
                                          <p:attrName>ppt_x</p:attrName>
                                          <p:attrName>ppt_y</p:attrName>
                                        </p:attrNameLst>
                                      </p:cBhvr>
                                      <p:rCtr x="3900" y="-4500"/>
                                    </p:animMotion>
                                  </p:childTnLst>
                                  <p:subTnLst>
                                    <p:set>
                                      <p:cBhvr override="childStyle">
                                        <p:cTn dur="1" fill="hold" display="0" masterRel="sameClick" afterEffect="1">
                                          <p:stCondLst>
                                            <p:cond evt="end" delay="0">
                                              <p:tn val="257"/>
                                            </p:cond>
                                          </p:stCondLst>
                                        </p:cTn>
                                        <p:tgtEl>
                                          <p:spTgt spid="111671"/>
                                        </p:tgtEl>
                                        <p:attrNameLst>
                                          <p:attrName>style.visibility</p:attrName>
                                        </p:attrNameLst>
                                      </p:cBhvr>
                                      <p:to>
                                        <p:strVal val="hidden"/>
                                      </p:to>
                                    </p:set>
                                  </p:subTnLst>
                                </p:cTn>
                              </p:par>
                              <p:par>
                                <p:cTn id="259" presetID="10" presetClass="entr" presetSubtype="0" fill="hold" nodeType="withEffect">
                                  <p:stCondLst>
                                    <p:cond delay="1000"/>
                                  </p:stCondLst>
                                  <p:childTnLst>
                                    <p:set>
                                      <p:cBhvr>
                                        <p:cTn id="260" dur="1" fill="hold">
                                          <p:stCondLst>
                                            <p:cond delay="0"/>
                                          </p:stCondLst>
                                        </p:cTn>
                                        <p:tgtEl>
                                          <p:spTgt spid="111672"/>
                                        </p:tgtEl>
                                        <p:attrNameLst>
                                          <p:attrName>style.visibility</p:attrName>
                                        </p:attrNameLst>
                                      </p:cBhvr>
                                      <p:to>
                                        <p:strVal val="visible"/>
                                      </p:to>
                                    </p:set>
                                    <p:animEffect transition="in" filter="fade">
                                      <p:cBhvr>
                                        <p:cTn id="261" dur="500"/>
                                        <p:tgtEl>
                                          <p:spTgt spid="111672"/>
                                        </p:tgtEl>
                                      </p:cBhvr>
                                    </p:animEffect>
                                  </p:childTnLst>
                                </p:cTn>
                              </p:par>
                              <p:par>
                                <p:cTn id="262" presetID="1" presetClass="path" presetSubtype="0" repeatCount="4000" fill="hold" nodeType="withEffect">
                                  <p:stCondLst>
                                    <p:cond delay="1000"/>
                                  </p:stCondLst>
                                  <p:childTnLst>
                                    <p:animMotion origin="layout" path="M -0.11025 -0.12199 L -0.00799 -0.00139 " pathEditMode="relative" rAng="0" ptsTypes="AA">
                                      <p:cBhvr>
                                        <p:cTn id="263" dur="2000" spd="-100000" fill="hold"/>
                                        <p:tgtEl>
                                          <p:spTgt spid="111672"/>
                                        </p:tgtEl>
                                        <p:attrNameLst>
                                          <p:attrName>ppt_x</p:attrName>
                                          <p:attrName>ppt_y</p:attrName>
                                        </p:attrNameLst>
                                      </p:cBhvr>
                                      <p:rCtr x="5100" y="6000"/>
                                    </p:animMotion>
                                  </p:childTnLst>
                                  <p:subTnLst>
                                    <p:set>
                                      <p:cBhvr override="childStyle">
                                        <p:cTn dur="1" fill="hold" display="0" masterRel="sameClick" afterEffect="1">
                                          <p:stCondLst>
                                            <p:cond evt="end" delay="0">
                                              <p:tn val="262"/>
                                            </p:cond>
                                          </p:stCondLst>
                                        </p:cTn>
                                        <p:tgtEl>
                                          <p:spTgt spid="111672"/>
                                        </p:tgtEl>
                                        <p:attrNameLst>
                                          <p:attrName>style.visibility</p:attrName>
                                        </p:attrNameLst>
                                      </p:cBhvr>
                                      <p:to>
                                        <p:strVal val="hidden"/>
                                      </p:to>
                                    </p:set>
                                  </p:subTnLst>
                                </p:cTn>
                              </p:par>
                              <p:par>
                                <p:cTn id="264" presetID="10" presetClass="entr" presetSubtype="0" fill="hold" nodeType="withEffect">
                                  <p:stCondLst>
                                    <p:cond delay="1000"/>
                                  </p:stCondLst>
                                  <p:childTnLst>
                                    <p:set>
                                      <p:cBhvr>
                                        <p:cTn id="265" dur="1" fill="hold">
                                          <p:stCondLst>
                                            <p:cond delay="0"/>
                                          </p:stCondLst>
                                        </p:cTn>
                                        <p:tgtEl>
                                          <p:spTgt spid="111673"/>
                                        </p:tgtEl>
                                        <p:attrNameLst>
                                          <p:attrName>style.visibility</p:attrName>
                                        </p:attrNameLst>
                                      </p:cBhvr>
                                      <p:to>
                                        <p:strVal val="visible"/>
                                      </p:to>
                                    </p:set>
                                    <p:animEffect transition="in" filter="fade">
                                      <p:cBhvr>
                                        <p:cTn id="266" dur="500"/>
                                        <p:tgtEl>
                                          <p:spTgt spid="111673"/>
                                        </p:tgtEl>
                                      </p:cBhvr>
                                    </p:animEffect>
                                  </p:childTnLst>
                                </p:cTn>
                              </p:par>
                              <p:par>
                                <p:cTn id="267" presetID="1" presetClass="path" presetSubtype="0" repeatCount="4000" fill="hold" nodeType="withEffect">
                                  <p:stCondLst>
                                    <p:cond delay="1000"/>
                                  </p:stCondLst>
                                  <p:childTnLst>
                                    <p:animMotion origin="layout" path="M -0.26111 0.11111 C -0.17378 -0.03079 -0.05573 -0.09329 -1.66667E-6 7.40741E-7 " pathEditMode="relative" rAng="0" ptsTypes="ff">
                                      <p:cBhvr>
                                        <p:cTn id="268" dur="2000" spd="-100000" fill="hold"/>
                                        <p:tgtEl>
                                          <p:spTgt spid="111673"/>
                                        </p:tgtEl>
                                        <p:attrNameLst>
                                          <p:attrName>ppt_x</p:attrName>
                                          <p:attrName>ppt_y</p:attrName>
                                        </p:attrNameLst>
                                      </p:cBhvr>
                                      <p:rCtr x="13600" y="-6500"/>
                                    </p:animMotion>
                                  </p:childTnLst>
                                  <p:subTnLst>
                                    <p:set>
                                      <p:cBhvr override="childStyle">
                                        <p:cTn dur="1" fill="hold" display="0" masterRel="sameClick" afterEffect="1">
                                          <p:stCondLst>
                                            <p:cond evt="end" delay="0">
                                              <p:tn val="267"/>
                                            </p:cond>
                                          </p:stCondLst>
                                        </p:cTn>
                                        <p:tgtEl>
                                          <p:spTgt spid="111673"/>
                                        </p:tgtEl>
                                        <p:attrNameLst>
                                          <p:attrName>style.visibility</p:attrName>
                                        </p:attrNameLst>
                                      </p:cBhvr>
                                      <p:to>
                                        <p:strVal val="hidden"/>
                                      </p:to>
                                    </p:set>
                                  </p:subTnLst>
                                </p:cTn>
                              </p:par>
                              <p:par>
                                <p:cTn id="269" presetID="10" presetClass="entr" presetSubtype="0" fill="hold" nodeType="withEffect">
                                  <p:stCondLst>
                                    <p:cond delay="1000"/>
                                  </p:stCondLst>
                                  <p:childTnLst>
                                    <p:set>
                                      <p:cBhvr>
                                        <p:cTn id="270" dur="1" fill="hold">
                                          <p:stCondLst>
                                            <p:cond delay="0"/>
                                          </p:stCondLst>
                                        </p:cTn>
                                        <p:tgtEl>
                                          <p:spTgt spid="111674"/>
                                        </p:tgtEl>
                                        <p:attrNameLst>
                                          <p:attrName>style.visibility</p:attrName>
                                        </p:attrNameLst>
                                      </p:cBhvr>
                                      <p:to>
                                        <p:strVal val="visible"/>
                                      </p:to>
                                    </p:set>
                                    <p:animEffect transition="in" filter="fade">
                                      <p:cBhvr>
                                        <p:cTn id="271" dur="500"/>
                                        <p:tgtEl>
                                          <p:spTgt spid="111674"/>
                                        </p:tgtEl>
                                      </p:cBhvr>
                                    </p:animEffect>
                                  </p:childTnLst>
                                </p:cTn>
                              </p:par>
                              <p:par>
                                <p:cTn id="272" presetID="1" presetClass="path" presetSubtype="0" repeatCount="4000" fill="hold" nodeType="withEffect">
                                  <p:stCondLst>
                                    <p:cond delay="1000"/>
                                  </p:stCondLst>
                                  <p:childTnLst>
                                    <p:animMotion origin="layout" path="M -0.23281 0.09815 C -0.15521 -0.02801 -0.05 -0.0831 1.38889E-6 2.59259E-6 " pathEditMode="relative" rAng="0" ptsTypes="ff">
                                      <p:cBhvr>
                                        <p:cTn id="273" dur="2000" spd="-100000" fill="hold"/>
                                        <p:tgtEl>
                                          <p:spTgt spid="111674"/>
                                        </p:tgtEl>
                                        <p:attrNameLst>
                                          <p:attrName>ppt_x</p:attrName>
                                          <p:attrName>ppt_y</p:attrName>
                                        </p:attrNameLst>
                                      </p:cBhvr>
                                      <p:rCtr x="12200" y="-5800"/>
                                    </p:animMotion>
                                  </p:childTnLst>
                                  <p:subTnLst>
                                    <p:set>
                                      <p:cBhvr override="childStyle">
                                        <p:cTn dur="1" fill="hold" display="0" masterRel="sameClick" afterEffect="1">
                                          <p:stCondLst>
                                            <p:cond evt="end" delay="0">
                                              <p:tn val="272"/>
                                            </p:cond>
                                          </p:stCondLst>
                                        </p:cTn>
                                        <p:tgtEl>
                                          <p:spTgt spid="111674"/>
                                        </p:tgtEl>
                                        <p:attrNameLst>
                                          <p:attrName>style.visibility</p:attrName>
                                        </p:attrNameLst>
                                      </p:cBhvr>
                                      <p:to>
                                        <p:strVal val="hidden"/>
                                      </p:to>
                                    </p:set>
                                  </p:subTnLst>
                                </p:cTn>
                              </p:par>
                              <p:par>
                                <p:cTn id="274" presetID="10" presetClass="entr" presetSubtype="0" fill="hold" nodeType="withEffect">
                                  <p:stCondLst>
                                    <p:cond delay="1000"/>
                                  </p:stCondLst>
                                  <p:childTnLst>
                                    <p:set>
                                      <p:cBhvr>
                                        <p:cTn id="275" dur="1" fill="hold">
                                          <p:stCondLst>
                                            <p:cond delay="0"/>
                                          </p:stCondLst>
                                        </p:cTn>
                                        <p:tgtEl>
                                          <p:spTgt spid="111675"/>
                                        </p:tgtEl>
                                        <p:attrNameLst>
                                          <p:attrName>style.visibility</p:attrName>
                                        </p:attrNameLst>
                                      </p:cBhvr>
                                      <p:to>
                                        <p:strVal val="visible"/>
                                      </p:to>
                                    </p:set>
                                    <p:animEffect transition="in" filter="fade">
                                      <p:cBhvr>
                                        <p:cTn id="276" dur="500"/>
                                        <p:tgtEl>
                                          <p:spTgt spid="111675"/>
                                        </p:tgtEl>
                                      </p:cBhvr>
                                    </p:animEffect>
                                  </p:childTnLst>
                                </p:cTn>
                              </p:par>
                              <p:par>
                                <p:cTn id="277" presetID="1" presetClass="path" presetSubtype="0" repeatCount="4000" fill="hold" nodeType="withEffect">
                                  <p:stCondLst>
                                    <p:cond delay="1000"/>
                                  </p:stCondLst>
                                  <p:childTnLst>
                                    <p:animMotion origin="layout" path="M -0.01146 -0.00486 C 0.04931 -0.15602 0.16458 -0.22778 0.25278 -0.13889 " pathEditMode="relative" rAng="0" ptsTypes="ff">
                                      <p:cBhvr>
                                        <p:cTn id="278" dur="2000" fill="hold"/>
                                        <p:tgtEl>
                                          <p:spTgt spid="111675"/>
                                        </p:tgtEl>
                                        <p:attrNameLst>
                                          <p:attrName>ppt_x</p:attrName>
                                          <p:attrName>ppt_y</p:attrName>
                                        </p:attrNameLst>
                                      </p:cBhvr>
                                      <p:rCtr x="13600" y="-7700"/>
                                    </p:animMotion>
                                  </p:childTnLst>
                                  <p:subTnLst>
                                    <p:set>
                                      <p:cBhvr override="childStyle">
                                        <p:cTn dur="1" fill="hold" display="0" masterRel="sameClick" afterEffect="1">
                                          <p:stCondLst>
                                            <p:cond evt="end" delay="0">
                                              <p:tn val="277"/>
                                            </p:cond>
                                          </p:stCondLst>
                                        </p:cTn>
                                        <p:tgtEl>
                                          <p:spTgt spid="111675"/>
                                        </p:tgtEl>
                                        <p:attrNameLst>
                                          <p:attrName>style.visibility</p:attrName>
                                        </p:attrNameLst>
                                      </p:cBhvr>
                                      <p:to>
                                        <p:strVal val="hidden"/>
                                      </p:to>
                                    </p:set>
                                  </p:subTnLst>
                                </p:cTn>
                              </p:par>
                              <p:par>
                                <p:cTn id="279" presetID="10" presetClass="entr" presetSubtype="0" fill="hold" nodeType="withEffect">
                                  <p:stCondLst>
                                    <p:cond delay="1000"/>
                                  </p:stCondLst>
                                  <p:childTnLst>
                                    <p:set>
                                      <p:cBhvr>
                                        <p:cTn id="280" dur="1" fill="hold">
                                          <p:stCondLst>
                                            <p:cond delay="0"/>
                                          </p:stCondLst>
                                        </p:cTn>
                                        <p:tgtEl>
                                          <p:spTgt spid="111676"/>
                                        </p:tgtEl>
                                        <p:attrNameLst>
                                          <p:attrName>style.visibility</p:attrName>
                                        </p:attrNameLst>
                                      </p:cBhvr>
                                      <p:to>
                                        <p:strVal val="visible"/>
                                      </p:to>
                                    </p:set>
                                    <p:animEffect transition="in" filter="fade">
                                      <p:cBhvr>
                                        <p:cTn id="281" dur="500"/>
                                        <p:tgtEl>
                                          <p:spTgt spid="111676"/>
                                        </p:tgtEl>
                                      </p:cBhvr>
                                    </p:animEffect>
                                  </p:childTnLst>
                                </p:cTn>
                              </p:par>
                              <p:par>
                                <p:cTn id="282" presetID="1" presetClass="path" presetSubtype="0" repeatCount="4000" fill="hold" nodeType="withEffect">
                                  <p:stCondLst>
                                    <p:cond delay="1000"/>
                                  </p:stCondLst>
                                  <p:childTnLst>
                                    <p:animMotion origin="layout" path="M 0.00191 -0.00139 C 0.07639 -0.08958 0.18298 -0.09028 0.24132 0.02245 " pathEditMode="relative" rAng="0" ptsTypes="ff">
                                      <p:cBhvr>
                                        <p:cTn id="283" dur="2000" fill="hold"/>
                                        <p:tgtEl>
                                          <p:spTgt spid="111676"/>
                                        </p:tgtEl>
                                        <p:attrNameLst>
                                          <p:attrName>ppt_x</p:attrName>
                                          <p:attrName>ppt_y</p:attrName>
                                        </p:attrNameLst>
                                      </p:cBhvr>
                                      <p:rCtr x="12500" y="600"/>
                                    </p:animMotion>
                                  </p:childTnLst>
                                  <p:subTnLst>
                                    <p:set>
                                      <p:cBhvr override="childStyle">
                                        <p:cTn dur="1" fill="hold" display="0" masterRel="sameClick" afterEffect="1">
                                          <p:stCondLst>
                                            <p:cond evt="end" delay="0">
                                              <p:tn val="282"/>
                                            </p:cond>
                                          </p:stCondLst>
                                        </p:cTn>
                                        <p:tgtEl>
                                          <p:spTgt spid="11167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2" grpId="0" animBg="1"/>
      <p:bldP spid="11167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5456238" y="4829175"/>
            <a:ext cx="3167062" cy="1333500"/>
          </a:xfrm>
          <a:prstGeom prst="rect">
            <a:avLst/>
          </a:prstGeom>
          <a:noFill/>
          <a:ln w="9525">
            <a:noFill/>
            <a:miter lim="800000"/>
            <a:headEnd/>
            <a:tailEnd/>
          </a:ln>
          <a:effectLst/>
        </p:spPr>
        <p:txBody>
          <a:bodyPr anchor="ctr">
            <a:prstTxWarp prst="textNoShape">
              <a:avLst/>
            </a:prstTxWarp>
          </a:bodyPr>
          <a:lstStyle/>
          <a:p>
            <a:pPr algn="ctr" fontAlgn="base">
              <a:spcBef>
                <a:spcPct val="0"/>
              </a:spcBef>
              <a:spcAft>
                <a:spcPct val="0"/>
              </a:spcAft>
            </a:pPr>
            <a:r>
              <a:rPr lang="it-IT" sz="2600" b="1">
                <a:solidFill>
                  <a:srgbClr val="990033"/>
                </a:solidFill>
                <a:latin typeface="Garamond" charset="0"/>
              </a:rPr>
              <a:t>elettroscopio caricato positivamente</a:t>
            </a:r>
          </a:p>
        </p:txBody>
      </p:sp>
      <p:sp>
        <p:nvSpPr>
          <p:cNvPr id="19459" name="Rectangle 3"/>
          <p:cNvSpPr>
            <a:spLocks noChangeArrowheads="1"/>
          </p:cNvSpPr>
          <p:nvPr/>
        </p:nvSpPr>
        <p:spPr bwMode="auto">
          <a:xfrm>
            <a:off x="3995738" y="1374775"/>
            <a:ext cx="1116012" cy="360363"/>
          </a:xfrm>
          <a:prstGeom prst="rect">
            <a:avLst/>
          </a:prstGeom>
          <a:solidFill>
            <a:schemeClr val="bg2"/>
          </a:solidFill>
          <a:ln w="9525">
            <a:noFill/>
            <a:miter lim="800000"/>
            <a:headEnd/>
            <a:tailEnd/>
          </a:ln>
          <a:effectLst/>
        </p:spPr>
        <p:txBody>
          <a:bodyPr anchor="ctr">
            <a:prstTxWarp prst="textNoShape">
              <a:avLst/>
            </a:prstTxWarp>
            <a:spAutoFit/>
          </a:bodyPr>
          <a:lstStyle/>
          <a:p>
            <a:pPr fontAlgn="base">
              <a:spcBef>
                <a:spcPct val="0"/>
              </a:spcBef>
              <a:spcAft>
                <a:spcPct val="0"/>
              </a:spcAft>
            </a:pPr>
            <a:endParaRPr lang="it-IT">
              <a:solidFill>
                <a:srgbClr val="000000"/>
              </a:solidFill>
              <a:latin typeface="Arial" charset="0"/>
            </a:endParaRPr>
          </a:p>
        </p:txBody>
      </p:sp>
      <p:pic>
        <p:nvPicPr>
          <p:cNvPr id="19460" name="Picture 4" descr="asta mobile"/>
          <p:cNvPicPr>
            <a:picLocks noChangeAspect="1" noChangeArrowheads="1"/>
          </p:cNvPicPr>
          <p:nvPr/>
        </p:nvPicPr>
        <p:blipFill>
          <a:blip r:embed="rId2" cstate="email">
            <a:lum bright="-10000" contrast="40000"/>
            <a:extLst>
              <a:ext uri="{28A0092B-C50C-407E-A947-70E740481C1C}">
                <a14:useLocalDpi xmlns:a14="http://schemas.microsoft.com/office/drawing/2010/main"/>
              </a:ext>
            </a:extLst>
          </a:blip>
          <a:srcRect/>
          <a:stretch>
            <a:fillRect/>
          </a:stretch>
        </p:blipFill>
        <p:spPr bwMode="auto">
          <a:xfrm rot="2060402">
            <a:off x="4427538" y="2849563"/>
            <a:ext cx="309562" cy="2665412"/>
          </a:xfrm>
          <a:prstGeom prst="rect">
            <a:avLst/>
          </a:prstGeom>
          <a:noFill/>
          <a:ln w="9525">
            <a:noFill/>
            <a:miter lim="800000"/>
            <a:headEnd/>
            <a:tailEnd/>
          </a:ln>
        </p:spPr>
      </p:pic>
      <p:pic>
        <p:nvPicPr>
          <p:cNvPr id="19461" name="Picture 5" descr="elettroscopio no barrett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4188" y="1698625"/>
            <a:ext cx="3074987" cy="4787900"/>
          </a:xfrm>
          <a:prstGeom prst="rect">
            <a:avLst/>
          </a:prstGeom>
          <a:noFill/>
          <a:ln w="9525">
            <a:noFill/>
            <a:miter lim="800000"/>
            <a:headEnd/>
            <a:tailEnd/>
          </a:ln>
        </p:spPr>
      </p:pic>
      <p:sp>
        <p:nvSpPr>
          <p:cNvPr id="112646" name="AutoShape 6"/>
          <p:cNvSpPr>
            <a:spLocks noChangeArrowheads="1"/>
          </p:cNvSpPr>
          <p:nvPr/>
        </p:nvSpPr>
        <p:spPr bwMode="auto">
          <a:xfrm rot="10800000">
            <a:off x="3995738" y="-246063"/>
            <a:ext cx="1116012" cy="161925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251 w 21600"/>
              <a:gd name="T13" fmla="*/ 3251 h 21600"/>
              <a:gd name="T14" fmla="*/ 18349 w 21600"/>
              <a:gd name="T15" fmla="*/ 18349 h 21600"/>
            </a:gdLst>
            <a:ahLst/>
            <a:cxnLst>
              <a:cxn ang="T8">
                <a:pos x="T0" y="T1"/>
              </a:cxn>
              <a:cxn ang="T9">
                <a:pos x="T2" y="T3"/>
              </a:cxn>
              <a:cxn ang="T10">
                <a:pos x="T4" y="T5"/>
              </a:cxn>
              <a:cxn ang="T11">
                <a:pos x="T6" y="T7"/>
              </a:cxn>
            </a:cxnLst>
            <a:rect l="T12" t="T13" r="T14" b="T15"/>
            <a:pathLst>
              <a:path w="21600" h="21600">
                <a:moveTo>
                  <a:pt x="0" y="0"/>
                </a:moveTo>
                <a:lnTo>
                  <a:pt x="2902" y="21600"/>
                </a:lnTo>
                <a:lnTo>
                  <a:pt x="18698" y="21600"/>
                </a:lnTo>
                <a:lnTo>
                  <a:pt x="21600" y="0"/>
                </a:lnTo>
                <a:lnTo>
                  <a:pt x="0" y="0"/>
                </a:lnTo>
                <a:close/>
              </a:path>
            </a:pathLst>
          </a:custGeom>
          <a:solidFill>
            <a:schemeClr val="bg1"/>
          </a:solidFill>
          <a:ln w="9525">
            <a:noFill/>
            <a:miter lim="800000"/>
            <a:headEnd/>
            <a:tailEnd/>
          </a:ln>
          <a:effectLst/>
        </p:spPr>
        <p:txBody>
          <a:bodyPr anchor="ctr">
            <a:prstTxWarp prst="textNoShape">
              <a:avLst/>
            </a:prstTxWarp>
            <a:spAutoFit/>
          </a:bodyPr>
          <a:lstStyle/>
          <a:p>
            <a:pPr fontAlgn="base">
              <a:spcBef>
                <a:spcPct val="0"/>
              </a:spcBef>
              <a:spcAft>
                <a:spcPct val="0"/>
              </a:spcAft>
            </a:pPr>
            <a:endParaRPr lang="it-IT" smtClean="0">
              <a:solidFill>
                <a:srgbClr val="000000"/>
              </a:solidFill>
              <a:latin typeface="Arial" charset="0"/>
            </a:endParaRPr>
          </a:p>
        </p:txBody>
      </p:sp>
      <p:pic>
        <p:nvPicPr>
          <p:cNvPr id="112647" name="Picture 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7325" y="1322388"/>
            <a:ext cx="71438" cy="71437"/>
          </a:xfrm>
          <a:prstGeom prst="rect">
            <a:avLst/>
          </a:prstGeom>
          <a:noFill/>
          <a:ln w="9525">
            <a:noFill/>
            <a:miter lim="800000"/>
            <a:headEnd/>
            <a:tailEnd/>
          </a:ln>
        </p:spPr>
      </p:pic>
      <p:pic>
        <p:nvPicPr>
          <p:cNvPr id="112648" name="Picture 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33950" y="1322388"/>
            <a:ext cx="71438" cy="71437"/>
          </a:xfrm>
          <a:prstGeom prst="rect">
            <a:avLst/>
          </a:prstGeom>
          <a:noFill/>
          <a:ln w="9525">
            <a:noFill/>
            <a:miter lim="800000"/>
            <a:headEnd/>
            <a:tailEnd/>
          </a:ln>
        </p:spPr>
      </p:pic>
      <p:pic>
        <p:nvPicPr>
          <p:cNvPr id="112649" name="Picture 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56100" y="1322388"/>
            <a:ext cx="71438" cy="71437"/>
          </a:xfrm>
          <a:prstGeom prst="rect">
            <a:avLst/>
          </a:prstGeom>
          <a:noFill/>
          <a:ln w="9525">
            <a:noFill/>
            <a:miter lim="800000"/>
            <a:headEnd/>
            <a:tailEnd/>
          </a:ln>
        </p:spPr>
      </p:pic>
      <p:pic>
        <p:nvPicPr>
          <p:cNvPr id="112650" name="Picture 1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35488" y="1322388"/>
            <a:ext cx="71437" cy="71437"/>
          </a:xfrm>
          <a:prstGeom prst="rect">
            <a:avLst/>
          </a:prstGeom>
          <a:noFill/>
          <a:ln w="9525">
            <a:noFill/>
            <a:miter lim="800000"/>
            <a:headEnd/>
            <a:tailEnd/>
          </a:ln>
        </p:spPr>
      </p:pic>
      <p:pic>
        <p:nvPicPr>
          <p:cNvPr id="112651" name="Picture 1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4875" y="1322388"/>
            <a:ext cx="71438" cy="71437"/>
          </a:xfrm>
          <a:prstGeom prst="rect">
            <a:avLst/>
          </a:prstGeom>
          <a:noFill/>
          <a:ln w="9525">
            <a:noFill/>
            <a:miter lim="800000"/>
            <a:headEnd/>
            <a:tailEnd/>
          </a:ln>
        </p:spPr>
      </p:pic>
      <p:pic>
        <p:nvPicPr>
          <p:cNvPr id="112652" name="Picture 1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64100" y="1322388"/>
            <a:ext cx="71438" cy="71437"/>
          </a:xfrm>
          <a:prstGeom prst="rect">
            <a:avLst/>
          </a:prstGeom>
          <a:noFill/>
          <a:ln w="9525">
            <a:noFill/>
            <a:miter lim="800000"/>
            <a:headEnd/>
            <a:tailEnd/>
          </a:ln>
        </p:spPr>
      </p:pic>
      <p:pic>
        <p:nvPicPr>
          <p:cNvPr id="112653" name="Picture 1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3488" y="1322388"/>
            <a:ext cx="71437" cy="71437"/>
          </a:xfrm>
          <a:prstGeom prst="rect">
            <a:avLst/>
          </a:prstGeom>
          <a:noFill/>
          <a:ln w="9525">
            <a:noFill/>
            <a:miter lim="800000"/>
            <a:headEnd/>
            <a:tailEnd/>
          </a:ln>
        </p:spPr>
      </p:pic>
      <p:pic>
        <p:nvPicPr>
          <p:cNvPr id="112654" name="Picture 1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8300" y="1322388"/>
            <a:ext cx="71438" cy="71437"/>
          </a:xfrm>
          <a:prstGeom prst="rect">
            <a:avLst/>
          </a:prstGeom>
          <a:noFill/>
          <a:ln w="9525">
            <a:noFill/>
            <a:miter lim="800000"/>
            <a:headEnd/>
            <a:tailEnd/>
          </a:ln>
        </p:spPr>
      </p:pic>
      <p:pic>
        <p:nvPicPr>
          <p:cNvPr id="112655" name="Picture 1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9488" y="1322388"/>
            <a:ext cx="71437" cy="71437"/>
          </a:xfrm>
          <a:prstGeom prst="rect">
            <a:avLst/>
          </a:prstGeom>
          <a:noFill/>
          <a:ln w="9525">
            <a:noFill/>
            <a:miter lim="800000"/>
            <a:headEnd/>
            <a:tailEnd/>
          </a:ln>
        </p:spPr>
      </p:pic>
      <p:pic>
        <p:nvPicPr>
          <p:cNvPr id="112656" name="Picture 1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49738" y="1322388"/>
            <a:ext cx="71437" cy="71437"/>
          </a:xfrm>
          <a:prstGeom prst="rect">
            <a:avLst/>
          </a:prstGeom>
          <a:noFill/>
          <a:ln w="9525">
            <a:noFill/>
            <a:miter lim="800000"/>
            <a:headEnd/>
            <a:tailEnd/>
          </a:ln>
        </p:spPr>
      </p:pic>
      <p:pic>
        <p:nvPicPr>
          <p:cNvPr id="112657" name="Picture 1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65638" y="1322388"/>
            <a:ext cx="71437" cy="71437"/>
          </a:xfrm>
          <a:prstGeom prst="rect">
            <a:avLst/>
          </a:prstGeom>
          <a:noFill/>
          <a:ln w="9525">
            <a:noFill/>
            <a:miter lim="800000"/>
            <a:headEnd/>
            <a:tailEnd/>
          </a:ln>
        </p:spPr>
      </p:pic>
      <p:pic>
        <p:nvPicPr>
          <p:cNvPr id="112658" name="Picture 1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5025" y="1322388"/>
            <a:ext cx="71438" cy="71437"/>
          </a:xfrm>
          <a:prstGeom prst="rect">
            <a:avLst/>
          </a:prstGeom>
          <a:noFill/>
          <a:ln w="9525">
            <a:noFill/>
            <a:miter lim="800000"/>
            <a:headEnd/>
            <a:tailEnd/>
          </a:ln>
        </p:spPr>
      </p:pic>
      <p:pic>
        <p:nvPicPr>
          <p:cNvPr id="112659" name="Picture 1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5275" y="1322388"/>
            <a:ext cx="71438" cy="71437"/>
          </a:xfrm>
          <a:prstGeom prst="rect">
            <a:avLst/>
          </a:prstGeom>
          <a:noFill/>
          <a:ln w="9525">
            <a:noFill/>
            <a:miter lim="800000"/>
            <a:headEnd/>
            <a:tailEnd/>
          </a:ln>
        </p:spPr>
      </p:pic>
      <p:pic>
        <p:nvPicPr>
          <p:cNvPr id="112660" name="Picture 2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8050" y="1322388"/>
            <a:ext cx="71438" cy="71437"/>
          </a:xfrm>
          <a:prstGeom prst="rect">
            <a:avLst/>
          </a:prstGeom>
          <a:noFill/>
          <a:ln w="9525">
            <a:noFill/>
            <a:miter lim="800000"/>
            <a:headEnd/>
            <a:tailEnd/>
          </a:ln>
        </p:spPr>
      </p:pic>
      <p:pic>
        <p:nvPicPr>
          <p:cNvPr id="112661" name="Picture 2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35425" y="1322388"/>
            <a:ext cx="71438" cy="71437"/>
          </a:xfrm>
          <a:prstGeom prst="rect">
            <a:avLst/>
          </a:prstGeom>
          <a:noFill/>
          <a:ln w="9525">
            <a:noFill/>
            <a:miter lim="800000"/>
            <a:headEnd/>
            <a:tailEnd/>
          </a:ln>
        </p:spPr>
      </p:pic>
      <p:pic>
        <p:nvPicPr>
          <p:cNvPr id="112662" name="Picture 2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72050" y="1322388"/>
            <a:ext cx="71438" cy="71437"/>
          </a:xfrm>
          <a:prstGeom prst="rect">
            <a:avLst/>
          </a:prstGeom>
          <a:noFill/>
          <a:ln w="9525">
            <a:noFill/>
            <a:miter lim="800000"/>
            <a:headEnd/>
            <a:tailEnd/>
          </a:ln>
        </p:spPr>
      </p:pic>
      <p:pic>
        <p:nvPicPr>
          <p:cNvPr id="112663" name="Picture 2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94200" y="1322388"/>
            <a:ext cx="71438" cy="71437"/>
          </a:xfrm>
          <a:prstGeom prst="rect">
            <a:avLst/>
          </a:prstGeom>
          <a:noFill/>
          <a:ln w="9525">
            <a:noFill/>
            <a:miter lim="800000"/>
            <a:headEnd/>
            <a:tailEnd/>
          </a:ln>
        </p:spPr>
      </p:pic>
      <p:pic>
        <p:nvPicPr>
          <p:cNvPr id="112664" name="Picture 2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3588" y="1322388"/>
            <a:ext cx="71437" cy="71437"/>
          </a:xfrm>
          <a:prstGeom prst="rect">
            <a:avLst/>
          </a:prstGeom>
          <a:noFill/>
          <a:ln w="9525">
            <a:noFill/>
            <a:miter lim="800000"/>
            <a:headEnd/>
            <a:tailEnd/>
          </a:ln>
        </p:spPr>
      </p:pic>
      <p:pic>
        <p:nvPicPr>
          <p:cNvPr id="112665" name="Picture 2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52975" y="1322388"/>
            <a:ext cx="71438" cy="71437"/>
          </a:xfrm>
          <a:prstGeom prst="rect">
            <a:avLst/>
          </a:prstGeom>
          <a:noFill/>
          <a:ln w="9525">
            <a:noFill/>
            <a:miter lim="800000"/>
            <a:headEnd/>
            <a:tailEnd/>
          </a:ln>
        </p:spPr>
      </p:pic>
      <p:pic>
        <p:nvPicPr>
          <p:cNvPr id="112666" name="Picture 2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02200" y="1322388"/>
            <a:ext cx="71438" cy="71437"/>
          </a:xfrm>
          <a:prstGeom prst="rect">
            <a:avLst/>
          </a:prstGeom>
          <a:noFill/>
          <a:ln w="9525">
            <a:noFill/>
            <a:miter lim="800000"/>
            <a:headEnd/>
            <a:tailEnd/>
          </a:ln>
        </p:spPr>
      </p:pic>
      <p:pic>
        <p:nvPicPr>
          <p:cNvPr id="112667" name="Picture 2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6400" y="1322388"/>
            <a:ext cx="71438" cy="71437"/>
          </a:xfrm>
          <a:prstGeom prst="rect">
            <a:avLst/>
          </a:prstGeom>
          <a:noFill/>
          <a:ln w="9525">
            <a:noFill/>
            <a:miter lim="800000"/>
            <a:headEnd/>
            <a:tailEnd/>
          </a:ln>
        </p:spPr>
      </p:pic>
      <p:pic>
        <p:nvPicPr>
          <p:cNvPr id="112668" name="Picture 2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27588" y="1322388"/>
            <a:ext cx="71437" cy="71437"/>
          </a:xfrm>
          <a:prstGeom prst="rect">
            <a:avLst/>
          </a:prstGeom>
          <a:noFill/>
          <a:ln w="9525">
            <a:noFill/>
            <a:miter lim="800000"/>
            <a:headEnd/>
            <a:tailEnd/>
          </a:ln>
        </p:spPr>
      </p:pic>
      <p:pic>
        <p:nvPicPr>
          <p:cNvPr id="112669" name="Picture 2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7838" y="1322388"/>
            <a:ext cx="71437" cy="71437"/>
          </a:xfrm>
          <a:prstGeom prst="rect">
            <a:avLst/>
          </a:prstGeom>
          <a:noFill/>
          <a:ln w="9525">
            <a:noFill/>
            <a:miter lim="800000"/>
            <a:headEnd/>
            <a:tailEnd/>
          </a:ln>
        </p:spPr>
      </p:pic>
      <p:pic>
        <p:nvPicPr>
          <p:cNvPr id="112670" name="Picture 3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03738" y="1322388"/>
            <a:ext cx="71437" cy="71437"/>
          </a:xfrm>
          <a:prstGeom prst="rect">
            <a:avLst/>
          </a:prstGeom>
          <a:noFill/>
          <a:ln w="9525">
            <a:noFill/>
            <a:miter lim="800000"/>
            <a:headEnd/>
            <a:tailEnd/>
          </a:ln>
        </p:spPr>
      </p:pic>
      <p:pic>
        <p:nvPicPr>
          <p:cNvPr id="112671" name="Picture 3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3125" y="1322388"/>
            <a:ext cx="71438" cy="71437"/>
          </a:xfrm>
          <a:prstGeom prst="rect">
            <a:avLst/>
          </a:prstGeom>
          <a:noFill/>
          <a:ln w="9525">
            <a:noFill/>
            <a:miter lim="800000"/>
            <a:headEnd/>
            <a:tailEnd/>
          </a:ln>
        </p:spPr>
      </p:pic>
      <p:pic>
        <p:nvPicPr>
          <p:cNvPr id="112672" name="Picture 3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3375" y="1322388"/>
            <a:ext cx="71438" cy="71437"/>
          </a:xfrm>
          <a:prstGeom prst="rect">
            <a:avLst/>
          </a:prstGeom>
          <a:noFill/>
          <a:ln w="9525">
            <a:noFill/>
            <a:miter lim="800000"/>
            <a:headEnd/>
            <a:tailEnd/>
          </a:ln>
        </p:spPr>
      </p:pic>
      <p:pic>
        <p:nvPicPr>
          <p:cNvPr id="112673" name="Picture 3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56150" y="1322388"/>
            <a:ext cx="71438" cy="71437"/>
          </a:xfrm>
          <a:prstGeom prst="rect">
            <a:avLst/>
          </a:prstGeom>
          <a:noFill/>
          <a:ln w="9525">
            <a:noFill/>
            <a:miter lim="800000"/>
            <a:headEnd/>
            <a:tailEnd/>
          </a:ln>
        </p:spPr>
      </p:pic>
      <p:pic>
        <p:nvPicPr>
          <p:cNvPr id="112674" name="Picture 3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9638" y="1322388"/>
            <a:ext cx="71437" cy="71437"/>
          </a:xfrm>
          <a:prstGeom prst="rect">
            <a:avLst/>
          </a:prstGeom>
          <a:noFill/>
          <a:ln w="9525">
            <a:noFill/>
            <a:miter lim="800000"/>
            <a:headEnd/>
            <a:tailEnd/>
          </a:ln>
        </p:spPr>
      </p:pic>
      <p:pic>
        <p:nvPicPr>
          <p:cNvPr id="112675" name="Picture 3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1788" y="1322388"/>
            <a:ext cx="71437" cy="71437"/>
          </a:xfrm>
          <a:prstGeom prst="rect">
            <a:avLst/>
          </a:prstGeom>
          <a:noFill/>
          <a:ln w="9525">
            <a:noFill/>
            <a:miter lim="800000"/>
            <a:headEnd/>
            <a:tailEnd/>
          </a:ln>
        </p:spPr>
      </p:pic>
      <p:pic>
        <p:nvPicPr>
          <p:cNvPr id="112676" name="Picture 3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21175" y="1322388"/>
            <a:ext cx="71438" cy="71437"/>
          </a:xfrm>
          <a:prstGeom prst="rect">
            <a:avLst/>
          </a:prstGeom>
          <a:noFill/>
          <a:ln w="9525">
            <a:noFill/>
            <a:miter lim="800000"/>
            <a:headEnd/>
            <a:tailEnd/>
          </a:ln>
        </p:spPr>
      </p:pic>
      <p:pic>
        <p:nvPicPr>
          <p:cNvPr id="112677" name="Picture 3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00563" y="1322388"/>
            <a:ext cx="71437" cy="71437"/>
          </a:xfrm>
          <a:prstGeom prst="rect">
            <a:avLst/>
          </a:prstGeom>
          <a:noFill/>
          <a:ln w="9525">
            <a:noFill/>
            <a:miter lim="800000"/>
            <a:headEnd/>
            <a:tailEnd/>
          </a:ln>
        </p:spPr>
      </p:pic>
      <p:pic>
        <p:nvPicPr>
          <p:cNvPr id="112678" name="Picture 3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9788" y="1322388"/>
            <a:ext cx="71437" cy="71437"/>
          </a:xfrm>
          <a:prstGeom prst="rect">
            <a:avLst/>
          </a:prstGeom>
          <a:noFill/>
          <a:ln w="9525">
            <a:noFill/>
            <a:miter lim="800000"/>
            <a:headEnd/>
            <a:tailEnd/>
          </a:ln>
        </p:spPr>
      </p:pic>
      <p:pic>
        <p:nvPicPr>
          <p:cNvPr id="112679" name="Picture 3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29175" y="1322388"/>
            <a:ext cx="71438" cy="71437"/>
          </a:xfrm>
          <a:prstGeom prst="rect">
            <a:avLst/>
          </a:prstGeom>
          <a:noFill/>
          <a:ln w="9525">
            <a:noFill/>
            <a:miter lim="800000"/>
            <a:headEnd/>
            <a:tailEnd/>
          </a:ln>
        </p:spPr>
      </p:pic>
      <p:pic>
        <p:nvPicPr>
          <p:cNvPr id="112680" name="Picture 4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5175" y="1322388"/>
            <a:ext cx="71438" cy="71437"/>
          </a:xfrm>
          <a:prstGeom prst="rect">
            <a:avLst/>
          </a:prstGeom>
          <a:noFill/>
          <a:ln w="9525">
            <a:noFill/>
            <a:miter lim="800000"/>
            <a:headEnd/>
            <a:tailEnd/>
          </a:ln>
        </p:spPr>
      </p:pic>
      <p:pic>
        <p:nvPicPr>
          <p:cNvPr id="112681" name="Picture 4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35425" y="1322388"/>
            <a:ext cx="71438" cy="71437"/>
          </a:xfrm>
          <a:prstGeom prst="rect">
            <a:avLst/>
          </a:prstGeom>
          <a:noFill/>
          <a:ln w="9525">
            <a:noFill/>
            <a:miter lim="800000"/>
            <a:headEnd/>
            <a:tailEnd/>
          </a:ln>
        </p:spPr>
      </p:pic>
      <p:pic>
        <p:nvPicPr>
          <p:cNvPr id="112682" name="Picture 4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51325" y="1322388"/>
            <a:ext cx="71438" cy="71437"/>
          </a:xfrm>
          <a:prstGeom prst="rect">
            <a:avLst/>
          </a:prstGeom>
          <a:noFill/>
          <a:ln w="9525">
            <a:noFill/>
            <a:miter lim="800000"/>
            <a:headEnd/>
            <a:tailEnd/>
          </a:ln>
        </p:spPr>
      </p:pic>
      <p:pic>
        <p:nvPicPr>
          <p:cNvPr id="112683" name="Picture 4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30713" y="1322388"/>
            <a:ext cx="71437" cy="71437"/>
          </a:xfrm>
          <a:prstGeom prst="rect">
            <a:avLst/>
          </a:prstGeom>
          <a:noFill/>
          <a:ln w="9525">
            <a:noFill/>
            <a:miter lim="800000"/>
            <a:headEnd/>
            <a:tailEnd/>
          </a:ln>
        </p:spPr>
      </p:pic>
      <p:pic>
        <p:nvPicPr>
          <p:cNvPr id="112684" name="Picture 4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03738" y="1322388"/>
            <a:ext cx="71437" cy="71437"/>
          </a:xfrm>
          <a:prstGeom prst="rect">
            <a:avLst/>
          </a:prstGeom>
          <a:noFill/>
          <a:ln w="9525">
            <a:noFill/>
            <a:miter lim="800000"/>
            <a:headEnd/>
            <a:tailEnd/>
          </a:ln>
        </p:spPr>
      </p:pic>
      <p:pic>
        <p:nvPicPr>
          <p:cNvPr id="112685" name="Picture 4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57738" y="1322388"/>
            <a:ext cx="71437" cy="71437"/>
          </a:xfrm>
          <a:prstGeom prst="rect">
            <a:avLst/>
          </a:prstGeom>
          <a:noFill/>
          <a:ln w="9525">
            <a:noFill/>
            <a:miter lim="800000"/>
            <a:headEnd/>
            <a:tailEnd/>
          </a:ln>
        </p:spPr>
      </p:pic>
      <p:pic>
        <p:nvPicPr>
          <p:cNvPr id="112686" name="Picture 4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9888" y="1322388"/>
            <a:ext cx="71437" cy="71437"/>
          </a:xfrm>
          <a:prstGeom prst="rect">
            <a:avLst/>
          </a:prstGeom>
          <a:noFill/>
          <a:ln w="9525">
            <a:noFill/>
            <a:miter lim="800000"/>
            <a:headEnd/>
            <a:tailEnd/>
          </a:ln>
        </p:spPr>
      </p:pic>
      <p:pic>
        <p:nvPicPr>
          <p:cNvPr id="112687" name="Picture 4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59275" y="1322388"/>
            <a:ext cx="71438" cy="71437"/>
          </a:xfrm>
          <a:prstGeom prst="rect">
            <a:avLst/>
          </a:prstGeom>
          <a:noFill/>
          <a:ln w="9525">
            <a:noFill/>
            <a:miter lim="800000"/>
            <a:headEnd/>
            <a:tailEnd/>
          </a:ln>
        </p:spPr>
      </p:pic>
      <p:pic>
        <p:nvPicPr>
          <p:cNvPr id="112688" name="Picture 4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38663" y="1322388"/>
            <a:ext cx="71437" cy="71437"/>
          </a:xfrm>
          <a:prstGeom prst="rect">
            <a:avLst/>
          </a:prstGeom>
          <a:noFill/>
          <a:ln w="9525">
            <a:noFill/>
            <a:miter lim="800000"/>
            <a:headEnd/>
            <a:tailEnd/>
          </a:ln>
        </p:spPr>
      </p:pic>
      <p:pic>
        <p:nvPicPr>
          <p:cNvPr id="112689" name="Picture 4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7888" y="1322388"/>
            <a:ext cx="71437" cy="71437"/>
          </a:xfrm>
          <a:prstGeom prst="rect">
            <a:avLst/>
          </a:prstGeom>
          <a:noFill/>
          <a:ln w="9525">
            <a:noFill/>
            <a:miter lim="800000"/>
            <a:headEnd/>
            <a:tailEnd/>
          </a:ln>
        </p:spPr>
      </p:pic>
      <p:pic>
        <p:nvPicPr>
          <p:cNvPr id="112690" name="Picture 5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67275" y="1322388"/>
            <a:ext cx="71438" cy="71437"/>
          </a:xfrm>
          <a:prstGeom prst="rect">
            <a:avLst/>
          </a:prstGeom>
          <a:noFill/>
          <a:ln w="9525">
            <a:noFill/>
            <a:miter lim="800000"/>
            <a:headEnd/>
            <a:tailEnd/>
          </a:ln>
        </p:spPr>
      </p:pic>
      <p:pic>
        <p:nvPicPr>
          <p:cNvPr id="112691" name="Picture 5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02088" y="1322388"/>
            <a:ext cx="71437" cy="71437"/>
          </a:xfrm>
          <a:prstGeom prst="rect">
            <a:avLst/>
          </a:prstGeom>
          <a:noFill/>
          <a:ln w="9525">
            <a:noFill/>
            <a:miter lim="800000"/>
            <a:headEnd/>
            <a:tailEnd/>
          </a:ln>
        </p:spPr>
      </p:pic>
      <p:pic>
        <p:nvPicPr>
          <p:cNvPr id="112692" name="Picture 5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13275" y="1322388"/>
            <a:ext cx="71438" cy="71437"/>
          </a:xfrm>
          <a:prstGeom prst="rect">
            <a:avLst/>
          </a:prstGeom>
          <a:noFill/>
          <a:ln w="9525">
            <a:noFill/>
            <a:miter lim="800000"/>
            <a:headEnd/>
            <a:tailEnd/>
          </a:ln>
        </p:spPr>
      </p:pic>
      <p:pic>
        <p:nvPicPr>
          <p:cNvPr id="112693" name="Picture 5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73525" y="1322388"/>
            <a:ext cx="71438" cy="71437"/>
          </a:xfrm>
          <a:prstGeom prst="rect">
            <a:avLst/>
          </a:prstGeom>
          <a:noFill/>
          <a:ln w="9525">
            <a:noFill/>
            <a:miter lim="800000"/>
            <a:headEnd/>
            <a:tailEnd/>
          </a:ln>
        </p:spPr>
      </p:pic>
      <p:pic>
        <p:nvPicPr>
          <p:cNvPr id="112694" name="Picture 5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9425" y="1322388"/>
            <a:ext cx="71438" cy="71437"/>
          </a:xfrm>
          <a:prstGeom prst="rect">
            <a:avLst/>
          </a:prstGeom>
          <a:noFill/>
          <a:ln w="9525">
            <a:noFill/>
            <a:miter lim="800000"/>
            <a:headEnd/>
            <a:tailEnd/>
          </a:ln>
        </p:spPr>
      </p:pic>
      <p:pic>
        <p:nvPicPr>
          <p:cNvPr id="112695" name="Picture 5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68813" y="1322388"/>
            <a:ext cx="71437" cy="71437"/>
          </a:xfrm>
          <a:prstGeom prst="rect">
            <a:avLst/>
          </a:prstGeom>
          <a:noFill/>
          <a:ln w="9525">
            <a:noFill/>
            <a:miter lim="800000"/>
            <a:headEnd/>
            <a:tailEnd/>
          </a:ln>
        </p:spPr>
      </p:pic>
      <p:pic>
        <p:nvPicPr>
          <p:cNvPr id="112696" name="Picture 5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41838" y="1322388"/>
            <a:ext cx="71437" cy="71437"/>
          </a:xfrm>
          <a:prstGeom prst="rect">
            <a:avLst/>
          </a:prstGeom>
          <a:noFill/>
          <a:ln w="9525">
            <a:noFill/>
            <a:miter lim="800000"/>
            <a:headEnd/>
            <a:tailEnd/>
          </a:ln>
        </p:spPr>
      </p:pic>
      <p:pic>
        <p:nvPicPr>
          <p:cNvPr id="112697" name="Picture 5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6713" y="1322388"/>
            <a:ext cx="71437" cy="71437"/>
          </a:xfrm>
          <a:prstGeom prst="rect">
            <a:avLst/>
          </a:prstGeom>
          <a:noFill/>
          <a:ln w="9525">
            <a:noFill/>
            <a:miter lim="800000"/>
            <a:headEnd/>
            <a:tailEnd/>
          </a:ln>
        </p:spPr>
      </p:pic>
      <p:pic>
        <p:nvPicPr>
          <p:cNvPr id="112698" name="Picture 5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35488" y="1322388"/>
            <a:ext cx="71437" cy="71437"/>
          </a:xfrm>
          <a:prstGeom prst="rect">
            <a:avLst/>
          </a:prstGeom>
          <a:noFill/>
          <a:ln w="9525">
            <a:noFill/>
            <a:miter lim="800000"/>
            <a:headEnd/>
            <a:tailEnd/>
          </a:ln>
        </p:spPr>
      </p:pic>
      <p:pic>
        <p:nvPicPr>
          <p:cNvPr id="112699" name="Picture 5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4875" y="1322388"/>
            <a:ext cx="71438" cy="71437"/>
          </a:xfrm>
          <a:prstGeom prst="rect">
            <a:avLst/>
          </a:prstGeom>
          <a:noFill/>
          <a:ln w="9525">
            <a:noFill/>
            <a:miter lim="800000"/>
            <a:headEnd/>
            <a:tailEnd/>
          </a:ln>
        </p:spPr>
      </p:pic>
      <p:pic>
        <p:nvPicPr>
          <p:cNvPr id="112700" name="Picture 6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94263" y="1322388"/>
            <a:ext cx="71437" cy="71437"/>
          </a:xfrm>
          <a:prstGeom prst="rect">
            <a:avLst/>
          </a:prstGeom>
          <a:noFill/>
          <a:ln w="9525">
            <a:noFill/>
            <a:miter lim="800000"/>
            <a:headEnd/>
            <a:tailEnd/>
          </a:ln>
        </p:spPr>
      </p:pic>
      <p:pic>
        <p:nvPicPr>
          <p:cNvPr id="112701" name="Picture 6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3488" y="1322388"/>
            <a:ext cx="71437" cy="71437"/>
          </a:xfrm>
          <a:prstGeom prst="rect">
            <a:avLst/>
          </a:prstGeom>
          <a:noFill/>
          <a:ln w="9525">
            <a:noFill/>
            <a:miter lim="800000"/>
            <a:headEnd/>
            <a:tailEnd/>
          </a:ln>
        </p:spPr>
      </p:pic>
      <p:pic>
        <p:nvPicPr>
          <p:cNvPr id="112702" name="Picture 6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57688" y="1322388"/>
            <a:ext cx="71437" cy="71437"/>
          </a:xfrm>
          <a:prstGeom prst="rect">
            <a:avLst/>
          </a:prstGeom>
          <a:noFill/>
          <a:ln w="9525">
            <a:noFill/>
            <a:miter lim="800000"/>
            <a:headEnd/>
            <a:tailEnd/>
          </a:ln>
        </p:spPr>
      </p:pic>
      <p:pic>
        <p:nvPicPr>
          <p:cNvPr id="112703" name="Picture 6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68875" y="1322388"/>
            <a:ext cx="71438" cy="71437"/>
          </a:xfrm>
          <a:prstGeom prst="rect">
            <a:avLst/>
          </a:prstGeom>
          <a:noFill/>
          <a:ln w="9525">
            <a:noFill/>
            <a:miter lim="800000"/>
            <a:headEnd/>
            <a:tailEnd/>
          </a:ln>
        </p:spPr>
      </p:pic>
      <p:pic>
        <p:nvPicPr>
          <p:cNvPr id="112704" name="Picture 6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29125" y="1322388"/>
            <a:ext cx="71438" cy="71437"/>
          </a:xfrm>
          <a:prstGeom prst="rect">
            <a:avLst/>
          </a:prstGeom>
          <a:noFill/>
          <a:ln w="9525">
            <a:noFill/>
            <a:miter lim="800000"/>
            <a:headEnd/>
            <a:tailEnd/>
          </a:ln>
        </p:spPr>
      </p:pic>
      <p:pic>
        <p:nvPicPr>
          <p:cNvPr id="112705" name="Picture 6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5025" y="1322388"/>
            <a:ext cx="71438" cy="71437"/>
          </a:xfrm>
          <a:prstGeom prst="rect">
            <a:avLst/>
          </a:prstGeom>
          <a:noFill/>
          <a:ln w="9525">
            <a:noFill/>
            <a:miter lim="800000"/>
            <a:headEnd/>
            <a:tailEnd/>
          </a:ln>
        </p:spPr>
      </p:pic>
      <p:pic>
        <p:nvPicPr>
          <p:cNvPr id="112706" name="Picture 6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24413" y="1322388"/>
            <a:ext cx="71437" cy="71437"/>
          </a:xfrm>
          <a:prstGeom prst="rect">
            <a:avLst/>
          </a:prstGeom>
          <a:noFill/>
          <a:ln w="9525">
            <a:noFill/>
            <a:miter lim="800000"/>
            <a:headEnd/>
            <a:tailEnd/>
          </a:ln>
        </p:spPr>
      </p:pic>
      <p:pic>
        <p:nvPicPr>
          <p:cNvPr id="112707" name="Picture 6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4663" y="1322388"/>
            <a:ext cx="71437" cy="71437"/>
          </a:xfrm>
          <a:prstGeom prst="rect">
            <a:avLst/>
          </a:prstGeom>
          <a:noFill/>
          <a:ln w="9525">
            <a:noFill/>
            <a:miter lim="800000"/>
            <a:headEnd/>
            <a:tailEnd/>
          </a:ln>
        </p:spPr>
      </p:pic>
      <p:pic>
        <p:nvPicPr>
          <p:cNvPr id="112708" name="Picture 6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97438" y="1322388"/>
            <a:ext cx="71437" cy="71437"/>
          </a:xfrm>
          <a:prstGeom prst="rect">
            <a:avLst/>
          </a:prstGeom>
          <a:noFill/>
          <a:ln w="9525">
            <a:noFill/>
            <a:miter lim="800000"/>
            <a:headEnd/>
            <a:tailEnd/>
          </a:ln>
        </p:spPr>
      </p:pic>
      <p:pic>
        <p:nvPicPr>
          <p:cNvPr id="112709" name="Picture 6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4813" y="1322388"/>
            <a:ext cx="71437" cy="71437"/>
          </a:xfrm>
          <a:prstGeom prst="rect">
            <a:avLst/>
          </a:prstGeom>
          <a:noFill/>
          <a:ln w="9525">
            <a:noFill/>
            <a:miter lim="800000"/>
            <a:headEnd/>
            <a:tailEnd/>
          </a:ln>
        </p:spPr>
      </p:pic>
      <p:pic>
        <p:nvPicPr>
          <p:cNvPr id="112710" name="Picture 7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3588" y="1322388"/>
            <a:ext cx="71437" cy="71437"/>
          </a:xfrm>
          <a:prstGeom prst="rect">
            <a:avLst/>
          </a:prstGeom>
          <a:noFill/>
          <a:ln w="9525">
            <a:noFill/>
            <a:miter lim="800000"/>
            <a:headEnd/>
            <a:tailEnd/>
          </a:ln>
        </p:spPr>
      </p:pic>
      <p:pic>
        <p:nvPicPr>
          <p:cNvPr id="112711" name="Picture 7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52975" y="1322388"/>
            <a:ext cx="71438" cy="71437"/>
          </a:xfrm>
          <a:prstGeom prst="rect">
            <a:avLst/>
          </a:prstGeom>
          <a:noFill/>
          <a:ln w="9525">
            <a:noFill/>
            <a:miter lim="800000"/>
            <a:headEnd/>
            <a:tailEnd/>
          </a:ln>
        </p:spPr>
      </p:pic>
      <p:pic>
        <p:nvPicPr>
          <p:cNvPr id="112712" name="Picture 7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32363" y="1322388"/>
            <a:ext cx="71437" cy="71437"/>
          </a:xfrm>
          <a:prstGeom prst="rect">
            <a:avLst/>
          </a:prstGeom>
          <a:noFill/>
          <a:ln w="9525">
            <a:noFill/>
            <a:miter lim="800000"/>
            <a:headEnd/>
            <a:tailEnd/>
          </a:ln>
        </p:spPr>
      </p:pic>
      <p:pic>
        <p:nvPicPr>
          <p:cNvPr id="112713" name="Picture 7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95788" y="1322388"/>
            <a:ext cx="71437" cy="71437"/>
          </a:xfrm>
          <a:prstGeom prst="rect">
            <a:avLst/>
          </a:prstGeom>
          <a:noFill/>
          <a:ln w="9525">
            <a:noFill/>
            <a:miter lim="800000"/>
            <a:headEnd/>
            <a:tailEnd/>
          </a:ln>
        </p:spPr>
      </p:pic>
      <p:pic>
        <p:nvPicPr>
          <p:cNvPr id="112714" name="Picture 7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6975" y="1322388"/>
            <a:ext cx="71438" cy="71437"/>
          </a:xfrm>
          <a:prstGeom prst="rect">
            <a:avLst/>
          </a:prstGeom>
          <a:noFill/>
          <a:ln w="9525">
            <a:noFill/>
            <a:miter lim="800000"/>
            <a:headEnd/>
            <a:tailEnd/>
          </a:ln>
        </p:spPr>
      </p:pic>
      <p:pic>
        <p:nvPicPr>
          <p:cNvPr id="112715" name="Picture 7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67225" y="1322388"/>
            <a:ext cx="71438" cy="71437"/>
          </a:xfrm>
          <a:prstGeom prst="rect">
            <a:avLst/>
          </a:prstGeom>
          <a:noFill/>
          <a:ln w="9525">
            <a:noFill/>
            <a:miter lim="800000"/>
            <a:headEnd/>
            <a:tailEnd/>
          </a:ln>
        </p:spPr>
      </p:pic>
      <p:pic>
        <p:nvPicPr>
          <p:cNvPr id="112716" name="Picture 7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3125" y="1322388"/>
            <a:ext cx="71438" cy="71437"/>
          </a:xfrm>
          <a:prstGeom prst="rect">
            <a:avLst/>
          </a:prstGeom>
          <a:noFill/>
          <a:ln w="9525">
            <a:noFill/>
            <a:miter lim="800000"/>
            <a:headEnd/>
            <a:tailEnd/>
          </a:ln>
        </p:spPr>
      </p:pic>
      <p:pic>
        <p:nvPicPr>
          <p:cNvPr id="112717" name="Picture 7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62513" y="1322388"/>
            <a:ext cx="71437" cy="71437"/>
          </a:xfrm>
          <a:prstGeom prst="rect">
            <a:avLst/>
          </a:prstGeom>
          <a:noFill/>
          <a:ln w="9525">
            <a:noFill/>
            <a:miter lim="800000"/>
            <a:headEnd/>
            <a:tailEnd/>
          </a:ln>
        </p:spPr>
      </p:pic>
      <p:pic>
        <p:nvPicPr>
          <p:cNvPr id="112718" name="Picture 7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22763" y="1322388"/>
            <a:ext cx="71437" cy="71437"/>
          </a:xfrm>
          <a:prstGeom prst="rect">
            <a:avLst/>
          </a:prstGeom>
          <a:noFill/>
          <a:ln w="9525">
            <a:noFill/>
            <a:miter lim="800000"/>
            <a:headEnd/>
            <a:tailEnd/>
          </a:ln>
        </p:spPr>
      </p:pic>
      <p:pic>
        <p:nvPicPr>
          <p:cNvPr id="112719" name="Picture 7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35538" y="1322388"/>
            <a:ext cx="71437" cy="71437"/>
          </a:xfrm>
          <a:prstGeom prst="rect">
            <a:avLst/>
          </a:prstGeom>
          <a:noFill/>
          <a:ln w="9525">
            <a:noFill/>
            <a:miter lim="800000"/>
            <a:headEnd/>
            <a:tailEnd/>
          </a:ln>
        </p:spPr>
      </p:pic>
      <p:pic>
        <p:nvPicPr>
          <p:cNvPr id="112720" name="Picture 8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5738" y="1322388"/>
            <a:ext cx="71437" cy="71437"/>
          </a:xfrm>
          <a:prstGeom prst="rect">
            <a:avLst/>
          </a:prstGeom>
          <a:noFill/>
          <a:ln w="9525">
            <a:noFill/>
            <a:miter lim="800000"/>
            <a:headEnd/>
            <a:tailEnd/>
          </a:ln>
        </p:spPr>
      </p:pic>
      <p:pic>
        <p:nvPicPr>
          <p:cNvPr id="112721" name="Picture 8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32363" y="1322388"/>
            <a:ext cx="71437" cy="71437"/>
          </a:xfrm>
          <a:prstGeom prst="rect">
            <a:avLst/>
          </a:prstGeom>
          <a:noFill/>
          <a:ln w="9525">
            <a:noFill/>
            <a:miter lim="800000"/>
            <a:headEnd/>
            <a:tailEnd/>
          </a:ln>
        </p:spPr>
      </p:pic>
      <p:pic>
        <p:nvPicPr>
          <p:cNvPr id="112722" name="Picture 8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54513" y="1322388"/>
            <a:ext cx="71437" cy="71437"/>
          </a:xfrm>
          <a:prstGeom prst="rect">
            <a:avLst/>
          </a:prstGeom>
          <a:noFill/>
          <a:ln w="9525">
            <a:noFill/>
            <a:miter lim="800000"/>
            <a:headEnd/>
            <a:tailEnd/>
          </a:ln>
        </p:spPr>
      </p:pic>
      <p:pic>
        <p:nvPicPr>
          <p:cNvPr id="112723" name="Picture 8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33900" y="1322388"/>
            <a:ext cx="71438" cy="71437"/>
          </a:xfrm>
          <a:prstGeom prst="rect">
            <a:avLst/>
          </a:prstGeom>
          <a:noFill/>
          <a:ln w="9525">
            <a:noFill/>
            <a:miter lim="800000"/>
            <a:headEnd/>
            <a:tailEnd/>
          </a:ln>
        </p:spPr>
      </p:pic>
      <p:pic>
        <p:nvPicPr>
          <p:cNvPr id="112724" name="Picture 8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3288" y="1322388"/>
            <a:ext cx="71437" cy="71437"/>
          </a:xfrm>
          <a:prstGeom prst="rect">
            <a:avLst/>
          </a:prstGeom>
          <a:noFill/>
          <a:ln w="9525">
            <a:noFill/>
            <a:miter lim="800000"/>
            <a:headEnd/>
            <a:tailEnd/>
          </a:ln>
        </p:spPr>
      </p:pic>
      <p:pic>
        <p:nvPicPr>
          <p:cNvPr id="112725" name="Picture 8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62513" y="1322388"/>
            <a:ext cx="71437" cy="71437"/>
          </a:xfrm>
          <a:prstGeom prst="rect">
            <a:avLst/>
          </a:prstGeom>
          <a:noFill/>
          <a:ln w="9525">
            <a:noFill/>
            <a:miter lim="800000"/>
            <a:headEnd/>
            <a:tailEnd/>
          </a:ln>
        </p:spPr>
      </p:pic>
      <p:pic>
        <p:nvPicPr>
          <p:cNvPr id="112726" name="Picture 8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1900" y="1322388"/>
            <a:ext cx="71438" cy="71437"/>
          </a:xfrm>
          <a:prstGeom prst="rect">
            <a:avLst/>
          </a:prstGeom>
          <a:noFill/>
          <a:ln w="9525">
            <a:noFill/>
            <a:miter lim="800000"/>
            <a:headEnd/>
            <a:tailEnd/>
          </a:ln>
        </p:spPr>
      </p:pic>
      <p:pic>
        <p:nvPicPr>
          <p:cNvPr id="112727" name="Picture 8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6713" y="1322388"/>
            <a:ext cx="71437" cy="71437"/>
          </a:xfrm>
          <a:prstGeom prst="rect">
            <a:avLst/>
          </a:prstGeom>
          <a:noFill/>
          <a:ln w="9525">
            <a:noFill/>
            <a:miter lim="800000"/>
            <a:headEnd/>
            <a:tailEnd/>
          </a:ln>
        </p:spPr>
      </p:pic>
      <p:pic>
        <p:nvPicPr>
          <p:cNvPr id="112728" name="Picture 8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7900" y="1322388"/>
            <a:ext cx="71438" cy="71437"/>
          </a:xfrm>
          <a:prstGeom prst="rect">
            <a:avLst/>
          </a:prstGeom>
          <a:noFill/>
          <a:ln w="9525">
            <a:noFill/>
            <a:miter lim="800000"/>
            <a:headEnd/>
            <a:tailEnd/>
          </a:ln>
        </p:spPr>
      </p:pic>
      <p:pic>
        <p:nvPicPr>
          <p:cNvPr id="112729" name="Picture 8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48150" y="1322388"/>
            <a:ext cx="71438" cy="71437"/>
          </a:xfrm>
          <a:prstGeom prst="rect">
            <a:avLst/>
          </a:prstGeom>
          <a:noFill/>
          <a:ln w="9525">
            <a:noFill/>
            <a:miter lim="800000"/>
            <a:headEnd/>
            <a:tailEnd/>
          </a:ln>
        </p:spPr>
      </p:pic>
      <p:pic>
        <p:nvPicPr>
          <p:cNvPr id="112730" name="Picture 9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64050" y="1322388"/>
            <a:ext cx="71438" cy="71437"/>
          </a:xfrm>
          <a:prstGeom prst="rect">
            <a:avLst/>
          </a:prstGeom>
          <a:noFill/>
          <a:ln w="9525">
            <a:noFill/>
            <a:miter lim="800000"/>
            <a:headEnd/>
            <a:tailEnd/>
          </a:ln>
        </p:spPr>
      </p:pic>
      <p:pic>
        <p:nvPicPr>
          <p:cNvPr id="112731" name="Picture 9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3438" y="1322388"/>
            <a:ext cx="71437" cy="71437"/>
          </a:xfrm>
          <a:prstGeom prst="rect">
            <a:avLst/>
          </a:prstGeom>
          <a:noFill/>
          <a:ln w="9525">
            <a:noFill/>
            <a:miter lim="800000"/>
            <a:headEnd/>
            <a:tailEnd/>
          </a:ln>
        </p:spPr>
      </p:pic>
      <p:pic>
        <p:nvPicPr>
          <p:cNvPr id="112732" name="Picture 9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3688" y="1322388"/>
            <a:ext cx="71437" cy="71437"/>
          </a:xfrm>
          <a:prstGeom prst="rect">
            <a:avLst/>
          </a:prstGeom>
          <a:noFill/>
          <a:ln w="9525">
            <a:noFill/>
            <a:miter lim="800000"/>
            <a:headEnd/>
            <a:tailEnd/>
          </a:ln>
        </p:spPr>
      </p:pic>
      <p:pic>
        <p:nvPicPr>
          <p:cNvPr id="112733" name="Picture 9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6463" y="1322388"/>
            <a:ext cx="71437" cy="71437"/>
          </a:xfrm>
          <a:prstGeom prst="rect">
            <a:avLst/>
          </a:prstGeom>
          <a:noFill/>
          <a:ln w="9525">
            <a:noFill/>
            <a:miter lim="800000"/>
            <a:headEnd/>
            <a:tailEnd/>
          </a:ln>
        </p:spPr>
      </p:pic>
      <p:pic>
        <p:nvPicPr>
          <p:cNvPr id="112734" name="Picture 9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33838" y="1322388"/>
            <a:ext cx="71437" cy="71437"/>
          </a:xfrm>
          <a:prstGeom prst="rect">
            <a:avLst/>
          </a:prstGeom>
          <a:noFill/>
          <a:ln w="9525">
            <a:noFill/>
            <a:miter lim="800000"/>
            <a:headEnd/>
            <a:tailEnd/>
          </a:ln>
        </p:spPr>
      </p:pic>
      <p:pic>
        <p:nvPicPr>
          <p:cNvPr id="112735" name="Picture 9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70463" y="1322388"/>
            <a:ext cx="71437" cy="71437"/>
          </a:xfrm>
          <a:prstGeom prst="rect">
            <a:avLst/>
          </a:prstGeom>
          <a:noFill/>
          <a:ln w="9525">
            <a:noFill/>
            <a:miter lim="800000"/>
            <a:headEnd/>
            <a:tailEnd/>
          </a:ln>
        </p:spPr>
      </p:pic>
      <p:pic>
        <p:nvPicPr>
          <p:cNvPr id="112736" name="Picture 9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92613" y="1322388"/>
            <a:ext cx="71437" cy="71437"/>
          </a:xfrm>
          <a:prstGeom prst="rect">
            <a:avLst/>
          </a:prstGeom>
          <a:noFill/>
          <a:ln w="9525">
            <a:noFill/>
            <a:miter lim="800000"/>
            <a:headEnd/>
            <a:tailEnd/>
          </a:ln>
        </p:spPr>
      </p:pic>
      <p:pic>
        <p:nvPicPr>
          <p:cNvPr id="112737" name="Picture 9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1322388"/>
            <a:ext cx="71438" cy="71437"/>
          </a:xfrm>
          <a:prstGeom prst="rect">
            <a:avLst/>
          </a:prstGeom>
          <a:noFill/>
          <a:ln w="9525">
            <a:noFill/>
            <a:miter lim="800000"/>
            <a:headEnd/>
            <a:tailEnd/>
          </a:ln>
        </p:spPr>
      </p:pic>
      <p:pic>
        <p:nvPicPr>
          <p:cNvPr id="112738" name="Picture 9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51388" y="1322388"/>
            <a:ext cx="71437" cy="71437"/>
          </a:xfrm>
          <a:prstGeom prst="rect">
            <a:avLst/>
          </a:prstGeom>
          <a:noFill/>
          <a:ln w="9525">
            <a:noFill/>
            <a:miter lim="800000"/>
            <a:headEnd/>
            <a:tailEnd/>
          </a:ln>
        </p:spPr>
      </p:pic>
      <p:pic>
        <p:nvPicPr>
          <p:cNvPr id="112739" name="Picture 9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00613" y="1322388"/>
            <a:ext cx="71437" cy="71437"/>
          </a:xfrm>
          <a:prstGeom prst="rect">
            <a:avLst/>
          </a:prstGeom>
          <a:noFill/>
          <a:ln w="9525">
            <a:noFill/>
            <a:miter lim="800000"/>
            <a:headEnd/>
            <a:tailEnd/>
          </a:ln>
        </p:spPr>
      </p:pic>
      <p:pic>
        <p:nvPicPr>
          <p:cNvPr id="112740" name="Picture 10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4813" y="1322388"/>
            <a:ext cx="71437" cy="71437"/>
          </a:xfrm>
          <a:prstGeom prst="rect">
            <a:avLst/>
          </a:prstGeom>
          <a:noFill/>
          <a:ln w="9525">
            <a:noFill/>
            <a:miter lim="800000"/>
            <a:headEnd/>
            <a:tailEnd/>
          </a:ln>
        </p:spPr>
      </p:pic>
      <p:pic>
        <p:nvPicPr>
          <p:cNvPr id="112741" name="Picture 10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26000" y="1322388"/>
            <a:ext cx="71438" cy="71437"/>
          </a:xfrm>
          <a:prstGeom prst="rect">
            <a:avLst/>
          </a:prstGeom>
          <a:noFill/>
          <a:ln w="9525">
            <a:noFill/>
            <a:miter lim="800000"/>
            <a:headEnd/>
            <a:tailEnd/>
          </a:ln>
        </p:spPr>
      </p:pic>
      <p:pic>
        <p:nvPicPr>
          <p:cNvPr id="112742" name="Picture 10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6250" y="1322388"/>
            <a:ext cx="71438" cy="71437"/>
          </a:xfrm>
          <a:prstGeom prst="rect">
            <a:avLst/>
          </a:prstGeom>
          <a:noFill/>
          <a:ln w="9525">
            <a:noFill/>
            <a:miter lim="800000"/>
            <a:headEnd/>
            <a:tailEnd/>
          </a:ln>
        </p:spPr>
      </p:pic>
      <p:pic>
        <p:nvPicPr>
          <p:cNvPr id="112743" name="Picture 10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02150" y="1322388"/>
            <a:ext cx="71438" cy="71437"/>
          </a:xfrm>
          <a:prstGeom prst="rect">
            <a:avLst/>
          </a:prstGeom>
          <a:noFill/>
          <a:ln w="9525">
            <a:noFill/>
            <a:miter lim="800000"/>
            <a:headEnd/>
            <a:tailEnd/>
          </a:ln>
        </p:spPr>
      </p:pic>
      <p:pic>
        <p:nvPicPr>
          <p:cNvPr id="112744" name="Picture 10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1538" y="1322388"/>
            <a:ext cx="71437" cy="71437"/>
          </a:xfrm>
          <a:prstGeom prst="rect">
            <a:avLst/>
          </a:prstGeom>
          <a:noFill/>
          <a:ln w="9525">
            <a:noFill/>
            <a:miter lim="800000"/>
            <a:headEnd/>
            <a:tailEnd/>
          </a:ln>
        </p:spPr>
      </p:pic>
      <p:pic>
        <p:nvPicPr>
          <p:cNvPr id="112745" name="Picture 10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1788" y="1322388"/>
            <a:ext cx="71437" cy="71437"/>
          </a:xfrm>
          <a:prstGeom prst="rect">
            <a:avLst/>
          </a:prstGeom>
          <a:noFill/>
          <a:ln w="9525">
            <a:noFill/>
            <a:miter lim="800000"/>
            <a:headEnd/>
            <a:tailEnd/>
          </a:ln>
        </p:spPr>
      </p:pic>
      <p:pic>
        <p:nvPicPr>
          <p:cNvPr id="112746" name="Picture 10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54563" y="1322388"/>
            <a:ext cx="71437" cy="71437"/>
          </a:xfrm>
          <a:prstGeom prst="rect">
            <a:avLst/>
          </a:prstGeom>
          <a:noFill/>
          <a:ln w="9525">
            <a:noFill/>
            <a:miter lim="800000"/>
            <a:headEnd/>
            <a:tailEnd/>
          </a:ln>
        </p:spPr>
      </p:pic>
      <p:pic>
        <p:nvPicPr>
          <p:cNvPr id="112747" name="Picture 10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8050" y="1322388"/>
            <a:ext cx="71438" cy="71437"/>
          </a:xfrm>
          <a:prstGeom prst="rect">
            <a:avLst/>
          </a:prstGeom>
          <a:noFill/>
          <a:ln w="9525">
            <a:noFill/>
            <a:miter lim="800000"/>
            <a:headEnd/>
            <a:tailEnd/>
          </a:ln>
        </p:spPr>
      </p:pic>
      <p:pic>
        <p:nvPicPr>
          <p:cNvPr id="112748" name="Picture 10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0200" y="1322388"/>
            <a:ext cx="71438" cy="71437"/>
          </a:xfrm>
          <a:prstGeom prst="rect">
            <a:avLst/>
          </a:prstGeom>
          <a:noFill/>
          <a:ln w="9525">
            <a:noFill/>
            <a:miter lim="800000"/>
            <a:headEnd/>
            <a:tailEnd/>
          </a:ln>
        </p:spPr>
      </p:pic>
      <p:pic>
        <p:nvPicPr>
          <p:cNvPr id="112749" name="Picture 10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19588" y="1322388"/>
            <a:ext cx="71437" cy="71437"/>
          </a:xfrm>
          <a:prstGeom prst="rect">
            <a:avLst/>
          </a:prstGeom>
          <a:noFill/>
          <a:ln w="9525">
            <a:noFill/>
            <a:miter lim="800000"/>
            <a:headEnd/>
            <a:tailEnd/>
          </a:ln>
        </p:spPr>
      </p:pic>
      <p:pic>
        <p:nvPicPr>
          <p:cNvPr id="112750" name="Picture 11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98975" y="1322388"/>
            <a:ext cx="71438" cy="71437"/>
          </a:xfrm>
          <a:prstGeom prst="rect">
            <a:avLst/>
          </a:prstGeom>
          <a:noFill/>
          <a:ln w="9525">
            <a:noFill/>
            <a:miter lim="800000"/>
            <a:headEnd/>
            <a:tailEnd/>
          </a:ln>
        </p:spPr>
      </p:pic>
      <p:pic>
        <p:nvPicPr>
          <p:cNvPr id="112751" name="Picture 11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8200" y="1322388"/>
            <a:ext cx="71438" cy="71437"/>
          </a:xfrm>
          <a:prstGeom prst="rect">
            <a:avLst/>
          </a:prstGeom>
          <a:noFill/>
          <a:ln w="9525">
            <a:noFill/>
            <a:miter lim="800000"/>
            <a:headEnd/>
            <a:tailEnd/>
          </a:ln>
        </p:spPr>
      </p:pic>
      <p:pic>
        <p:nvPicPr>
          <p:cNvPr id="112752" name="Picture 11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27588" y="1322388"/>
            <a:ext cx="71437" cy="71437"/>
          </a:xfrm>
          <a:prstGeom prst="rect">
            <a:avLst/>
          </a:prstGeom>
          <a:noFill/>
          <a:ln w="9525">
            <a:noFill/>
            <a:miter lim="800000"/>
            <a:headEnd/>
            <a:tailEnd/>
          </a:ln>
        </p:spPr>
      </p:pic>
      <p:pic>
        <p:nvPicPr>
          <p:cNvPr id="112753" name="Picture 11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3588" y="1322388"/>
            <a:ext cx="71437" cy="71437"/>
          </a:xfrm>
          <a:prstGeom prst="rect">
            <a:avLst/>
          </a:prstGeom>
          <a:noFill/>
          <a:ln w="9525">
            <a:noFill/>
            <a:miter lim="800000"/>
            <a:headEnd/>
            <a:tailEnd/>
          </a:ln>
        </p:spPr>
      </p:pic>
      <p:pic>
        <p:nvPicPr>
          <p:cNvPr id="112754" name="Picture 11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33838" y="1322388"/>
            <a:ext cx="71437" cy="71437"/>
          </a:xfrm>
          <a:prstGeom prst="rect">
            <a:avLst/>
          </a:prstGeom>
          <a:noFill/>
          <a:ln w="9525">
            <a:noFill/>
            <a:miter lim="800000"/>
            <a:headEnd/>
            <a:tailEnd/>
          </a:ln>
        </p:spPr>
      </p:pic>
      <p:pic>
        <p:nvPicPr>
          <p:cNvPr id="112755" name="Picture 11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49738" y="1322388"/>
            <a:ext cx="71437" cy="71437"/>
          </a:xfrm>
          <a:prstGeom prst="rect">
            <a:avLst/>
          </a:prstGeom>
          <a:noFill/>
          <a:ln w="9525">
            <a:noFill/>
            <a:miter lim="800000"/>
            <a:headEnd/>
            <a:tailEnd/>
          </a:ln>
        </p:spPr>
      </p:pic>
      <p:pic>
        <p:nvPicPr>
          <p:cNvPr id="112756" name="Picture 11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29125" y="1322388"/>
            <a:ext cx="71438" cy="71437"/>
          </a:xfrm>
          <a:prstGeom prst="rect">
            <a:avLst/>
          </a:prstGeom>
          <a:noFill/>
          <a:ln w="9525">
            <a:noFill/>
            <a:miter lim="800000"/>
            <a:headEnd/>
            <a:tailEnd/>
          </a:ln>
        </p:spPr>
      </p:pic>
      <p:pic>
        <p:nvPicPr>
          <p:cNvPr id="112757" name="Picture 11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02150" y="1322388"/>
            <a:ext cx="71438" cy="71437"/>
          </a:xfrm>
          <a:prstGeom prst="rect">
            <a:avLst/>
          </a:prstGeom>
          <a:noFill/>
          <a:ln w="9525">
            <a:noFill/>
            <a:miter lim="800000"/>
            <a:headEnd/>
            <a:tailEnd/>
          </a:ln>
        </p:spPr>
      </p:pic>
      <p:pic>
        <p:nvPicPr>
          <p:cNvPr id="112758" name="Picture 11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56150" y="1322388"/>
            <a:ext cx="71438" cy="71437"/>
          </a:xfrm>
          <a:prstGeom prst="rect">
            <a:avLst/>
          </a:prstGeom>
          <a:noFill/>
          <a:ln w="9525">
            <a:noFill/>
            <a:miter lim="800000"/>
            <a:headEnd/>
            <a:tailEnd/>
          </a:ln>
        </p:spPr>
      </p:pic>
      <p:pic>
        <p:nvPicPr>
          <p:cNvPr id="112759" name="Picture 11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8300" y="1322388"/>
            <a:ext cx="71438" cy="71437"/>
          </a:xfrm>
          <a:prstGeom prst="rect">
            <a:avLst/>
          </a:prstGeom>
          <a:noFill/>
          <a:ln w="9525">
            <a:noFill/>
            <a:miter lim="800000"/>
            <a:headEnd/>
            <a:tailEnd/>
          </a:ln>
        </p:spPr>
      </p:pic>
      <p:pic>
        <p:nvPicPr>
          <p:cNvPr id="112760" name="Picture 12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57688" y="1322388"/>
            <a:ext cx="71437" cy="71437"/>
          </a:xfrm>
          <a:prstGeom prst="rect">
            <a:avLst/>
          </a:prstGeom>
          <a:noFill/>
          <a:ln w="9525">
            <a:noFill/>
            <a:miter lim="800000"/>
            <a:headEnd/>
            <a:tailEnd/>
          </a:ln>
        </p:spPr>
      </p:pic>
      <p:pic>
        <p:nvPicPr>
          <p:cNvPr id="112761" name="Picture 12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37075" y="1322388"/>
            <a:ext cx="71438" cy="71437"/>
          </a:xfrm>
          <a:prstGeom prst="rect">
            <a:avLst/>
          </a:prstGeom>
          <a:noFill/>
          <a:ln w="9525">
            <a:noFill/>
            <a:miter lim="800000"/>
            <a:headEnd/>
            <a:tailEnd/>
          </a:ln>
        </p:spPr>
      </p:pic>
      <p:pic>
        <p:nvPicPr>
          <p:cNvPr id="112762" name="Picture 12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6300" y="1322388"/>
            <a:ext cx="71438" cy="71437"/>
          </a:xfrm>
          <a:prstGeom prst="rect">
            <a:avLst/>
          </a:prstGeom>
          <a:noFill/>
          <a:ln w="9525">
            <a:noFill/>
            <a:miter lim="800000"/>
            <a:headEnd/>
            <a:tailEnd/>
          </a:ln>
        </p:spPr>
      </p:pic>
      <p:pic>
        <p:nvPicPr>
          <p:cNvPr id="112763" name="Picture 12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65688" y="1322388"/>
            <a:ext cx="71437" cy="71437"/>
          </a:xfrm>
          <a:prstGeom prst="rect">
            <a:avLst/>
          </a:prstGeom>
          <a:noFill/>
          <a:ln w="9525">
            <a:noFill/>
            <a:miter lim="800000"/>
            <a:headEnd/>
            <a:tailEnd/>
          </a:ln>
        </p:spPr>
      </p:pic>
      <p:pic>
        <p:nvPicPr>
          <p:cNvPr id="112764" name="Picture 12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00500" y="1322388"/>
            <a:ext cx="71438" cy="71437"/>
          </a:xfrm>
          <a:prstGeom prst="rect">
            <a:avLst/>
          </a:prstGeom>
          <a:noFill/>
          <a:ln w="9525">
            <a:noFill/>
            <a:miter lim="800000"/>
            <a:headEnd/>
            <a:tailEnd/>
          </a:ln>
        </p:spPr>
      </p:pic>
      <p:pic>
        <p:nvPicPr>
          <p:cNvPr id="112765" name="Picture 12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11688" y="1322388"/>
            <a:ext cx="71437" cy="71437"/>
          </a:xfrm>
          <a:prstGeom prst="rect">
            <a:avLst/>
          </a:prstGeom>
          <a:noFill/>
          <a:ln w="9525">
            <a:noFill/>
            <a:miter lim="800000"/>
            <a:headEnd/>
            <a:tailEnd/>
          </a:ln>
        </p:spPr>
      </p:pic>
      <p:pic>
        <p:nvPicPr>
          <p:cNvPr id="112766" name="Picture 12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71938" y="1322388"/>
            <a:ext cx="71437" cy="71437"/>
          </a:xfrm>
          <a:prstGeom prst="rect">
            <a:avLst/>
          </a:prstGeom>
          <a:noFill/>
          <a:ln w="9525">
            <a:noFill/>
            <a:miter lim="800000"/>
            <a:headEnd/>
            <a:tailEnd/>
          </a:ln>
        </p:spPr>
      </p:pic>
      <p:pic>
        <p:nvPicPr>
          <p:cNvPr id="112767" name="Picture 12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7838" y="1322388"/>
            <a:ext cx="71437" cy="71437"/>
          </a:xfrm>
          <a:prstGeom prst="rect">
            <a:avLst/>
          </a:prstGeom>
          <a:noFill/>
          <a:ln w="9525">
            <a:noFill/>
            <a:miter lim="800000"/>
            <a:headEnd/>
            <a:tailEnd/>
          </a:ln>
        </p:spPr>
      </p:pic>
      <p:pic>
        <p:nvPicPr>
          <p:cNvPr id="112768" name="Picture 12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67225" y="1322388"/>
            <a:ext cx="71438" cy="71437"/>
          </a:xfrm>
          <a:prstGeom prst="rect">
            <a:avLst/>
          </a:prstGeom>
          <a:noFill/>
          <a:ln w="9525">
            <a:noFill/>
            <a:miter lim="800000"/>
            <a:headEnd/>
            <a:tailEnd/>
          </a:ln>
        </p:spPr>
      </p:pic>
      <p:pic>
        <p:nvPicPr>
          <p:cNvPr id="112769" name="Picture 12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40250" y="1322388"/>
            <a:ext cx="71438" cy="71437"/>
          </a:xfrm>
          <a:prstGeom prst="rect">
            <a:avLst/>
          </a:prstGeom>
          <a:noFill/>
          <a:ln w="9525">
            <a:noFill/>
            <a:miter lim="800000"/>
            <a:headEnd/>
            <a:tailEnd/>
          </a:ln>
        </p:spPr>
      </p:pic>
      <p:pic>
        <p:nvPicPr>
          <p:cNvPr id="112770" name="Picture 13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5125" y="1322388"/>
            <a:ext cx="71438" cy="71437"/>
          </a:xfrm>
          <a:prstGeom prst="rect">
            <a:avLst/>
          </a:prstGeom>
          <a:noFill/>
          <a:ln w="9525">
            <a:noFill/>
            <a:miter lim="800000"/>
            <a:headEnd/>
            <a:tailEnd/>
          </a:ln>
        </p:spPr>
      </p:pic>
      <p:pic>
        <p:nvPicPr>
          <p:cNvPr id="112771" name="Picture 13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33900" y="1322388"/>
            <a:ext cx="71438" cy="71437"/>
          </a:xfrm>
          <a:prstGeom prst="rect">
            <a:avLst/>
          </a:prstGeom>
          <a:noFill/>
          <a:ln w="9525">
            <a:noFill/>
            <a:miter lim="800000"/>
            <a:headEnd/>
            <a:tailEnd/>
          </a:ln>
        </p:spPr>
      </p:pic>
      <p:pic>
        <p:nvPicPr>
          <p:cNvPr id="112772" name="Picture 13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3288" y="1322388"/>
            <a:ext cx="71437" cy="71437"/>
          </a:xfrm>
          <a:prstGeom prst="rect">
            <a:avLst/>
          </a:prstGeom>
          <a:noFill/>
          <a:ln w="9525">
            <a:noFill/>
            <a:miter lim="800000"/>
            <a:headEnd/>
            <a:tailEnd/>
          </a:ln>
        </p:spPr>
      </p:pic>
      <p:pic>
        <p:nvPicPr>
          <p:cNvPr id="112773" name="Picture 13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92675" y="1322388"/>
            <a:ext cx="71438" cy="71437"/>
          </a:xfrm>
          <a:prstGeom prst="rect">
            <a:avLst/>
          </a:prstGeom>
          <a:noFill/>
          <a:ln w="9525">
            <a:noFill/>
            <a:miter lim="800000"/>
            <a:headEnd/>
            <a:tailEnd/>
          </a:ln>
        </p:spPr>
      </p:pic>
      <p:pic>
        <p:nvPicPr>
          <p:cNvPr id="112774" name="Picture 13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1900" y="1322388"/>
            <a:ext cx="71438" cy="71437"/>
          </a:xfrm>
          <a:prstGeom prst="rect">
            <a:avLst/>
          </a:prstGeom>
          <a:noFill/>
          <a:ln w="9525">
            <a:noFill/>
            <a:miter lim="800000"/>
            <a:headEnd/>
            <a:tailEnd/>
          </a:ln>
        </p:spPr>
      </p:pic>
      <p:pic>
        <p:nvPicPr>
          <p:cNvPr id="112775" name="Picture 13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56100" y="1322388"/>
            <a:ext cx="71438" cy="71437"/>
          </a:xfrm>
          <a:prstGeom prst="rect">
            <a:avLst/>
          </a:prstGeom>
          <a:noFill/>
          <a:ln w="9525">
            <a:noFill/>
            <a:miter lim="800000"/>
            <a:headEnd/>
            <a:tailEnd/>
          </a:ln>
        </p:spPr>
      </p:pic>
      <p:pic>
        <p:nvPicPr>
          <p:cNvPr id="112776" name="Picture 13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67288" y="1322388"/>
            <a:ext cx="71437" cy="71437"/>
          </a:xfrm>
          <a:prstGeom prst="rect">
            <a:avLst/>
          </a:prstGeom>
          <a:noFill/>
          <a:ln w="9525">
            <a:noFill/>
            <a:miter lim="800000"/>
            <a:headEnd/>
            <a:tailEnd/>
          </a:ln>
        </p:spPr>
      </p:pic>
      <p:pic>
        <p:nvPicPr>
          <p:cNvPr id="112777" name="Picture 13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27538" y="1322388"/>
            <a:ext cx="71437" cy="71437"/>
          </a:xfrm>
          <a:prstGeom prst="rect">
            <a:avLst/>
          </a:prstGeom>
          <a:noFill/>
          <a:ln w="9525">
            <a:noFill/>
            <a:miter lim="800000"/>
            <a:headEnd/>
            <a:tailEnd/>
          </a:ln>
        </p:spPr>
      </p:pic>
      <p:pic>
        <p:nvPicPr>
          <p:cNvPr id="112778" name="Picture 13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3438" y="1322388"/>
            <a:ext cx="71437" cy="71437"/>
          </a:xfrm>
          <a:prstGeom prst="rect">
            <a:avLst/>
          </a:prstGeom>
          <a:noFill/>
          <a:ln w="9525">
            <a:noFill/>
            <a:miter lim="800000"/>
            <a:headEnd/>
            <a:tailEnd/>
          </a:ln>
        </p:spPr>
      </p:pic>
      <p:pic>
        <p:nvPicPr>
          <p:cNvPr id="112779" name="Picture 13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22825" y="1322388"/>
            <a:ext cx="71438" cy="71437"/>
          </a:xfrm>
          <a:prstGeom prst="rect">
            <a:avLst/>
          </a:prstGeom>
          <a:noFill/>
          <a:ln w="9525">
            <a:noFill/>
            <a:miter lim="800000"/>
            <a:headEnd/>
            <a:tailEnd/>
          </a:ln>
        </p:spPr>
      </p:pic>
      <p:pic>
        <p:nvPicPr>
          <p:cNvPr id="112780" name="Picture 14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3075" y="1322388"/>
            <a:ext cx="71438" cy="71437"/>
          </a:xfrm>
          <a:prstGeom prst="rect">
            <a:avLst/>
          </a:prstGeom>
          <a:noFill/>
          <a:ln w="9525">
            <a:noFill/>
            <a:miter lim="800000"/>
            <a:headEnd/>
            <a:tailEnd/>
          </a:ln>
        </p:spPr>
      </p:pic>
      <p:pic>
        <p:nvPicPr>
          <p:cNvPr id="112781" name="Picture 14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95850" y="1322388"/>
            <a:ext cx="71438" cy="71437"/>
          </a:xfrm>
          <a:prstGeom prst="rect">
            <a:avLst/>
          </a:prstGeom>
          <a:noFill/>
          <a:ln w="9525">
            <a:noFill/>
            <a:miter lim="800000"/>
            <a:headEnd/>
            <a:tailEnd/>
          </a:ln>
        </p:spPr>
      </p:pic>
      <p:pic>
        <p:nvPicPr>
          <p:cNvPr id="112782" name="Picture 14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3225" y="1322388"/>
            <a:ext cx="71438" cy="71437"/>
          </a:xfrm>
          <a:prstGeom prst="rect">
            <a:avLst/>
          </a:prstGeom>
          <a:noFill/>
          <a:ln w="9525">
            <a:noFill/>
            <a:miter lim="800000"/>
            <a:headEnd/>
            <a:tailEnd/>
          </a:ln>
        </p:spPr>
      </p:pic>
      <p:pic>
        <p:nvPicPr>
          <p:cNvPr id="112783" name="Picture 14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1322388"/>
            <a:ext cx="71438" cy="71437"/>
          </a:xfrm>
          <a:prstGeom prst="rect">
            <a:avLst/>
          </a:prstGeom>
          <a:noFill/>
          <a:ln w="9525">
            <a:noFill/>
            <a:miter lim="800000"/>
            <a:headEnd/>
            <a:tailEnd/>
          </a:ln>
        </p:spPr>
      </p:pic>
      <p:pic>
        <p:nvPicPr>
          <p:cNvPr id="112784" name="Picture 14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51388" y="1322388"/>
            <a:ext cx="71437" cy="71437"/>
          </a:xfrm>
          <a:prstGeom prst="rect">
            <a:avLst/>
          </a:prstGeom>
          <a:noFill/>
          <a:ln w="9525">
            <a:noFill/>
            <a:miter lim="800000"/>
            <a:headEnd/>
            <a:tailEnd/>
          </a:ln>
        </p:spPr>
      </p:pic>
      <p:pic>
        <p:nvPicPr>
          <p:cNvPr id="112785" name="Picture 14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30775" y="1322388"/>
            <a:ext cx="71438" cy="71437"/>
          </a:xfrm>
          <a:prstGeom prst="rect">
            <a:avLst/>
          </a:prstGeom>
          <a:noFill/>
          <a:ln w="9525">
            <a:noFill/>
            <a:miter lim="800000"/>
            <a:headEnd/>
            <a:tailEnd/>
          </a:ln>
        </p:spPr>
      </p:pic>
      <p:pic>
        <p:nvPicPr>
          <p:cNvPr id="112786" name="Picture 14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94200" y="1322388"/>
            <a:ext cx="71438" cy="71437"/>
          </a:xfrm>
          <a:prstGeom prst="rect">
            <a:avLst/>
          </a:prstGeom>
          <a:noFill/>
          <a:ln w="9525">
            <a:noFill/>
            <a:miter lim="800000"/>
            <a:headEnd/>
            <a:tailEnd/>
          </a:ln>
        </p:spPr>
      </p:pic>
      <p:pic>
        <p:nvPicPr>
          <p:cNvPr id="112787" name="Picture 14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5388" y="1322388"/>
            <a:ext cx="71437" cy="71437"/>
          </a:xfrm>
          <a:prstGeom prst="rect">
            <a:avLst/>
          </a:prstGeom>
          <a:noFill/>
          <a:ln w="9525">
            <a:noFill/>
            <a:miter lim="800000"/>
            <a:headEnd/>
            <a:tailEnd/>
          </a:ln>
        </p:spPr>
      </p:pic>
      <p:pic>
        <p:nvPicPr>
          <p:cNvPr id="112788" name="Picture 14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65638" y="1322388"/>
            <a:ext cx="71437" cy="71437"/>
          </a:xfrm>
          <a:prstGeom prst="rect">
            <a:avLst/>
          </a:prstGeom>
          <a:noFill/>
          <a:ln w="9525">
            <a:noFill/>
            <a:miter lim="800000"/>
            <a:headEnd/>
            <a:tailEnd/>
          </a:ln>
        </p:spPr>
      </p:pic>
      <p:pic>
        <p:nvPicPr>
          <p:cNvPr id="112789" name="Picture 14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1538" y="1322388"/>
            <a:ext cx="71437" cy="71437"/>
          </a:xfrm>
          <a:prstGeom prst="rect">
            <a:avLst/>
          </a:prstGeom>
          <a:noFill/>
          <a:ln w="9525">
            <a:noFill/>
            <a:miter lim="800000"/>
            <a:headEnd/>
            <a:tailEnd/>
          </a:ln>
        </p:spPr>
      </p:pic>
      <p:pic>
        <p:nvPicPr>
          <p:cNvPr id="112790" name="Picture 15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60925" y="1322388"/>
            <a:ext cx="71438" cy="71437"/>
          </a:xfrm>
          <a:prstGeom prst="rect">
            <a:avLst/>
          </a:prstGeom>
          <a:noFill/>
          <a:ln w="9525">
            <a:noFill/>
            <a:miter lim="800000"/>
            <a:headEnd/>
            <a:tailEnd/>
          </a:ln>
        </p:spPr>
      </p:pic>
      <p:pic>
        <p:nvPicPr>
          <p:cNvPr id="112791" name="Picture 15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21175" y="1322388"/>
            <a:ext cx="71438" cy="71437"/>
          </a:xfrm>
          <a:prstGeom prst="rect">
            <a:avLst/>
          </a:prstGeom>
          <a:noFill/>
          <a:ln w="9525">
            <a:noFill/>
            <a:miter lim="800000"/>
            <a:headEnd/>
            <a:tailEnd/>
          </a:ln>
        </p:spPr>
      </p:pic>
      <p:pic>
        <p:nvPicPr>
          <p:cNvPr id="112792" name="Picture 15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33950" y="1322388"/>
            <a:ext cx="71438" cy="71437"/>
          </a:xfrm>
          <a:prstGeom prst="rect">
            <a:avLst/>
          </a:prstGeom>
          <a:noFill/>
          <a:ln w="9525">
            <a:noFill/>
            <a:miter lim="800000"/>
            <a:headEnd/>
            <a:tailEnd/>
          </a:ln>
        </p:spPr>
      </p:pic>
      <p:sp>
        <p:nvSpPr>
          <p:cNvPr id="19609" name="Rectangle 153"/>
          <p:cNvSpPr>
            <a:spLocks noChangeArrowheads="1"/>
          </p:cNvSpPr>
          <p:nvPr/>
        </p:nvSpPr>
        <p:spPr bwMode="auto">
          <a:xfrm>
            <a:off x="5148263" y="1341438"/>
            <a:ext cx="463550" cy="366712"/>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b="1">
                <a:solidFill>
                  <a:srgbClr val="000000"/>
                </a:solidFill>
                <a:latin typeface="Arial" charset="0"/>
              </a:rPr>
              <a:t>Zn</a:t>
            </a:r>
          </a:p>
        </p:txBody>
      </p:sp>
      <p:sp>
        <p:nvSpPr>
          <p:cNvPr id="112794" name="Text Box 154"/>
          <p:cNvSpPr txBox="1">
            <a:spLocks noChangeArrowheads="1"/>
          </p:cNvSpPr>
          <p:nvPr/>
        </p:nvSpPr>
        <p:spPr bwMode="auto">
          <a:xfrm>
            <a:off x="179388" y="404813"/>
            <a:ext cx="3824287" cy="2282825"/>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pPr>
            <a:r>
              <a:rPr lang="it-IT" sz="2400">
                <a:solidFill>
                  <a:srgbClr val="000000"/>
                </a:solidFill>
                <a:latin typeface="Garamond" charset="0"/>
              </a:rPr>
              <a:t>Ora carichiamo positivamente l’elettroscopio.</a:t>
            </a:r>
          </a:p>
          <a:p>
            <a:pPr fontAlgn="base">
              <a:spcBef>
                <a:spcPct val="0"/>
              </a:spcBef>
              <a:spcAft>
                <a:spcPct val="0"/>
              </a:spcAft>
            </a:pPr>
            <a:r>
              <a:rPr lang="it-IT" sz="2400">
                <a:solidFill>
                  <a:srgbClr val="000000"/>
                </a:solidFill>
                <a:latin typeface="Garamond" charset="0"/>
              </a:rPr>
              <a:t>Se illuminiamo il disco </a:t>
            </a:r>
            <a:br>
              <a:rPr lang="it-IT" sz="2400">
                <a:solidFill>
                  <a:srgbClr val="000000"/>
                </a:solidFill>
                <a:latin typeface="Garamond" charset="0"/>
              </a:rPr>
            </a:br>
            <a:r>
              <a:rPr lang="it-IT" sz="2400">
                <a:solidFill>
                  <a:srgbClr val="000000"/>
                </a:solidFill>
                <a:latin typeface="Garamond" charset="0"/>
              </a:rPr>
              <a:t>di Zn con la luce emessa dalla lampada a vapori di mercurio osserviamo ...</a:t>
            </a:r>
          </a:p>
        </p:txBody>
      </p:sp>
    </p:spTree>
    <p:extLst>
      <p:ext uri="{BB962C8B-B14F-4D97-AF65-F5344CB8AC3E}">
        <p14:creationId xmlns:p14="http://schemas.microsoft.com/office/powerpoint/2010/main" val="3680228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
                                        <p:tgtEl>
                                          <p:spTgt spid="112794"/>
                                        </p:tgtEl>
                                      </p:cBhvr>
                                    </p:animEffect>
                                    <p:set>
                                      <p:cBhvr>
                                        <p:cTn id="7" dur="1" fill="hold">
                                          <p:stCondLst>
                                            <p:cond delay="99"/>
                                          </p:stCondLst>
                                        </p:cTn>
                                        <p:tgtEl>
                                          <p:spTgt spid="112794"/>
                                        </p:tgtEl>
                                        <p:attrNameLst>
                                          <p:attrName>style.visibility</p:attrName>
                                        </p:attrNameLst>
                                      </p:cBhvr>
                                      <p:to>
                                        <p:strVal val="hidden"/>
                                      </p:to>
                                    </p:set>
                                  </p:childTnLst>
                                </p:cTn>
                              </p:par>
                              <p:par>
                                <p:cTn id="8" presetID="22" presetClass="entr" presetSubtype="1" fill="hold" grpId="0" nodeType="withEffect">
                                  <p:stCondLst>
                                    <p:cond delay="0"/>
                                  </p:stCondLst>
                                  <p:childTnLst>
                                    <p:set>
                                      <p:cBhvr>
                                        <p:cTn id="9" dur="1" fill="hold">
                                          <p:stCondLst>
                                            <p:cond delay="0"/>
                                          </p:stCondLst>
                                        </p:cTn>
                                        <p:tgtEl>
                                          <p:spTgt spid="112646"/>
                                        </p:tgtEl>
                                        <p:attrNameLst>
                                          <p:attrName>style.visibility</p:attrName>
                                        </p:attrNameLst>
                                      </p:cBhvr>
                                      <p:to>
                                        <p:strVal val="visible"/>
                                      </p:to>
                                    </p:set>
                                    <p:animEffect transition="in" filter="wipe(up)">
                                      <p:cBhvr>
                                        <p:cTn id="10" dur="2000"/>
                                        <p:tgtEl>
                                          <p:spTgt spid="112646"/>
                                        </p:tgtEl>
                                      </p:cBhvr>
                                    </p:animEffect>
                                  </p:childTnLst>
                                </p:cTn>
                              </p:par>
                            </p:childTnLst>
                          </p:cTn>
                        </p:par>
                        <p:par>
                          <p:cTn id="11" fill="hold" nodeType="afterGroup">
                            <p:stCondLst>
                              <p:cond delay="2000"/>
                            </p:stCondLst>
                            <p:childTnLst>
                              <p:par>
                                <p:cTn id="12" presetID="1" presetClass="entr" presetSubtype="0" fill="hold" nodeType="afterEffect">
                                  <p:stCondLst>
                                    <p:cond delay="0"/>
                                  </p:stCondLst>
                                  <p:childTnLst>
                                    <p:set>
                                      <p:cBhvr>
                                        <p:cTn id="13" dur="1" fill="hold">
                                          <p:stCondLst>
                                            <p:cond delay="0"/>
                                          </p:stCondLst>
                                        </p:cTn>
                                        <p:tgtEl>
                                          <p:spTgt spid="112650"/>
                                        </p:tgtEl>
                                        <p:attrNameLst>
                                          <p:attrName>style.visibility</p:attrName>
                                        </p:attrNameLst>
                                      </p:cBhvr>
                                      <p:to>
                                        <p:strVal val="visible"/>
                                      </p:to>
                                    </p:set>
                                  </p:childTnLst>
                                </p:cTn>
                              </p:par>
                              <p:par>
                                <p:cTn id="14" presetID="1" presetClass="path" presetSubtype="0" autoRev="1" fill="hold" nodeType="withEffect">
                                  <p:stCondLst>
                                    <p:cond delay="0"/>
                                  </p:stCondLst>
                                  <p:childTnLst>
                                    <p:animMotion origin="layout" path="M -1.66667E-6 -0.00509 L -1.66667E-6 -0.01042 " pathEditMode="relative" rAng="0" ptsTypes="AA">
                                      <p:cBhvr>
                                        <p:cTn id="15" dur="100" fill="hold"/>
                                        <p:tgtEl>
                                          <p:spTgt spid="112650"/>
                                        </p:tgtEl>
                                        <p:attrNameLst>
                                          <p:attrName>ppt_x</p:attrName>
                                          <p:attrName>ppt_y</p:attrName>
                                        </p:attrNameLst>
                                      </p:cBhvr>
                                      <p:rCtr x="0" y="-3"/>
                                    </p:animMotion>
                                  </p:childTnLst>
                                  <p:subTnLst>
                                    <p:set>
                                      <p:cBhvr override="childStyle">
                                        <p:cTn dur="1" fill="hold" display="0" masterRel="sameClick" afterEffect="1">
                                          <p:stCondLst>
                                            <p:cond evt="end" delay="0">
                                              <p:tn val="14"/>
                                            </p:cond>
                                          </p:stCondLst>
                                        </p:cTn>
                                        <p:tgtEl>
                                          <p:spTgt spid="112650"/>
                                        </p:tgtEl>
                                        <p:attrNameLst>
                                          <p:attrName>style.visibility</p:attrName>
                                        </p:attrNameLst>
                                      </p:cBhvr>
                                      <p:to>
                                        <p:strVal val="hidden"/>
                                      </p:to>
                                    </p:set>
                                  </p:subTnLst>
                                </p:cTn>
                              </p:par>
                              <p:par>
                                <p:cTn id="16" presetID="1" presetClass="entr" presetSubtype="0" fill="hold" nodeType="withEffect">
                                  <p:stCondLst>
                                    <p:cond delay="300"/>
                                  </p:stCondLst>
                                  <p:childTnLst>
                                    <p:set>
                                      <p:cBhvr>
                                        <p:cTn id="17" dur="1" fill="hold">
                                          <p:stCondLst>
                                            <p:cond delay="0"/>
                                          </p:stCondLst>
                                        </p:cTn>
                                        <p:tgtEl>
                                          <p:spTgt spid="112647"/>
                                        </p:tgtEl>
                                        <p:attrNameLst>
                                          <p:attrName>style.visibility</p:attrName>
                                        </p:attrNameLst>
                                      </p:cBhvr>
                                      <p:to>
                                        <p:strVal val="visible"/>
                                      </p:to>
                                    </p:set>
                                  </p:childTnLst>
                                </p:cTn>
                              </p:par>
                              <p:par>
                                <p:cTn id="18" presetID="1" presetClass="path" presetSubtype="0" autoRev="1" fill="hold" nodeType="withEffect">
                                  <p:stCondLst>
                                    <p:cond delay="300"/>
                                  </p:stCondLst>
                                  <p:childTnLst>
                                    <p:animMotion origin="layout" path="M -1.66667E-6 -0.00509 L -1.66667E-6 -0.01042 " pathEditMode="relative" rAng="0" ptsTypes="AA">
                                      <p:cBhvr>
                                        <p:cTn id="19" dur="100" fill="hold"/>
                                        <p:tgtEl>
                                          <p:spTgt spid="112647"/>
                                        </p:tgtEl>
                                        <p:attrNameLst>
                                          <p:attrName>ppt_x</p:attrName>
                                          <p:attrName>ppt_y</p:attrName>
                                        </p:attrNameLst>
                                      </p:cBhvr>
                                      <p:rCtr x="0" y="-3"/>
                                    </p:animMotion>
                                  </p:childTnLst>
                                  <p:subTnLst>
                                    <p:set>
                                      <p:cBhvr override="childStyle">
                                        <p:cTn dur="1" fill="hold" display="0" masterRel="sameClick" afterEffect="1">
                                          <p:stCondLst>
                                            <p:cond evt="end" delay="0">
                                              <p:tn val="18"/>
                                            </p:cond>
                                          </p:stCondLst>
                                        </p:cTn>
                                        <p:tgtEl>
                                          <p:spTgt spid="112647"/>
                                        </p:tgtEl>
                                        <p:attrNameLst>
                                          <p:attrName>style.visibility</p:attrName>
                                        </p:attrNameLst>
                                      </p:cBhvr>
                                      <p:to>
                                        <p:strVal val="hidden"/>
                                      </p:to>
                                    </p:set>
                                  </p:subTnLst>
                                </p:cTn>
                              </p:par>
                              <p:par>
                                <p:cTn id="20" presetID="1" presetClass="entr" presetSubtype="0" fill="hold" nodeType="withEffect">
                                  <p:stCondLst>
                                    <p:cond delay="600"/>
                                  </p:stCondLst>
                                  <p:childTnLst>
                                    <p:set>
                                      <p:cBhvr>
                                        <p:cTn id="21" dur="1" fill="hold">
                                          <p:stCondLst>
                                            <p:cond delay="0"/>
                                          </p:stCondLst>
                                        </p:cTn>
                                        <p:tgtEl>
                                          <p:spTgt spid="112648"/>
                                        </p:tgtEl>
                                        <p:attrNameLst>
                                          <p:attrName>style.visibility</p:attrName>
                                        </p:attrNameLst>
                                      </p:cBhvr>
                                      <p:to>
                                        <p:strVal val="visible"/>
                                      </p:to>
                                    </p:set>
                                  </p:childTnLst>
                                </p:cTn>
                              </p:par>
                              <p:par>
                                <p:cTn id="22" presetID="1" presetClass="path" presetSubtype="0" autoRev="1" fill="hold" nodeType="withEffect">
                                  <p:stCondLst>
                                    <p:cond delay="600"/>
                                  </p:stCondLst>
                                  <p:childTnLst>
                                    <p:animMotion origin="layout" path="M -1.66667E-6 -0.00509 L -1.66667E-6 -0.01042 " pathEditMode="relative" rAng="0" ptsTypes="AA">
                                      <p:cBhvr>
                                        <p:cTn id="23" dur="100" fill="hold"/>
                                        <p:tgtEl>
                                          <p:spTgt spid="112648"/>
                                        </p:tgtEl>
                                        <p:attrNameLst>
                                          <p:attrName>ppt_x</p:attrName>
                                          <p:attrName>ppt_y</p:attrName>
                                        </p:attrNameLst>
                                      </p:cBhvr>
                                      <p:rCtr x="0" y="-3"/>
                                    </p:animMotion>
                                  </p:childTnLst>
                                  <p:subTnLst>
                                    <p:set>
                                      <p:cBhvr override="childStyle">
                                        <p:cTn dur="1" fill="hold" display="0" masterRel="sameClick" afterEffect="1">
                                          <p:stCondLst>
                                            <p:cond evt="end" delay="0">
                                              <p:tn val="22"/>
                                            </p:cond>
                                          </p:stCondLst>
                                        </p:cTn>
                                        <p:tgtEl>
                                          <p:spTgt spid="112648"/>
                                        </p:tgtEl>
                                        <p:attrNameLst>
                                          <p:attrName>style.visibility</p:attrName>
                                        </p:attrNameLst>
                                      </p:cBhvr>
                                      <p:to>
                                        <p:strVal val="hidden"/>
                                      </p:to>
                                    </p:set>
                                  </p:subTnLst>
                                </p:cTn>
                              </p:par>
                              <p:par>
                                <p:cTn id="24" presetID="1" presetClass="entr" presetSubtype="0" fill="hold" nodeType="withEffect">
                                  <p:stCondLst>
                                    <p:cond delay="400"/>
                                  </p:stCondLst>
                                  <p:childTnLst>
                                    <p:set>
                                      <p:cBhvr>
                                        <p:cTn id="25" dur="1" fill="hold">
                                          <p:stCondLst>
                                            <p:cond delay="0"/>
                                          </p:stCondLst>
                                        </p:cTn>
                                        <p:tgtEl>
                                          <p:spTgt spid="112649"/>
                                        </p:tgtEl>
                                        <p:attrNameLst>
                                          <p:attrName>style.visibility</p:attrName>
                                        </p:attrNameLst>
                                      </p:cBhvr>
                                      <p:to>
                                        <p:strVal val="visible"/>
                                      </p:to>
                                    </p:set>
                                  </p:childTnLst>
                                </p:cTn>
                              </p:par>
                              <p:par>
                                <p:cTn id="26" presetID="1" presetClass="path" presetSubtype="0" autoRev="1" fill="hold" nodeType="withEffect">
                                  <p:stCondLst>
                                    <p:cond delay="400"/>
                                  </p:stCondLst>
                                  <p:childTnLst>
                                    <p:animMotion origin="layout" path="M -1.66667E-6 -0.00509 L -1.66667E-6 -0.01042 " pathEditMode="relative" rAng="0" ptsTypes="AA">
                                      <p:cBhvr>
                                        <p:cTn id="27" dur="100" fill="hold"/>
                                        <p:tgtEl>
                                          <p:spTgt spid="112649"/>
                                        </p:tgtEl>
                                        <p:attrNameLst>
                                          <p:attrName>ppt_x</p:attrName>
                                          <p:attrName>ppt_y</p:attrName>
                                        </p:attrNameLst>
                                      </p:cBhvr>
                                      <p:rCtr x="0" y="-3"/>
                                    </p:animMotion>
                                  </p:childTnLst>
                                  <p:subTnLst>
                                    <p:set>
                                      <p:cBhvr override="childStyle">
                                        <p:cTn dur="1" fill="hold" display="0" masterRel="sameClick" afterEffect="1">
                                          <p:stCondLst>
                                            <p:cond evt="end" delay="0">
                                              <p:tn val="26"/>
                                            </p:cond>
                                          </p:stCondLst>
                                        </p:cTn>
                                        <p:tgtEl>
                                          <p:spTgt spid="112649"/>
                                        </p:tgtEl>
                                        <p:attrNameLst>
                                          <p:attrName>style.visibility</p:attrName>
                                        </p:attrNameLst>
                                      </p:cBhvr>
                                      <p:to>
                                        <p:strVal val="hidden"/>
                                      </p:to>
                                    </p:set>
                                  </p:subTnLst>
                                </p:cTn>
                              </p:par>
                              <p:par>
                                <p:cTn id="28" presetID="1" presetClass="entr" presetSubtype="0" fill="hold" nodeType="withEffect">
                                  <p:stCondLst>
                                    <p:cond delay="1800"/>
                                  </p:stCondLst>
                                  <p:childTnLst>
                                    <p:set>
                                      <p:cBhvr>
                                        <p:cTn id="29" dur="1" fill="hold">
                                          <p:stCondLst>
                                            <p:cond delay="0"/>
                                          </p:stCondLst>
                                        </p:cTn>
                                        <p:tgtEl>
                                          <p:spTgt spid="112651"/>
                                        </p:tgtEl>
                                        <p:attrNameLst>
                                          <p:attrName>style.visibility</p:attrName>
                                        </p:attrNameLst>
                                      </p:cBhvr>
                                      <p:to>
                                        <p:strVal val="visible"/>
                                      </p:to>
                                    </p:set>
                                  </p:childTnLst>
                                </p:cTn>
                              </p:par>
                              <p:par>
                                <p:cTn id="30" presetID="1" presetClass="path" presetSubtype="0" autoRev="1" fill="hold" nodeType="withEffect">
                                  <p:stCondLst>
                                    <p:cond delay="1800"/>
                                  </p:stCondLst>
                                  <p:childTnLst>
                                    <p:animMotion origin="layout" path="M -1.66667E-6 -0.00509 L -1.66667E-6 -0.01042 " pathEditMode="relative" rAng="0" ptsTypes="AA">
                                      <p:cBhvr>
                                        <p:cTn id="31" dur="100" fill="hold"/>
                                        <p:tgtEl>
                                          <p:spTgt spid="112651"/>
                                        </p:tgtEl>
                                        <p:attrNameLst>
                                          <p:attrName>ppt_x</p:attrName>
                                          <p:attrName>ppt_y</p:attrName>
                                        </p:attrNameLst>
                                      </p:cBhvr>
                                      <p:rCtr x="0" y="-3"/>
                                    </p:animMotion>
                                  </p:childTnLst>
                                  <p:subTnLst>
                                    <p:set>
                                      <p:cBhvr override="childStyle">
                                        <p:cTn dur="1" fill="hold" display="0" masterRel="sameClick" afterEffect="1">
                                          <p:stCondLst>
                                            <p:cond evt="end" delay="0">
                                              <p:tn val="30"/>
                                            </p:cond>
                                          </p:stCondLst>
                                        </p:cTn>
                                        <p:tgtEl>
                                          <p:spTgt spid="112651"/>
                                        </p:tgtEl>
                                        <p:attrNameLst>
                                          <p:attrName>style.visibility</p:attrName>
                                        </p:attrNameLst>
                                      </p:cBhvr>
                                      <p:to>
                                        <p:strVal val="hidden"/>
                                      </p:to>
                                    </p:set>
                                  </p:subTnLst>
                                </p:cTn>
                              </p:par>
                              <p:par>
                                <p:cTn id="32" presetID="1" presetClass="entr" presetSubtype="0" fill="hold" nodeType="withEffect">
                                  <p:stCondLst>
                                    <p:cond delay="900"/>
                                  </p:stCondLst>
                                  <p:childTnLst>
                                    <p:set>
                                      <p:cBhvr>
                                        <p:cTn id="33" dur="1" fill="hold">
                                          <p:stCondLst>
                                            <p:cond delay="0"/>
                                          </p:stCondLst>
                                        </p:cTn>
                                        <p:tgtEl>
                                          <p:spTgt spid="112652"/>
                                        </p:tgtEl>
                                        <p:attrNameLst>
                                          <p:attrName>style.visibility</p:attrName>
                                        </p:attrNameLst>
                                      </p:cBhvr>
                                      <p:to>
                                        <p:strVal val="visible"/>
                                      </p:to>
                                    </p:set>
                                  </p:childTnLst>
                                </p:cTn>
                              </p:par>
                              <p:par>
                                <p:cTn id="34" presetID="1" presetClass="path" presetSubtype="0" autoRev="1" fill="hold" nodeType="withEffect">
                                  <p:stCondLst>
                                    <p:cond delay="900"/>
                                  </p:stCondLst>
                                  <p:childTnLst>
                                    <p:animMotion origin="layout" path="M -1.66667E-6 -0.00509 L -1.66667E-6 -0.01042 " pathEditMode="relative" rAng="0" ptsTypes="AA">
                                      <p:cBhvr>
                                        <p:cTn id="35" dur="100" fill="hold"/>
                                        <p:tgtEl>
                                          <p:spTgt spid="112652"/>
                                        </p:tgtEl>
                                        <p:attrNameLst>
                                          <p:attrName>ppt_x</p:attrName>
                                          <p:attrName>ppt_y</p:attrName>
                                        </p:attrNameLst>
                                      </p:cBhvr>
                                      <p:rCtr x="0" y="-3"/>
                                    </p:animMotion>
                                  </p:childTnLst>
                                  <p:subTnLst>
                                    <p:set>
                                      <p:cBhvr override="childStyle">
                                        <p:cTn dur="1" fill="hold" display="0" masterRel="sameClick" afterEffect="1">
                                          <p:stCondLst>
                                            <p:cond evt="end" delay="0">
                                              <p:tn val="34"/>
                                            </p:cond>
                                          </p:stCondLst>
                                        </p:cTn>
                                        <p:tgtEl>
                                          <p:spTgt spid="112652"/>
                                        </p:tgtEl>
                                        <p:attrNameLst>
                                          <p:attrName>style.visibility</p:attrName>
                                        </p:attrNameLst>
                                      </p:cBhvr>
                                      <p:to>
                                        <p:strVal val="hidden"/>
                                      </p:to>
                                    </p:set>
                                  </p:subTnLst>
                                </p:cTn>
                              </p:par>
                              <p:par>
                                <p:cTn id="36" presetID="1" presetClass="entr" presetSubtype="0" fill="hold" nodeType="withEffect">
                                  <p:stCondLst>
                                    <p:cond delay="1200"/>
                                  </p:stCondLst>
                                  <p:childTnLst>
                                    <p:set>
                                      <p:cBhvr>
                                        <p:cTn id="37" dur="1" fill="hold">
                                          <p:stCondLst>
                                            <p:cond delay="0"/>
                                          </p:stCondLst>
                                        </p:cTn>
                                        <p:tgtEl>
                                          <p:spTgt spid="112653"/>
                                        </p:tgtEl>
                                        <p:attrNameLst>
                                          <p:attrName>style.visibility</p:attrName>
                                        </p:attrNameLst>
                                      </p:cBhvr>
                                      <p:to>
                                        <p:strVal val="visible"/>
                                      </p:to>
                                    </p:set>
                                  </p:childTnLst>
                                </p:cTn>
                              </p:par>
                              <p:par>
                                <p:cTn id="38" presetID="1" presetClass="path" presetSubtype="0" autoRev="1" fill="hold" nodeType="withEffect">
                                  <p:stCondLst>
                                    <p:cond delay="1200"/>
                                  </p:stCondLst>
                                  <p:childTnLst>
                                    <p:animMotion origin="layout" path="M -1.66667E-6 -0.00509 L -1.66667E-6 -0.01042 " pathEditMode="relative" rAng="0" ptsTypes="AA">
                                      <p:cBhvr>
                                        <p:cTn id="39" dur="100" fill="hold"/>
                                        <p:tgtEl>
                                          <p:spTgt spid="112653"/>
                                        </p:tgtEl>
                                        <p:attrNameLst>
                                          <p:attrName>ppt_x</p:attrName>
                                          <p:attrName>ppt_y</p:attrName>
                                        </p:attrNameLst>
                                      </p:cBhvr>
                                      <p:rCtr x="0" y="-3"/>
                                    </p:animMotion>
                                  </p:childTnLst>
                                  <p:subTnLst>
                                    <p:set>
                                      <p:cBhvr override="childStyle">
                                        <p:cTn dur="1" fill="hold" display="0" masterRel="sameClick" afterEffect="1">
                                          <p:stCondLst>
                                            <p:cond evt="end" delay="0">
                                              <p:tn val="38"/>
                                            </p:cond>
                                          </p:stCondLst>
                                        </p:cTn>
                                        <p:tgtEl>
                                          <p:spTgt spid="112653"/>
                                        </p:tgtEl>
                                        <p:attrNameLst>
                                          <p:attrName>style.visibility</p:attrName>
                                        </p:attrNameLst>
                                      </p:cBhvr>
                                      <p:to>
                                        <p:strVal val="hidden"/>
                                      </p:to>
                                    </p:set>
                                  </p:subTnLst>
                                </p:cTn>
                              </p:par>
                              <p:par>
                                <p:cTn id="40" presetID="1" presetClass="entr" presetSubtype="0" fill="hold" nodeType="withEffect">
                                  <p:stCondLst>
                                    <p:cond delay="500"/>
                                  </p:stCondLst>
                                  <p:childTnLst>
                                    <p:set>
                                      <p:cBhvr>
                                        <p:cTn id="41" dur="1" fill="hold">
                                          <p:stCondLst>
                                            <p:cond delay="0"/>
                                          </p:stCondLst>
                                        </p:cTn>
                                        <p:tgtEl>
                                          <p:spTgt spid="112654"/>
                                        </p:tgtEl>
                                        <p:attrNameLst>
                                          <p:attrName>style.visibility</p:attrName>
                                        </p:attrNameLst>
                                      </p:cBhvr>
                                      <p:to>
                                        <p:strVal val="visible"/>
                                      </p:to>
                                    </p:set>
                                  </p:childTnLst>
                                </p:cTn>
                              </p:par>
                              <p:par>
                                <p:cTn id="42" presetID="1" presetClass="path" presetSubtype="0" autoRev="1" fill="hold" nodeType="withEffect">
                                  <p:stCondLst>
                                    <p:cond delay="500"/>
                                  </p:stCondLst>
                                  <p:childTnLst>
                                    <p:animMotion origin="layout" path="M -1.66667E-6 -0.00509 L -1.66667E-6 -0.01042 " pathEditMode="relative" rAng="0" ptsTypes="AA">
                                      <p:cBhvr>
                                        <p:cTn id="43" dur="100" fill="hold"/>
                                        <p:tgtEl>
                                          <p:spTgt spid="112654"/>
                                        </p:tgtEl>
                                        <p:attrNameLst>
                                          <p:attrName>ppt_x</p:attrName>
                                          <p:attrName>ppt_y</p:attrName>
                                        </p:attrNameLst>
                                      </p:cBhvr>
                                      <p:rCtr x="0" y="-3"/>
                                    </p:animMotion>
                                  </p:childTnLst>
                                  <p:subTnLst>
                                    <p:set>
                                      <p:cBhvr override="childStyle">
                                        <p:cTn dur="1" fill="hold" display="0" masterRel="sameClick" afterEffect="1">
                                          <p:stCondLst>
                                            <p:cond evt="end" delay="0">
                                              <p:tn val="42"/>
                                            </p:cond>
                                          </p:stCondLst>
                                        </p:cTn>
                                        <p:tgtEl>
                                          <p:spTgt spid="112654"/>
                                        </p:tgtEl>
                                        <p:attrNameLst>
                                          <p:attrName>style.visibility</p:attrName>
                                        </p:attrNameLst>
                                      </p:cBhvr>
                                      <p:to>
                                        <p:strVal val="hidden"/>
                                      </p:to>
                                    </p:set>
                                  </p:subTnLst>
                                </p:cTn>
                              </p:par>
                              <p:par>
                                <p:cTn id="44" presetID="1" presetClass="entr" presetSubtype="0" fill="hold" nodeType="withEffect">
                                  <p:stCondLst>
                                    <p:cond delay="300"/>
                                  </p:stCondLst>
                                  <p:childTnLst>
                                    <p:set>
                                      <p:cBhvr>
                                        <p:cTn id="45" dur="1" fill="hold">
                                          <p:stCondLst>
                                            <p:cond delay="0"/>
                                          </p:stCondLst>
                                        </p:cTn>
                                        <p:tgtEl>
                                          <p:spTgt spid="112655"/>
                                        </p:tgtEl>
                                        <p:attrNameLst>
                                          <p:attrName>style.visibility</p:attrName>
                                        </p:attrNameLst>
                                      </p:cBhvr>
                                      <p:to>
                                        <p:strVal val="visible"/>
                                      </p:to>
                                    </p:set>
                                  </p:childTnLst>
                                </p:cTn>
                              </p:par>
                              <p:par>
                                <p:cTn id="46" presetID="1" presetClass="path" presetSubtype="0" autoRev="1" fill="hold" nodeType="withEffect">
                                  <p:stCondLst>
                                    <p:cond delay="300"/>
                                  </p:stCondLst>
                                  <p:childTnLst>
                                    <p:animMotion origin="layout" path="M -1.66667E-6 -0.00509 L -1.66667E-6 -0.01042 " pathEditMode="relative" rAng="0" ptsTypes="AA">
                                      <p:cBhvr>
                                        <p:cTn id="47" dur="100" fill="hold"/>
                                        <p:tgtEl>
                                          <p:spTgt spid="112655"/>
                                        </p:tgtEl>
                                        <p:attrNameLst>
                                          <p:attrName>ppt_x</p:attrName>
                                          <p:attrName>ppt_y</p:attrName>
                                        </p:attrNameLst>
                                      </p:cBhvr>
                                      <p:rCtr x="0" y="-3"/>
                                    </p:animMotion>
                                  </p:childTnLst>
                                  <p:subTnLst>
                                    <p:set>
                                      <p:cBhvr override="childStyle">
                                        <p:cTn dur="1" fill="hold" display="0" masterRel="sameClick" afterEffect="1">
                                          <p:stCondLst>
                                            <p:cond evt="end" delay="0">
                                              <p:tn val="46"/>
                                            </p:cond>
                                          </p:stCondLst>
                                        </p:cTn>
                                        <p:tgtEl>
                                          <p:spTgt spid="112655"/>
                                        </p:tgtEl>
                                        <p:attrNameLst>
                                          <p:attrName>style.visibility</p:attrName>
                                        </p:attrNameLst>
                                      </p:cBhvr>
                                      <p:to>
                                        <p:strVal val="hidden"/>
                                      </p:to>
                                    </p:set>
                                  </p:subTnLst>
                                </p:cTn>
                              </p:par>
                              <p:par>
                                <p:cTn id="48" presetID="1" presetClass="entr" presetSubtype="0" fill="hold" nodeType="withEffect">
                                  <p:stCondLst>
                                    <p:cond delay="300"/>
                                  </p:stCondLst>
                                  <p:childTnLst>
                                    <p:set>
                                      <p:cBhvr>
                                        <p:cTn id="49" dur="1" fill="hold">
                                          <p:stCondLst>
                                            <p:cond delay="0"/>
                                          </p:stCondLst>
                                        </p:cTn>
                                        <p:tgtEl>
                                          <p:spTgt spid="112656"/>
                                        </p:tgtEl>
                                        <p:attrNameLst>
                                          <p:attrName>style.visibility</p:attrName>
                                        </p:attrNameLst>
                                      </p:cBhvr>
                                      <p:to>
                                        <p:strVal val="visible"/>
                                      </p:to>
                                    </p:set>
                                  </p:childTnLst>
                                </p:cTn>
                              </p:par>
                              <p:par>
                                <p:cTn id="50" presetID="1" presetClass="path" presetSubtype="0" autoRev="1" fill="hold" nodeType="withEffect">
                                  <p:stCondLst>
                                    <p:cond delay="300"/>
                                  </p:stCondLst>
                                  <p:childTnLst>
                                    <p:animMotion origin="layout" path="M -1.66667E-6 -0.00509 L -1.66667E-6 -0.01042 " pathEditMode="relative" rAng="0" ptsTypes="AA">
                                      <p:cBhvr>
                                        <p:cTn id="51" dur="100" fill="hold"/>
                                        <p:tgtEl>
                                          <p:spTgt spid="112656"/>
                                        </p:tgtEl>
                                        <p:attrNameLst>
                                          <p:attrName>ppt_x</p:attrName>
                                          <p:attrName>ppt_y</p:attrName>
                                        </p:attrNameLst>
                                      </p:cBhvr>
                                      <p:rCtr x="0" y="-3"/>
                                    </p:animMotion>
                                  </p:childTnLst>
                                  <p:subTnLst>
                                    <p:set>
                                      <p:cBhvr override="childStyle">
                                        <p:cTn dur="1" fill="hold" display="0" masterRel="sameClick" afterEffect="1">
                                          <p:stCondLst>
                                            <p:cond evt="end" delay="0">
                                              <p:tn val="50"/>
                                            </p:cond>
                                          </p:stCondLst>
                                        </p:cTn>
                                        <p:tgtEl>
                                          <p:spTgt spid="112656"/>
                                        </p:tgtEl>
                                        <p:attrNameLst>
                                          <p:attrName>style.visibility</p:attrName>
                                        </p:attrNameLst>
                                      </p:cBhvr>
                                      <p:to>
                                        <p:strVal val="hidden"/>
                                      </p:to>
                                    </p:set>
                                  </p:subTnLst>
                                </p:cTn>
                              </p:par>
                              <p:par>
                                <p:cTn id="52" presetID="1" presetClass="entr" presetSubtype="0" fill="hold" nodeType="withEffect">
                                  <p:stCondLst>
                                    <p:cond delay="1400"/>
                                  </p:stCondLst>
                                  <p:childTnLst>
                                    <p:set>
                                      <p:cBhvr>
                                        <p:cTn id="53" dur="1" fill="hold">
                                          <p:stCondLst>
                                            <p:cond delay="0"/>
                                          </p:stCondLst>
                                        </p:cTn>
                                        <p:tgtEl>
                                          <p:spTgt spid="112657"/>
                                        </p:tgtEl>
                                        <p:attrNameLst>
                                          <p:attrName>style.visibility</p:attrName>
                                        </p:attrNameLst>
                                      </p:cBhvr>
                                      <p:to>
                                        <p:strVal val="visible"/>
                                      </p:to>
                                    </p:set>
                                  </p:childTnLst>
                                </p:cTn>
                              </p:par>
                              <p:par>
                                <p:cTn id="54" presetID="1" presetClass="path" presetSubtype="0" autoRev="1" fill="hold" nodeType="withEffect">
                                  <p:stCondLst>
                                    <p:cond delay="1400"/>
                                  </p:stCondLst>
                                  <p:childTnLst>
                                    <p:animMotion origin="layout" path="M -1.66667E-6 -0.00509 L -1.66667E-6 -0.01042 " pathEditMode="relative" rAng="0" ptsTypes="AA">
                                      <p:cBhvr>
                                        <p:cTn id="55" dur="100" fill="hold"/>
                                        <p:tgtEl>
                                          <p:spTgt spid="112657"/>
                                        </p:tgtEl>
                                        <p:attrNameLst>
                                          <p:attrName>ppt_x</p:attrName>
                                          <p:attrName>ppt_y</p:attrName>
                                        </p:attrNameLst>
                                      </p:cBhvr>
                                      <p:rCtr x="0" y="-3"/>
                                    </p:animMotion>
                                  </p:childTnLst>
                                  <p:subTnLst>
                                    <p:set>
                                      <p:cBhvr override="childStyle">
                                        <p:cTn dur="1" fill="hold" display="0" masterRel="sameClick" afterEffect="1">
                                          <p:stCondLst>
                                            <p:cond evt="end" delay="0">
                                              <p:tn val="54"/>
                                            </p:cond>
                                          </p:stCondLst>
                                        </p:cTn>
                                        <p:tgtEl>
                                          <p:spTgt spid="112657"/>
                                        </p:tgtEl>
                                        <p:attrNameLst>
                                          <p:attrName>style.visibility</p:attrName>
                                        </p:attrNameLst>
                                      </p:cBhvr>
                                      <p:to>
                                        <p:strVal val="hidden"/>
                                      </p:to>
                                    </p:set>
                                  </p:subTnLst>
                                </p:cTn>
                              </p:par>
                              <p:par>
                                <p:cTn id="56" presetID="1" presetClass="entr" presetSubtype="0" fill="hold" nodeType="withEffect">
                                  <p:stCondLst>
                                    <p:cond delay="100"/>
                                  </p:stCondLst>
                                  <p:childTnLst>
                                    <p:set>
                                      <p:cBhvr>
                                        <p:cTn id="57" dur="1" fill="hold">
                                          <p:stCondLst>
                                            <p:cond delay="0"/>
                                          </p:stCondLst>
                                        </p:cTn>
                                        <p:tgtEl>
                                          <p:spTgt spid="112658"/>
                                        </p:tgtEl>
                                        <p:attrNameLst>
                                          <p:attrName>style.visibility</p:attrName>
                                        </p:attrNameLst>
                                      </p:cBhvr>
                                      <p:to>
                                        <p:strVal val="visible"/>
                                      </p:to>
                                    </p:set>
                                  </p:childTnLst>
                                </p:cTn>
                              </p:par>
                              <p:par>
                                <p:cTn id="58" presetID="1" presetClass="path" presetSubtype="0" autoRev="1" fill="hold" nodeType="withEffect">
                                  <p:stCondLst>
                                    <p:cond delay="100"/>
                                  </p:stCondLst>
                                  <p:childTnLst>
                                    <p:animMotion origin="layout" path="M -1.66667E-6 -0.00509 L -1.66667E-6 -0.01042 " pathEditMode="relative" rAng="0" ptsTypes="AA">
                                      <p:cBhvr>
                                        <p:cTn id="59" dur="100" fill="hold"/>
                                        <p:tgtEl>
                                          <p:spTgt spid="112658"/>
                                        </p:tgtEl>
                                        <p:attrNameLst>
                                          <p:attrName>ppt_x</p:attrName>
                                          <p:attrName>ppt_y</p:attrName>
                                        </p:attrNameLst>
                                      </p:cBhvr>
                                      <p:rCtr x="0" y="-3"/>
                                    </p:animMotion>
                                  </p:childTnLst>
                                  <p:subTnLst>
                                    <p:set>
                                      <p:cBhvr override="childStyle">
                                        <p:cTn dur="1" fill="hold" display="0" masterRel="sameClick" afterEffect="1">
                                          <p:stCondLst>
                                            <p:cond evt="end" delay="0">
                                              <p:tn val="58"/>
                                            </p:cond>
                                          </p:stCondLst>
                                        </p:cTn>
                                        <p:tgtEl>
                                          <p:spTgt spid="112658"/>
                                        </p:tgtEl>
                                        <p:attrNameLst>
                                          <p:attrName>style.visibility</p:attrName>
                                        </p:attrNameLst>
                                      </p:cBhvr>
                                      <p:to>
                                        <p:strVal val="hidden"/>
                                      </p:to>
                                    </p:set>
                                  </p:subTnLst>
                                </p:cTn>
                              </p:par>
                              <p:par>
                                <p:cTn id="60" presetID="1" presetClass="entr" presetSubtype="0" fill="hold" nodeType="withEffect">
                                  <p:stCondLst>
                                    <p:cond delay="1000"/>
                                  </p:stCondLst>
                                  <p:childTnLst>
                                    <p:set>
                                      <p:cBhvr>
                                        <p:cTn id="61" dur="1" fill="hold">
                                          <p:stCondLst>
                                            <p:cond delay="0"/>
                                          </p:stCondLst>
                                        </p:cTn>
                                        <p:tgtEl>
                                          <p:spTgt spid="112659"/>
                                        </p:tgtEl>
                                        <p:attrNameLst>
                                          <p:attrName>style.visibility</p:attrName>
                                        </p:attrNameLst>
                                      </p:cBhvr>
                                      <p:to>
                                        <p:strVal val="visible"/>
                                      </p:to>
                                    </p:set>
                                  </p:childTnLst>
                                </p:cTn>
                              </p:par>
                              <p:par>
                                <p:cTn id="62" presetID="1" presetClass="path" presetSubtype="0" autoRev="1" fill="hold" nodeType="withEffect">
                                  <p:stCondLst>
                                    <p:cond delay="1000"/>
                                  </p:stCondLst>
                                  <p:childTnLst>
                                    <p:animMotion origin="layout" path="M -1.66667E-6 -0.00509 L -1.66667E-6 -0.01042 " pathEditMode="relative" rAng="0" ptsTypes="AA">
                                      <p:cBhvr>
                                        <p:cTn id="63" dur="100" fill="hold"/>
                                        <p:tgtEl>
                                          <p:spTgt spid="112659"/>
                                        </p:tgtEl>
                                        <p:attrNameLst>
                                          <p:attrName>ppt_x</p:attrName>
                                          <p:attrName>ppt_y</p:attrName>
                                        </p:attrNameLst>
                                      </p:cBhvr>
                                      <p:rCtr x="0" y="-3"/>
                                    </p:animMotion>
                                  </p:childTnLst>
                                  <p:subTnLst>
                                    <p:set>
                                      <p:cBhvr override="childStyle">
                                        <p:cTn dur="1" fill="hold" display="0" masterRel="sameClick" afterEffect="1">
                                          <p:stCondLst>
                                            <p:cond evt="end" delay="0">
                                              <p:tn val="62"/>
                                            </p:cond>
                                          </p:stCondLst>
                                        </p:cTn>
                                        <p:tgtEl>
                                          <p:spTgt spid="112659"/>
                                        </p:tgtEl>
                                        <p:attrNameLst>
                                          <p:attrName>style.visibility</p:attrName>
                                        </p:attrNameLst>
                                      </p:cBhvr>
                                      <p:to>
                                        <p:strVal val="hidden"/>
                                      </p:to>
                                    </p:set>
                                  </p:subTnLst>
                                </p:cTn>
                              </p:par>
                              <p:par>
                                <p:cTn id="64" presetID="1" presetClass="entr" presetSubtype="0" fill="hold" nodeType="withEffect">
                                  <p:stCondLst>
                                    <p:cond delay="1000"/>
                                  </p:stCondLst>
                                  <p:childTnLst>
                                    <p:set>
                                      <p:cBhvr>
                                        <p:cTn id="65" dur="1" fill="hold">
                                          <p:stCondLst>
                                            <p:cond delay="0"/>
                                          </p:stCondLst>
                                        </p:cTn>
                                        <p:tgtEl>
                                          <p:spTgt spid="112660"/>
                                        </p:tgtEl>
                                        <p:attrNameLst>
                                          <p:attrName>style.visibility</p:attrName>
                                        </p:attrNameLst>
                                      </p:cBhvr>
                                      <p:to>
                                        <p:strVal val="visible"/>
                                      </p:to>
                                    </p:set>
                                  </p:childTnLst>
                                </p:cTn>
                              </p:par>
                              <p:par>
                                <p:cTn id="66" presetID="1" presetClass="path" presetSubtype="0" autoRev="1" fill="hold" nodeType="withEffect">
                                  <p:stCondLst>
                                    <p:cond delay="1000"/>
                                  </p:stCondLst>
                                  <p:childTnLst>
                                    <p:animMotion origin="layout" path="M -1.66667E-6 -0.00509 L -1.66667E-6 -0.01042 " pathEditMode="relative" rAng="0" ptsTypes="AA">
                                      <p:cBhvr>
                                        <p:cTn id="67" dur="100" fill="hold"/>
                                        <p:tgtEl>
                                          <p:spTgt spid="112660"/>
                                        </p:tgtEl>
                                        <p:attrNameLst>
                                          <p:attrName>ppt_x</p:attrName>
                                          <p:attrName>ppt_y</p:attrName>
                                        </p:attrNameLst>
                                      </p:cBhvr>
                                      <p:rCtr x="0" y="-3"/>
                                    </p:animMotion>
                                  </p:childTnLst>
                                  <p:subTnLst>
                                    <p:set>
                                      <p:cBhvr override="childStyle">
                                        <p:cTn dur="1" fill="hold" display="0" masterRel="sameClick" afterEffect="1">
                                          <p:stCondLst>
                                            <p:cond evt="end" delay="0">
                                              <p:tn val="66"/>
                                            </p:cond>
                                          </p:stCondLst>
                                        </p:cTn>
                                        <p:tgtEl>
                                          <p:spTgt spid="112660"/>
                                        </p:tgtEl>
                                        <p:attrNameLst>
                                          <p:attrName>style.visibility</p:attrName>
                                        </p:attrNameLst>
                                      </p:cBhvr>
                                      <p:to>
                                        <p:strVal val="hidden"/>
                                      </p:to>
                                    </p:set>
                                  </p:subTnLst>
                                </p:cTn>
                              </p:par>
                            </p:childTnLst>
                          </p:cTn>
                        </p:par>
                        <p:par>
                          <p:cTn id="68" fill="hold" nodeType="afterGroup">
                            <p:stCondLst>
                              <p:cond delay="4000"/>
                            </p:stCondLst>
                            <p:childTnLst>
                              <p:par>
                                <p:cTn id="69" presetID="1" presetClass="entr" presetSubtype="0" fill="hold" nodeType="afterEffect">
                                  <p:stCondLst>
                                    <p:cond delay="0"/>
                                  </p:stCondLst>
                                  <p:childTnLst>
                                    <p:set>
                                      <p:cBhvr>
                                        <p:cTn id="70" dur="1" fill="hold">
                                          <p:stCondLst>
                                            <p:cond delay="0"/>
                                          </p:stCondLst>
                                        </p:cTn>
                                        <p:tgtEl>
                                          <p:spTgt spid="112664"/>
                                        </p:tgtEl>
                                        <p:attrNameLst>
                                          <p:attrName>style.visibility</p:attrName>
                                        </p:attrNameLst>
                                      </p:cBhvr>
                                      <p:to>
                                        <p:strVal val="visible"/>
                                      </p:to>
                                    </p:set>
                                  </p:childTnLst>
                                </p:cTn>
                              </p:par>
                              <p:par>
                                <p:cTn id="71" presetID="1" presetClass="path" presetSubtype="0" autoRev="1" fill="hold" nodeType="withEffect">
                                  <p:stCondLst>
                                    <p:cond delay="0"/>
                                  </p:stCondLst>
                                  <p:childTnLst>
                                    <p:animMotion origin="layout" path="M -1.66667E-6 -0.00509 L -1.66667E-6 -0.01042 " pathEditMode="relative" rAng="0" ptsTypes="AA">
                                      <p:cBhvr>
                                        <p:cTn id="72" dur="100" fill="hold"/>
                                        <p:tgtEl>
                                          <p:spTgt spid="112664"/>
                                        </p:tgtEl>
                                        <p:attrNameLst>
                                          <p:attrName>ppt_x</p:attrName>
                                          <p:attrName>ppt_y</p:attrName>
                                        </p:attrNameLst>
                                      </p:cBhvr>
                                      <p:rCtr x="0" y="-3"/>
                                    </p:animMotion>
                                  </p:childTnLst>
                                  <p:subTnLst>
                                    <p:set>
                                      <p:cBhvr override="childStyle">
                                        <p:cTn dur="1" fill="hold" display="0" masterRel="sameClick" afterEffect="1">
                                          <p:stCondLst>
                                            <p:cond evt="end" delay="0">
                                              <p:tn val="71"/>
                                            </p:cond>
                                          </p:stCondLst>
                                        </p:cTn>
                                        <p:tgtEl>
                                          <p:spTgt spid="112664"/>
                                        </p:tgtEl>
                                        <p:attrNameLst>
                                          <p:attrName>style.visibility</p:attrName>
                                        </p:attrNameLst>
                                      </p:cBhvr>
                                      <p:to>
                                        <p:strVal val="hidden"/>
                                      </p:to>
                                    </p:set>
                                  </p:subTnLst>
                                </p:cTn>
                              </p:par>
                              <p:par>
                                <p:cTn id="73" presetID="1" presetClass="entr" presetSubtype="0" fill="hold" nodeType="withEffect">
                                  <p:stCondLst>
                                    <p:cond delay="300"/>
                                  </p:stCondLst>
                                  <p:childTnLst>
                                    <p:set>
                                      <p:cBhvr>
                                        <p:cTn id="74" dur="1" fill="hold">
                                          <p:stCondLst>
                                            <p:cond delay="0"/>
                                          </p:stCondLst>
                                        </p:cTn>
                                        <p:tgtEl>
                                          <p:spTgt spid="112661"/>
                                        </p:tgtEl>
                                        <p:attrNameLst>
                                          <p:attrName>style.visibility</p:attrName>
                                        </p:attrNameLst>
                                      </p:cBhvr>
                                      <p:to>
                                        <p:strVal val="visible"/>
                                      </p:to>
                                    </p:set>
                                  </p:childTnLst>
                                </p:cTn>
                              </p:par>
                              <p:par>
                                <p:cTn id="75" presetID="1" presetClass="path" presetSubtype="0" autoRev="1" fill="hold" nodeType="withEffect">
                                  <p:stCondLst>
                                    <p:cond delay="300"/>
                                  </p:stCondLst>
                                  <p:childTnLst>
                                    <p:animMotion origin="layout" path="M -1.66667E-6 -0.00509 L -1.66667E-6 -0.01042 " pathEditMode="relative" rAng="0" ptsTypes="AA">
                                      <p:cBhvr>
                                        <p:cTn id="76" dur="100" fill="hold"/>
                                        <p:tgtEl>
                                          <p:spTgt spid="112661"/>
                                        </p:tgtEl>
                                        <p:attrNameLst>
                                          <p:attrName>ppt_x</p:attrName>
                                          <p:attrName>ppt_y</p:attrName>
                                        </p:attrNameLst>
                                      </p:cBhvr>
                                      <p:rCtr x="0" y="-3"/>
                                    </p:animMotion>
                                  </p:childTnLst>
                                  <p:subTnLst>
                                    <p:set>
                                      <p:cBhvr override="childStyle">
                                        <p:cTn dur="1" fill="hold" display="0" masterRel="sameClick" afterEffect="1">
                                          <p:stCondLst>
                                            <p:cond evt="end" delay="0">
                                              <p:tn val="75"/>
                                            </p:cond>
                                          </p:stCondLst>
                                        </p:cTn>
                                        <p:tgtEl>
                                          <p:spTgt spid="112661"/>
                                        </p:tgtEl>
                                        <p:attrNameLst>
                                          <p:attrName>style.visibility</p:attrName>
                                        </p:attrNameLst>
                                      </p:cBhvr>
                                      <p:to>
                                        <p:strVal val="hidden"/>
                                      </p:to>
                                    </p:set>
                                  </p:subTnLst>
                                </p:cTn>
                              </p:par>
                              <p:par>
                                <p:cTn id="77" presetID="1" presetClass="entr" presetSubtype="0" fill="hold" nodeType="withEffect">
                                  <p:stCondLst>
                                    <p:cond delay="600"/>
                                  </p:stCondLst>
                                  <p:childTnLst>
                                    <p:set>
                                      <p:cBhvr>
                                        <p:cTn id="78" dur="1" fill="hold">
                                          <p:stCondLst>
                                            <p:cond delay="0"/>
                                          </p:stCondLst>
                                        </p:cTn>
                                        <p:tgtEl>
                                          <p:spTgt spid="112662"/>
                                        </p:tgtEl>
                                        <p:attrNameLst>
                                          <p:attrName>style.visibility</p:attrName>
                                        </p:attrNameLst>
                                      </p:cBhvr>
                                      <p:to>
                                        <p:strVal val="visible"/>
                                      </p:to>
                                    </p:set>
                                  </p:childTnLst>
                                </p:cTn>
                              </p:par>
                              <p:par>
                                <p:cTn id="79" presetID="1" presetClass="path" presetSubtype="0" autoRev="1" fill="hold" nodeType="withEffect">
                                  <p:stCondLst>
                                    <p:cond delay="600"/>
                                  </p:stCondLst>
                                  <p:childTnLst>
                                    <p:animMotion origin="layout" path="M -1.66667E-6 -0.00509 L -1.66667E-6 -0.01042 " pathEditMode="relative" rAng="0" ptsTypes="AA">
                                      <p:cBhvr>
                                        <p:cTn id="80" dur="100" fill="hold"/>
                                        <p:tgtEl>
                                          <p:spTgt spid="112662"/>
                                        </p:tgtEl>
                                        <p:attrNameLst>
                                          <p:attrName>ppt_x</p:attrName>
                                          <p:attrName>ppt_y</p:attrName>
                                        </p:attrNameLst>
                                      </p:cBhvr>
                                      <p:rCtr x="0" y="-3"/>
                                    </p:animMotion>
                                  </p:childTnLst>
                                  <p:subTnLst>
                                    <p:set>
                                      <p:cBhvr override="childStyle">
                                        <p:cTn dur="1" fill="hold" display="0" masterRel="sameClick" afterEffect="1">
                                          <p:stCondLst>
                                            <p:cond evt="end" delay="0">
                                              <p:tn val="79"/>
                                            </p:cond>
                                          </p:stCondLst>
                                        </p:cTn>
                                        <p:tgtEl>
                                          <p:spTgt spid="112662"/>
                                        </p:tgtEl>
                                        <p:attrNameLst>
                                          <p:attrName>style.visibility</p:attrName>
                                        </p:attrNameLst>
                                      </p:cBhvr>
                                      <p:to>
                                        <p:strVal val="hidden"/>
                                      </p:to>
                                    </p:set>
                                  </p:subTnLst>
                                </p:cTn>
                              </p:par>
                              <p:par>
                                <p:cTn id="81" presetID="1" presetClass="entr" presetSubtype="0" fill="hold" nodeType="withEffect">
                                  <p:stCondLst>
                                    <p:cond delay="400"/>
                                  </p:stCondLst>
                                  <p:childTnLst>
                                    <p:set>
                                      <p:cBhvr>
                                        <p:cTn id="82" dur="1" fill="hold">
                                          <p:stCondLst>
                                            <p:cond delay="0"/>
                                          </p:stCondLst>
                                        </p:cTn>
                                        <p:tgtEl>
                                          <p:spTgt spid="112663"/>
                                        </p:tgtEl>
                                        <p:attrNameLst>
                                          <p:attrName>style.visibility</p:attrName>
                                        </p:attrNameLst>
                                      </p:cBhvr>
                                      <p:to>
                                        <p:strVal val="visible"/>
                                      </p:to>
                                    </p:set>
                                  </p:childTnLst>
                                </p:cTn>
                              </p:par>
                              <p:par>
                                <p:cTn id="83" presetID="1" presetClass="path" presetSubtype="0" autoRev="1" fill="hold" nodeType="withEffect">
                                  <p:stCondLst>
                                    <p:cond delay="400"/>
                                  </p:stCondLst>
                                  <p:childTnLst>
                                    <p:animMotion origin="layout" path="M -1.66667E-6 -0.00509 L -1.66667E-6 -0.01042 " pathEditMode="relative" rAng="0" ptsTypes="AA">
                                      <p:cBhvr>
                                        <p:cTn id="84" dur="100" fill="hold"/>
                                        <p:tgtEl>
                                          <p:spTgt spid="112663"/>
                                        </p:tgtEl>
                                        <p:attrNameLst>
                                          <p:attrName>ppt_x</p:attrName>
                                          <p:attrName>ppt_y</p:attrName>
                                        </p:attrNameLst>
                                      </p:cBhvr>
                                      <p:rCtr x="0" y="-3"/>
                                    </p:animMotion>
                                  </p:childTnLst>
                                  <p:subTnLst>
                                    <p:set>
                                      <p:cBhvr override="childStyle">
                                        <p:cTn dur="1" fill="hold" display="0" masterRel="sameClick" afterEffect="1">
                                          <p:stCondLst>
                                            <p:cond evt="end" delay="0">
                                              <p:tn val="83"/>
                                            </p:cond>
                                          </p:stCondLst>
                                        </p:cTn>
                                        <p:tgtEl>
                                          <p:spTgt spid="112663"/>
                                        </p:tgtEl>
                                        <p:attrNameLst>
                                          <p:attrName>style.visibility</p:attrName>
                                        </p:attrNameLst>
                                      </p:cBhvr>
                                      <p:to>
                                        <p:strVal val="hidden"/>
                                      </p:to>
                                    </p:set>
                                  </p:subTnLst>
                                </p:cTn>
                              </p:par>
                              <p:par>
                                <p:cTn id="85" presetID="1" presetClass="entr" presetSubtype="0" fill="hold" nodeType="withEffect">
                                  <p:stCondLst>
                                    <p:cond delay="1800"/>
                                  </p:stCondLst>
                                  <p:childTnLst>
                                    <p:set>
                                      <p:cBhvr>
                                        <p:cTn id="86" dur="1" fill="hold">
                                          <p:stCondLst>
                                            <p:cond delay="0"/>
                                          </p:stCondLst>
                                        </p:cTn>
                                        <p:tgtEl>
                                          <p:spTgt spid="112665"/>
                                        </p:tgtEl>
                                        <p:attrNameLst>
                                          <p:attrName>style.visibility</p:attrName>
                                        </p:attrNameLst>
                                      </p:cBhvr>
                                      <p:to>
                                        <p:strVal val="visible"/>
                                      </p:to>
                                    </p:set>
                                  </p:childTnLst>
                                </p:cTn>
                              </p:par>
                              <p:par>
                                <p:cTn id="87" presetID="1" presetClass="path" presetSubtype="0" autoRev="1" fill="hold" nodeType="withEffect">
                                  <p:stCondLst>
                                    <p:cond delay="1800"/>
                                  </p:stCondLst>
                                  <p:childTnLst>
                                    <p:animMotion origin="layout" path="M -1.66667E-6 -0.00509 L -1.66667E-6 -0.01042 " pathEditMode="relative" rAng="0" ptsTypes="AA">
                                      <p:cBhvr>
                                        <p:cTn id="88" dur="100" fill="hold"/>
                                        <p:tgtEl>
                                          <p:spTgt spid="112665"/>
                                        </p:tgtEl>
                                        <p:attrNameLst>
                                          <p:attrName>ppt_x</p:attrName>
                                          <p:attrName>ppt_y</p:attrName>
                                        </p:attrNameLst>
                                      </p:cBhvr>
                                      <p:rCtr x="0" y="-3"/>
                                    </p:animMotion>
                                  </p:childTnLst>
                                  <p:subTnLst>
                                    <p:set>
                                      <p:cBhvr override="childStyle">
                                        <p:cTn dur="1" fill="hold" display="0" masterRel="sameClick" afterEffect="1">
                                          <p:stCondLst>
                                            <p:cond evt="end" delay="0">
                                              <p:tn val="87"/>
                                            </p:cond>
                                          </p:stCondLst>
                                        </p:cTn>
                                        <p:tgtEl>
                                          <p:spTgt spid="112665"/>
                                        </p:tgtEl>
                                        <p:attrNameLst>
                                          <p:attrName>style.visibility</p:attrName>
                                        </p:attrNameLst>
                                      </p:cBhvr>
                                      <p:to>
                                        <p:strVal val="hidden"/>
                                      </p:to>
                                    </p:set>
                                  </p:subTnLst>
                                </p:cTn>
                              </p:par>
                              <p:par>
                                <p:cTn id="89" presetID="1" presetClass="entr" presetSubtype="0" fill="hold" nodeType="withEffect">
                                  <p:stCondLst>
                                    <p:cond delay="900"/>
                                  </p:stCondLst>
                                  <p:childTnLst>
                                    <p:set>
                                      <p:cBhvr>
                                        <p:cTn id="90" dur="1" fill="hold">
                                          <p:stCondLst>
                                            <p:cond delay="0"/>
                                          </p:stCondLst>
                                        </p:cTn>
                                        <p:tgtEl>
                                          <p:spTgt spid="112666"/>
                                        </p:tgtEl>
                                        <p:attrNameLst>
                                          <p:attrName>style.visibility</p:attrName>
                                        </p:attrNameLst>
                                      </p:cBhvr>
                                      <p:to>
                                        <p:strVal val="visible"/>
                                      </p:to>
                                    </p:set>
                                  </p:childTnLst>
                                </p:cTn>
                              </p:par>
                              <p:par>
                                <p:cTn id="91" presetID="1" presetClass="path" presetSubtype="0" autoRev="1" fill="hold" nodeType="withEffect">
                                  <p:stCondLst>
                                    <p:cond delay="900"/>
                                  </p:stCondLst>
                                  <p:childTnLst>
                                    <p:animMotion origin="layout" path="M -1.66667E-6 -0.00509 L -1.66667E-6 -0.01042 " pathEditMode="relative" rAng="0" ptsTypes="AA">
                                      <p:cBhvr>
                                        <p:cTn id="92" dur="100" fill="hold"/>
                                        <p:tgtEl>
                                          <p:spTgt spid="112666"/>
                                        </p:tgtEl>
                                        <p:attrNameLst>
                                          <p:attrName>ppt_x</p:attrName>
                                          <p:attrName>ppt_y</p:attrName>
                                        </p:attrNameLst>
                                      </p:cBhvr>
                                      <p:rCtr x="0" y="-3"/>
                                    </p:animMotion>
                                  </p:childTnLst>
                                  <p:subTnLst>
                                    <p:set>
                                      <p:cBhvr override="childStyle">
                                        <p:cTn dur="1" fill="hold" display="0" masterRel="sameClick" afterEffect="1">
                                          <p:stCondLst>
                                            <p:cond evt="end" delay="0">
                                              <p:tn val="91"/>
                                            </p:cond>
                                          </p:stCondLst>
                                        </p:cTn>
                                        <p:tgtEl>
                                          <p:spTgt spid="112666"/>
                                        </p:tgtEl>
                                        <p:attrNameLst>
                                          <p:attrName>style.visibility</p:attrName>
                                        </p:attrNameLst>
                                      </p:cBhvr>
                                      <p:to>
                                        <p:strVal val="hidden"/>
                                      </p:to>
                                    </p:set>
                                  </p:subTnLst>
                                </p:cTn>
                              </p:par>
                              <p:par>
                                <p:cTn id="93" presetID="1" presetClass="entr" presetSubtype="0" fill="hold" nodeType="withEffect">
                                  <p:stCondLst>
                                    <p:cond delay="500"/>
                                  </p:stCondLst>
                                  <p:childTnLst>
                                    <p:set>
                                      <p:cBhvr>
                                        <p:cTn id="94" dur="1" fill="hold">
                                          <p:stCondLst>
                                            <p:cond delay="0"/>
                                          </p:stCondLst>
                                        </p:cTn>
                                        <p:tgtEl>
                                          <p:spTgt spid="112667"/>
                                        </p:tgtEl>
                                        <p:attrNameLst>
                                          <p:attrName>style.visibility</p:attrName>
                                        </p:attrNameLst>
                                      </p:cBhvr>
                                      <p:to>
                                        <p:strVal val="visible"/>
                                      </p:to>
                                    </p:set>
                                  </p:childTnLst>
                                </p:cTn>
                              </p:par>
                              <p:par>
                                <p:cTn id="95" presetID="1" presetClass="path" presetSubtype="0" autoRev="1" fill="hold" nodeType="withEffect">
                                  <p:stCondLst>
                                    <p:cond delay="500"/>
                                  </p:stCondLst>
                                  <p:childTnLst>
                                    <p:animMotion origin="layout" path="M -1.66667E-6 -0.00509 L -1.66667E-6 -0.01042 " pathEditMode="relative" rAng="0" ptsTypes="AA">
                                      <p:cBhvr>
                                        <p:cTn id="96" dur="100" fill="hold"/>
                                        <p:tgtEl>
                                          <p:spTgt spid="112667"/>
                                        </p:tgtEl>
                                        <p:attrNameLst>
                                          <p:attrName>ppt_x</p:attrName>
                                          <p:attrName>ppt_y</p:attrName>
                                        </p:attrNameLst>
                                      </p:cBhvr>
                                      <p:rCtr x="0" y="-3"/>
                                    </p:animMotion>
                                  </p:childTnLst>
                                  <p:subTnLst>
                                    <p:set>
                                      <p:cBhvr override="childStyle">
                                        <p:cTn dur="1" fill="hold" display="0" masterRel="sameClick" afterEffect="1">
                                          <p:stCondLst>
                                            <p:cond evt="end" delay="0">
                                              <p:tn val="95"/>
                                            </p:cond>
                                          </p:stCondLst>
                                        </p:cTn>
                                        <p:tgtEl>
                                          <p:spTgt spid="112667"/>
                                        </p:tgtEl>
                                        <p:attrNameLst>
                                          <p:attrName>style.visibility</p:attrName>
                                        </p:attrNameLst>
                                      </p:cBhvr>
                                      <p:to>
                                        <p:strVal val="hidden"/>
                                      </p:to>
                                    </p:set>
                                  </p:subTnLst>
                                </p:cTn>
                              </p:par>
                              <p:par>
                                <p:cTn id="97" presetID="1" presetClass="entr" presetSubtype="0" fill="hold" nodeType="withEffect">
                                  <p:stCondLst>
                                    <p:cond delay="300"/>
                                  </p:stCondLst>
                                  <p:childTnLst>
                                    <p:set>
                                      <p:cBhvr>
                                        <p:cTn id="98" dur="1" fill="hold">
                                          <p:stCondLst>
                                            <p:cond delay="0"/>
                                          </p:stCondLst>
                                        </p:cTn>
                                        <p:tgtEl>
                                          <p:spTgt spid="112668"/>
                                        </p:tgtEl>
                                        <p:attrNameLst>
                                          <p:attrName>style.visibility</p:attrName>
                                        </p:attrNameLst>
                                      </p:cBhvr>
                                      <p:to>
                                        <p:strVal val="visible"/>
                                      </p:to>
                                    </p:set>
                                  </p:childTnLst>
                                </p:cTn>
                              </p:par>
                              <p:par>
                                <p:cTn id="99" presetID="1" presetClass="path" presetSubtype="0" autoRev="1" fill="hold" nodeType="withEffect">
                                  <p:stCondLst>
                                    <p:cond delay="300"/>
                                  </p:stCondLst>
                                  <p:childTnLst>
                                    <p:animMotion origin="layout" path="M -1.66667E-6 -0.00509 L -1.66667E-6 -0.01042 " pathEditMode="relative" rAng="0" ptsTypes="AA">
                                      <p:cBhvr>
                                        <p:cTn id="100" dur="100" fill="hold"/>
                                        <p:tgtEl>
                                          <p:spTgt spid="112668"/>
                                        </p:tgtEl>
                                        <p:attrNameLst>
                                          <p:attrName>ppt_x</p:attrName>
                                          <p:attrName>ppt_y</p:attrName>
                                        </p:attrNameLst>
                                      </p:cBhvr>
                                      <p:rCtr x="0" y="-3"/>
                                    </p:animMotion>
                                  </p:childTnLst>
                                  <p:subTnLst>
                                    <p:set>
                                      <p:cBhvr override="childStyle">
                                        <p:cTn dur="1" fill="hold" display="0" masterRel="sameClick" afterEffect="1">
                                          <p:stCondLst>
                                            <p:cond evt="end" delay="0">
                                              <p:tn val="99"/>
                                            </p:cond>
                                          </p:stCondLst>
                                        </p:cTn>
                                        <p:tgtEl>
                                          <p:spTgt spid="112668"/>
                                        </p:tgtEl>
                                        <p:attrNameLst>
                                          <p:attrName>style.visibility</p:attrName>
                                        </p:attrNameLst>
                                      </p:cBhvr>
                                      <p:to>
                                        <p:strVal val="hidden"/>
                                      </p:to>
                                    </p:set>
                                  </p:subTnLst>
                                </p:cTn>
                              </p:par>
                              <p:par>
                                <p:cTn id="101" presetID="1" presetClass="entr" presetSubtype="0" fill="hold" nodeType="withEffect">
                                  <p:stCondLst>
                                    <p:cond delay="300"/>
                                  </p:stCondLst>
                                  <p:childTnLst>
                                    <p:set>
                                      <p:cBhvr>
                                        <p:cTn id="102" dur="1" fill="hold">
                                          <p:stCondLst>
                                            <p:cond delay="0"/>
                                          </p:stCondLst>
                                        </p:cTn>
                                        <p:tgtEl>
                                          <p:spTgt spid="112669"/>
                                        </p:tgtEl>
                                        <p:attrNameLst>
                                          <p:attrName>style.visibility</p:attrName>
                                        </p:attrNameLst>
                                      </p:cBhvr>
                                      <p:to>
                                        <p:strVal val="visible"/>
                                      </p:to>
                                    </p:set>
                                  </p:childTnLst>
                                </p:cTn>
                              </p:par>
                              <p:par>
                                <p:cTn id="103" presetID="1" presetClass="path" presetSubtype="0" autoRev="1" fill="hold" nodeType="withEffect">
                                  <p:stCondLst>
                                    <p:cond delay="300"/>
                                  </p:stCondLst>
                                  <p:childTnLst>
                                    <p:animMotion origin="layout" path="M -1.66667E-6 -0.00509 L -1.66667E-6 -0.01042 " pathEditMode="relative" rAng="0" ptsTypes="AA">
                                      <p:cBhvr>
                                        <p:cTn id="104" dur="100" fill="hold"/>
                                        <p:tgtEl>
                                          <p:spTgt spid="112669"/>
                                        </p:tgtEl>
                                        <p:attrNameLst>
                                          <p:attrName>ppt_x</p:attrName>
                                          <p:attrName>ppt_y</p:attrName>
                                        </p:attrNameLst>
                                      </p:cBhvr>
                                      <p:rCtr x="0" y="-3"/>
                                    </p:animMotion>
                                  </p:childTnLst>
                                  <p:subTnLst>
                                    <p:set>
                                      <p:cBhvr override="childStyle">
                                        <p:cTn dur="1" fill="hold" display="0" masterRel="sameClick" afterEffect="1">
                                          <p:stCondLst>
                                            <p:cond evt="end" delay="0">
                                              <p:tn val="103"/>
                                            </p:cond>
                                          </p:stCondLst>
                                        </p:cTn>
                                        <p:tgtEl>
                                          <p:spTgt spid="112669"/>
                                        </p:tgtEl>
                                        <p:attrNameLst>
                                          <p:attrName>style.visibility</p:attrName>
                                        </p:attrNameLst>
                                      </p:cBhvr>
                                      <p:to>
                                        <p:strVal val="hidden"/>
                                      </p:to>
                                    </p:set>
                                  </p:subTnLst>
                                </p:cTn>
                              </p:par>
                              <p:par>
                                <p:cTn id="105" presetID="1" presetClass="entr" presetSubtype="0" fill="hold" nodeType="withEffect">
                                  <p:stCondLst>
                                    <p:cond delay="1400"/>
                                  </p:stCondLst>
                                  <p:childTnLst>
                                    <p:set>
                                      <p:cBhvr>
                                        <p:cTn id="106" dur="1" fill="hold">
                                          <p:stCondLst>
                                            <p:cond delay="0"/>
                                          </p:stCondLst>
                                        </p:cTn>
                                        <p:tgtEl>
                                          <p:spTgt spid="112670"/>
                                        </p:tgtEl>
                                        <p:attrNameLst>
                                          <p:attrName>style.visibility</p:attrName>
                                        </p:attrNameLst>
                                      </p:cBhvr>
                                      <p:to>
                                        <p:strVal val="visible"/>
                                      </p:to>
                                    </p:set>
                                  </p:childTnLst>
                                </p:cTn>
                              </p:par>
                              <p:par>
                                <p:cTn id="107" presetID="1" presetClass="path" presetSubtype="0" autoRev="1" fill="hold" nodeType="withEffect">
                                  <p:stCondLst>
                                    <p:cond delay="1400"/>
                                  </p:stCondLst>
                                  <p:childTnLst>
                                    <p:animMotion origin="layout" path="M -1.66667E-6 -0.00509 L -1.66667E-6 -0.01042 " pathEditMode="relative" rAng="0" ptsTypes="AA">
                                      <p:cBhvr>
                                        <p:cTn id="108" dur="100" fill="hold"/>
                                        <p:tgtEl>
                                          <p:spTgt spid="112670"/>
                                        </p:tgtEl>
                                        <p:attrNameLst>
                                          <p:attrName>ppt_x</p:attrName>
                                          <p:attrName>ppt_y</p:attrName>
                                        </p:attrNameLst>
                                      </p:cBhvr>
                                      <p:rCtr x="0" y="-3"/>
                                    </p:animMotion>
                                  </p:childTnLst>
                                  <p:subTnLst>
                                    <p:set>
                                      <p:cBhvr override="childStyle">
                                        <p:cTn dur="1" fill="hold" display="0" masterRel="sameClick" afterEffect="1">
                                          <p:stCondLst>
                                            <p:cond evt="end" delay="0">
                                              <p:tn val="107"/>
                                            </p:cond>
                                          </p:stCondLst>
                                        </p:cTn>
                                        <p:tgtEl>
                                          <p:spTgt spid="112670"/>
                                        </p:tgtEl>
                                        <p:attrNameLst>
                                          <p:attrName>style.visibility</p:attrName>
                                        </p:attrNameLst>
                                      </p:cBhvr>
                                      <p:to>
                                        <p:strVal val="hidden"/>
                                      </p:to>
                                    </p:set>
                                  </p:subTnLst>
                                </p:cTn>
                              </p:par>
                              <p:par>
                                <p:cTn id="109" presetID="1" presetClass="entr" presetSubtype="0" fill="hold" nodeType="withEffect">
                                  <p:stCondLst>
                                    <p:cond delay="100"/>
                                  </p:stCondLst>
                                  <p:childTnLst>
                                    <p:set>
                                      <p:cBhvr>
                                        <p:cTn id="110" dur="1" fill="hold">
                                          <p:stCondLst>
                                            <p:cond delay="0"/>
                                          </p:stCondLst>
                                        </p:cTn>
                                        <p:tgtEl>
                                          <p:spTgt spid="112671"/>
                                        </p:tgtEl>
                                        <p:attrNameLst>
                                          <p:attrName>style.visibility</p:attrName>
                                        </p:attrNameLst>
                                      </p:cBhvr>
                                      <p:to>
                                        <p:strVal val="visible"/>
                                      </p:to>
                                    </p:set>
                                  </p:childTnLst>
                                </p:cTn>
                              </p:par>
                              <p:par>
                                <p:cTn id="111" presetID="1" presetClass="path" presetSubtype="0" autoRev="1" fill="hold" nodeType="withEffect">
                                  <p:stCondLst>
                                    <p:cond delay="100"/>
                                  </p:stCondLst>
                                  <p:childTnLst>
                                    <p:animMotion origin="layout" path="M -1.66667E-6 -0.00509 L -1.66667E-6 -0.01042 " pathEditMode="relative" rAng="0" ptsTypes="AA">
                                      <p:cBhvr>
                                        <p:cTn id="112" dur="100" fill="hold"/>
                                        <p:tgtEl>
                                          <p:spTgt spid="112671"/>
                                        </p:tgtEl>
                                        <p:attrNameLst>
                                          <p:attrName>ppt_x</p:attrName>
                                          <p:attrName>ppt_y</p:attrName>
                                        </p:attrNameLst>
                                      </p:cBhvr>
                                      <p:rCtr x="0" y="-3"/>
                                    </p:animMotion>
                                  </p:childTnLst>
                                  <p:subTnLst>
                                    <p:set>
                                      <p:cBhvr override="childStyle">
                                        <p:cTn dur="1" fill="hold" display="0" masterRel="sameClick" afterEffect="1">
                                          <p:stCondLst>
                                            <p:cond evt="end" delay="0">
                                              <p:tn val="111"/>
                                            </p:cond>
                                          </p:stCondLst>
                                        </p:cTn>
                                        <p:tgtEl>
                                          <p:spTgt spid="112671"/>
                                        </p:tgtEl>
                                        <p:attrNameLst>
                                          <p:attrName>style.visibility</p:attrName>
                                        </p:attrNameLst>
                                      </p:cBhvr>
                                      <p:to>
                                        <p:strVal val="hidden"/>
                                      </p:to>
                                    </p:set>
                                  </p:subTnLst>
                                </p:cTn>
                              </p:par>
                              <p:par>
                                <p:cTn id="113" presetID="1" presetClass="entr" presetSubtype="0" fill="hold" nodeType="withEffect">
                                  <p:stCondLst>
                                    <p:cond delay="1000"/>
                                  </p:stCondLst>
                                  <p:childTnLst>
                                    <p:set>
                                      <p:cBhvr>
                                        <p:cTn id="114" dur="1" fill="hold">
                                          <p:stCondLst>
                                            <p:cond delay="0"/>
                                          </p:stCondLst>
                                        </p:cTn>
                                        <p:tgtEl>
                                          <p:spTgt spid="112672"/>
                                        </p:tgtEl>
                                        <p:attrNameLst>
                                          <p:attrName>style.visibility</p:attrName>
                                        </p:attrNameLst>
                                      </p:cBhvr>
                                      <p:to>
                                        <p:strVal val="visible"/>
                                      </p:to>
                                    </p:set>
                                  </p:childTnLst>
                                </p:cTn>
                              </p:par>
                              <p:par>
                                <p:cTn id="115" presetID="1" presetClass="path" presetSubtype="0" autoRev="1" fill="hold" nodeType="withEffect">
                                  <p:stCondLst>
                                    <p:cond delay="1000"/>
                                  </p:stCondLst>
                                  <p:childTnLst>
                                    <p:animMotion origin="layout" path="M -1.66667E-6 -0.00509 L -1.66667E-6 -0.01042 " pathEditMode="relative" rAng="0" ptsTypes="AA">
                                      <p:cBhvr>
                                        <p:cTn id="116" dur="100" fill="hold"/>
                                        <p:tgtEl>
                                          <p:spTgt spid="112672"/>
                                        </p:tgtEl>
                                        <p:attrNameLst>
                                          <p:attrName>ppt_x</p:attrName>
                                          <p:attrName>ppt_y</p:attrName>
                                        </p:attrNameLst>
                                      </p:cBhvr>
                                      <p:rCtr x="0" y="-3"/>
                                    </p:animMotion>
                                  </p:childTnLst>
                                  <p:subTnLst>
                                    <p:set>
                                      <p:cBhvr override="childStyle">
                                        <p:cTn dur="1" fill="hold" display="0" masterRel="sameClick" afterEffect="1">
                                          <p:stCondLst>
                                            <p:cond evt="end" delay="0">
                                              <p:tn val="115"/>
                                            </p:cond>
                                          </p:stCondLst>
                                        </p:cTn>
                                        <p:tgtEl>
                                          <p:spTgt spid="112672"/>
                                        </p:tgtEl>
                                        <p:attrNameLst>
                                          <p:attrName>style.visibility</p:attrName>
                                        </p:attrNameLst>
                                      </p:cBhvr>
                                      <p:to>
                                        <p:strVal val="hidden"/>
                                      </p:to>
                                    </p:set>
                                  </p:subTnLst>
                                </p:cTn>
                              </p:par>
                              <p:par>
                                <p:cTn id="117" presetID="1" presetClass="entr" presetSubtype="0" fill="hold" nodeType="withEffect">
                                  <p:stCondLst>
                                    <p:cond delay="1000"/>
                                  </p:stCondLst>
                                  <p:childTnLst>
                                    <p:set>
                                      <p:cBhvr>
                                        <p:cTn id="118" dur="1" fill="hold">
                                          <p:stCondLst>
                                            <p:cond delay="0"/>
                                          </p:stCondLst>
                                        </p:cTn>
                                        <p:tgtEl>
                                          <p:spTgt spid="112673"/>
                                        </p:tgtEl>
                                        <p:attrNameLst>
                                          <p:attrName>style.visibility</p:attrName>
                                        </p:attrNameLst>
                                      </p:cBhvr>
                                      <p:to>
                                        <p:strVal val="visible"/>
                                      </p:to>
                                    </p:set>
                                  </p:childTnLst>
                                </p:cTn>
                              </p:par>
                              <p:par>
                                <p:cTn id="119" presetID="1" presetClass="path" presetSubtype="0" autoRev="1" fill="hold" nodeType="withEffect">
                                  <p:stCondLst>
                                    <p:cond delay="1000"/>
                                  </p:stCondLst>
                                  <p:childTnLst>
                                    <p:animMotion origin="layout" path="M -1.66667E-6 -0.00509 L -1.66667E-6 -0.01042 " pathEditMode="relative" rAng="0" ptsTypes="AA">
                                      <p:cBhvr>
                                        <p:cTn id="120" dur="100" fill="hold"/>
                                        <p:tgtEl>
                                          <p:spTgt spid="112673"/>
                                        </p:tgtEl>
                                        <p:attrNameLst>
                                          <p:attrName>ppt_x</p:attrName>
                                          <p:attrName>ppt_y</p:attrName>
                                        </p:attrNameLst>
                                      </p:cBhvr>
                                      <p:rCtr x="0" y="-3"/>
                                    </p:animMotion>
                                  </p:childTnLst>
                                  <p:subTnLst>
                                    <p:set>
                                      <p:cBhvr override="childStyle">
                                        <p:cTn dur="1" fill="hold" display="0" masterRel="sameClick" afterEffect="1">
                                          <p:stCondLst>
                                            <p:cond evt="end" delay="0">
                                              <p:tn val="119"/>
                                            </p:cond>
                                          </p:stCondLst>
                                        </p:cTn>
                                        <p:tgtEl>
                                          <p:spTgt spid="112673"/>
                                        </p:tgtEl>
                                        <p:attrNameLst>
                                          <p:attrName>style.visibility</p:attrName>
                                        </p:attrNameLst>
                                      </p:cBhvr>
                                      <p:to>
                                        <p:strVal val="hidden"/>
                                      </p:to>
                                    </p:set>
                                  </p:subTnLst>
                                </p:cTn>
                              </p:par>
                            </p:childTnLst>
                          </p:cTn>
                        </p:par>
                        <p:par>
                          <p:cTn id="121" fill="hold" nodeType="afterGroup">
                            <p:stCondLst>
                              <p:cond delay="6000"/>
                            </p:stCondLst>
                            <p:childTnLst>
                              <p:par>
                                <p:cTn id="122" presetID="1" presetClass="entr" presetSubtype="0" fill="hold" nodeType="afterEffect">
                                  <p:stCondLst>
                                    <p:cond delay="0"/>
                                  </p:stCondLst>
                                  <p:childTnLst>
                                    <p:set>
                                      <p:cBhvr>
                                        <p:cTn id="123" dur="1" fill="hold">
                                          <p:stCondLst>
                                            <p:cond delay="0"/>
                                          </p:stCondLst>
                                        </p:cTn>
                                        <p:tgtEl>
                                          <p:spTgt spid="112676"/>
                                        </p:tgtEl>
                                        <p:attrNameLst>
                                          <p:attrName>style.visibility</p:attrName>
                                        </p:attrNameLst>
                                      </p:cBhvr>
                                      <p:to>
                                        <p:strVal val="visible"/>
                                      </p:to>
                                    </p:set>
                                  </p:childTnLst>
                                </p:cTn>
                              </p:par>
                              <p:par>
                                <p:cTn id="124" presetID="1" presetClass="path" presetSubtype="0" autoRev="1" fill="hold" nodeType="withEffect">
                                  <p:stCondLst>
                                    <p:cond delay="0"/>
                                  </p:stCondLst>
                                  <p:childTnLst>
                                    <p:animMotion origin="layout" path="M -1.66667E-6 -0.00509 L -1.66667E-6 -0.01042 " pathEditMode="relative" rAng="0" ptsTypes="AA">
                                      <p:cBhvr>
                                        <p:cTn id="125" dur="100" fill="hold"/>
                                        <p:tgtEl>
                                          <p:spTgt spid="112676"/>
                                        </p:tgtEl>
                                        <p:attrNameLst>
                                          <p:attrName>ppt_x</p:attrName>
                                          <p:attrName>ppt_y</p:attrName>
                                        </p:attrNameLst>
                                      </p:cBhvr>
                                      <p:rCtr x="0" y="-3"/>
                                    </p:animMotion>
                                  </p:childTnLst>
                                  <p:subTnLst>
                                    <p:set>
                                      <p:cBhvr override="childStyle">
                                        <p:cTn dur="1" fill="hold" display="0" masterRel="sameClick" afterEffect="1">
                                          <p:stCondLst>
                                            <p:cond evt="end" delay="0">
                                              <p:tn val="124"/>
                                            </p:cond>
                                          </p:stCondLst>
                                        </p:cTn>
                                        <p:tgtEl>
                                          <p:spTgt spid="112676"/>
                                        </p:tgtEl>
                                        <p:attrNameLst>
                                          <p:attrName>style.visibility</p:attrName>
                                        </p:attrNameLst>
                                      </p:cBhvr>
                                      <p:to>
                                        <p:strVal val="hidden"/>
                                      </p:to>
                                    </p:set>
                                  </p:subTnLst>
                                </p:cTn>
                              </p:par>
                              <p:par>
                                <p:cTn id="126" presetID="1" presetClass="entr" presetSubtype="0" fill="hold" nodeType="withEffect">
                                  <p:stCondLst>
                                    <p:cond delay="600"/>
                                  </p:stCondLst>
                                  <p:childTnLst>
                                    <p:set>
                                      <p:cBhvr>
                                        <p:cTn id="127" dur="1" fill="hold">
                                          <p:stCondLst>
                                            <p:cond delay="0"/>
                                          </p:stCondLst>
                                        </p:cTn>
                                        <p:tgtEl>
                                          <p:spTgt spid="112674"/>
                                        </p:tgtEl>
                                        <p:attrNameLst>
                                          <p:attrName>style.visibility</p:attrName>
                                        </p:attrNameLst>
                                      </p:cBhvr>
                                      <p:to>
                                        <p:strVal val="visible"/>
                                      </p:to>
                                    </p:set>
                                  </p:childTnLst>
                                </p:cTn>
                              </p:par>
                              <p:par>
                                <p:cTn id="128" presetID="1" presetClass="path" presetSubtype="0" autoRev="1" fill="hold" nodeType="withEffect">
                                  <p:stCondLst>
                                    <p:cond delay="600"/>
                                  </p:stCondLst>
                                  <p:childTnLst>
                                    <p:animMotion origin="layout" path="M -1.66667E-6 -0.00509 L -1.66667E-6 -0.01042 " pathEditMode="relative" rAng="0" ptsTypes="AA">
                                      <p:cBhvr>
                                        <p:cTn id="129" dur="100" fill="hold"/>
                                        <p:tgtEl>
                                          <p:spTgt spid="112674"/>
                                        </p:tgtEl>
                                        <p:attrNameLst>
                                          <p:attrName>ppt_x</p:attrName>
                                          <p:attrName>ppt_y</p:attrName>
                                        </p:attrNameLst>
                                      </p:cBhvr>
                                      <p:rCtr x="0" y="-3"/>
                                    </p:animMotion>
                                  </p:childTnLst>
                                  <p:subTnLst>
                                    <p:set>
                                      <p:cBhvr override="childStyle">
                                        <p:cTn dur="1" fill="hold" display="0" masterRel="sameClick" afterEffect="1">
                                          <p:stCondLst>
                                            <p:cond evt="end" delay="0">
                                              <p:tn val="128"/>
                                            </p:cond>
                                          </p:stCondLst>
                                        </p:cTn>
                                        <p:tgtEl>
                                          <p:spTgt spid="112674"/>
                                        </p:tgtEl>
                                        <p:attrNameLst>
                                          <p:attrName>style.visibility</p:attrName>
                                        </p:attrNameLst>
                                      </p:cBhvr>
                                      <p:to>
                                        <p:strVal val="hidden"/>
                                      </p:to>
                                    </p:set>
                                  </p:subTnLst>
                                </p:cTn>
                              </p:par>
                              <p:par>
                                <p:cTn id="130" presetID="1" presetClass="entr" presetSubtype="0" fill="hold" nodeType="withEffect">
                                  <p:stCondLst>
                                    <p:cond delay="400"/>
                                  </p:stCondLst>
                                  <p:childTnLst>
                                    <p:set>
                                      <p:cBhvr>
                                        <p:cTn id="131" dur="1" fill="hold">
                                          <p:stCondLst>
                                            <p:cond delay="0"/>
                                          </p:stCondLst>
                                        </p:cTn>
                                        <p:tgtEl>
                                          <p:spTgt spid="112675"/>
                                        </p:tgtEl>
                                        <p:attrNameLst>
                                          <p:attrName>style.visibility</p:attrName>
                                        </p:attrNameLst>
                                      </p:cBhvr>
                                      <p:to>
                                        <p:strVal val="visible"/>
                                      </p:to>
                                    </p:set>
                                  </p:childTnLst>
                                </p:cTn>
                              </p:par>
                              <p:par>
                                <p:cTn id="132" presetID="1" presetClass="path" presetSubtype="0" autoRev="1" fill="hold" nodeType="withEffect">
                                  <p:stCondLst>
                                    <p:cond delay="400"/>
                                  </p:stCondLst>
                                  <p:childTnLst>
                                    <p:animMotion origin="layout" path="M -1.66667E-6 -0.00509 L -1.66667E-6 -0.01042 " pathEditMode="relative" rAng="0" ptsTypes="AA">
                                      <p:cBhvr>
                                        <p:cTn id="133" dur="100" fill="hold"/>
                                        <p:tgtEl>
                                          <p:spTgt spid="112675"/>
                                        </p:tgtEl>
                                        <p:attrNameLst>
                                          <p:attrName>ppt_x</p:attrName>
                                          <p:attrName>ppt_y</p:attrName>
                                        </p:attrNameLst>
                                      </p:cBhvr>
                                      <p:rCtr x="0" y="-3"/>
                                    </p:animMotion>
                                  </p:childTnLst>
                                  <p:subTnLst>
                                    <p:set>
                                      <p:cBhvr override="childStyle">
                                        <p:cTn dur="1" fill="hold" display="0" masterRel="sameClick" afterEffect="1">
                                          <p:stCondLst>
                                            <p:cond evt="end" delay="0">
                                              <p:tn val="132"/>
                                            </p:cond>
                                          </p:stCondLst>
                                        </p:cTn>
                                        <p:tgtEl>
                                          <p:spTgt spid="112675"/>
                                        </p:tgtEl>
                                        <p:attrNameLst>
                                          <p:attrName>style.visibility</p:attrName>
                                        </p:attrNameLst>
                                      </p:cBhvr>
                                      <p:to>
                                        <p:strVal val="hidden"/>
                                      </p:to>
                                    </p:set>
                                  </p:subTnLst>
                                </p:cTn>
                              </p:par>
                              <p:par>
                                <p:cTn id="134" presetID="1" presetClass="entr" presetSubtype="0" fill="hold" nodeType="withEffect">
                                  <p:stCondLst>
                                    <p:cond delay="1800"/>
                                  </p:stCondLst>
                                  <p:childTnLst>
                                    <p:set>
                                      <p:cBhvr>
                                        <p:cTn id="135" dur="1" fill="hold">
                                          <p:stCondLst>
                                            <p:cond delay="0"/>
                                          </p:stCondLst>
                                        </p:cTn>
                                        <p:tgtEl>
                                          <p:spTgt spid="112677"/>
                                        </p:tgtEl>
                                        <p:attrNameLst>
                                          <p:attrName>style.visibility</p:attrName>
                                        </p:attrNameLst>
                                      </p:cBhvr>
                                      <p:to>
                                        <p:strVal val="visible"/>
                                      </p:to>
                                    </p:set>
                                  </p:childTnLst>
                                </p:cTn>
                              </p:par>
                              <p:par>
                                <p:cTn id="136" presetID="1" presetClass="path" presetSubtype="0" autoRev="1" fill="hold" nodeType="withEffect">
                                  <p:stCondLst>
                                    <p:cond delay="1800"/>
                                  </p:stCondLst>
                                  <p:childTnLst>
                                    <p:animMotion origin="layout" path="M -1.66667E-6 -0.00509 L -1.66667E-6 -0.01042 " pathEditMode="relative" rAng="0" ptsTypes="AA">
                                      <p:cBhvr>
                                        <p:cTn id="137" dur="100" fill="hold"/>
                                        <p:tgtEl>
                                          <p:spTgt spid="112677"/>
                                        </p:tgtEl>
                                        <p:attrNameLst>
                                          <p:attrName>ppt_x</p:attrName>
                                          <p:attrName>ppt_y</p:attrName>
                                        </p:attrNameLst>
                                      </p:cBhvr>
                                      <p:rCtr x="0" y="-3"/>
                                    </p:animMotion>
                                  </p:childTnLst>
                                  <p:subTnLst>
                                    <p:set>
                                      <p:cBhvr override="childStyle">
                                        <p:cTn dur="1" fill="hold" display="0" masterRel="sameClick" afterEffect="1">
                                          <p:stCondLst>
                                            <p:cond evt="end" delay="0">
                                              <p:tn val="136"/>
                                            </p:cond>
                                          </p:stCondLst>
                                        </p:cTn>
                                        <p:tgtEl>
                                          <p:spTgt spid="112677"/>
                                        </p:tgtEl>
                                        <p:attrNameLst>
                                          <p:attrName>style.visibility</p:attrName>
                                        </p:attrNameLst>
                                      </p:cBhvr>
                                      <p:to>
                                        <p:strVal val="hidden"/>
                                      </p:to>
                                    </p:set>
                                  </p:subTnLst>
                                </p:cTn>
                              </p:par>
                              <p:par>
                                <p:cTn id="138" presetID="1" presetClass="entr" presetSubtype="0" fill="hold" nodeType="withEffect">
                                  <p:stCondLst>
                                    <p:cond delay="900"/>
                                  </p:stCondLst>
                                  <p:childTnLst>
                                    <p:set>
                                      <p:cBhvr>
                                        <p:cTn id="139" dur="1" fill="hold">
                                          <p:stCondLst>
                                            <p:cond delay="0"/>
                                          </p:stCondLst>
                                        </p:cTn>
                                        <p:tgtEl>
                                          <p:spTgt spid="112678"/>
                                        </p:tgtEl>
                                        <p:attrNameLst>
                                          <p:attrName>style.visibility</p:attrName>
                                        </p:attrNameLst>
                                      </p:cBhvr>
                                      <p:to>
                                        <p:strVal val="visible"/>
                                      </p:to>
                                    </p:set>
                                  </p:childTnLst>
                                </p:cTn>
                              </p:par>
                              <p:par>
                                <p:cTn id="140" presetID="1" presetClass="path" presetSubtype="0" autoRev="1" fill="hold" nodeType="withEffect">
                                  <p:stCondLst>
                                    <p:cond delay="900"/>
                                  </p:stCondLst>
                                  <p:childTnLst>
                                    <p:animMotion origin="layout" path="M -1.66667E-6 -0.00509 L -1.66667E-6 -0.01042 " pathEditMode="relative" rAng="0" ptsTypes="AA">
                                      <p:cBhvr>
                                        <p:cTn id="141" dur="100" fill="hold"/>
                                        <p:tgtEl>
                                          <p:spTgt spid="112678"/>
                                        </p:tgtEl>
                                        <p:attrNameLst>
                                          <p:attrName>ppt_x</p:attrName>
                                          <p:attrName>ppt_y</p:attrName>
                                        </p:attrNameLst>
                                      </p:cBhvr>
                                      <p:rCtr x="0" y="-3"/>
                                    </p:animMotion>
                                  </p:childTnLst>
                                  <p:subTnLst>
                                    <p:set>
                                      <p:cBhvr override="childStyle">
                                        <p:cTn dur="1" fill="hold" display="0" masterRel="sameClick" afterEffect="1">
                                          <p:stCondLst>
                                            <p:cond evt="end" delay="0">
                                              <p:tn val="140"/>
                                            </p:cond>
                                          </p:stCondLst>
                                        </p:cTn>
                                        <p:tgtEl>
                                          <p:spTgt spid="112678"/>
                                        </p:tgtEl>
                                        <p:attrNameLst>
                                          <p:attrName>style.visibility</p:attrName>
                                        </p:attrNameLst>
                                      </p:cBhvr>
                                      <p:to>
                                        <p:strVal val="hidden"/>
                                      </p:to>
                                    </p:set>
                                  </p:subTnLst>
                                </p:cTn>
                              </p:par>
                              <p:par>
                                <p:cTn id="142" presetID="1" presetClass="entr" presetSubtype="0" fill="hold" nodeType="withEffect">
                                  <p:stCondLst>
                                    <p:cond delay="1200"/>
                                  </p:stCondLst>
                                  <p:childTnLst>
                                    <p:set>
                                      <p:cBhvr>
                                        <p:cTn id="143" dur="1" fill="hold">
                                          <p:stCondLst>
                                            <p:cond delay="0"/>
                                          </p:stCondLst>
                                        </p:cTn>
                                        <p:tgtEl>
                                          <p:spTgt spid="112679"/>
                                        </p:tgtEl>
                                        <p:attrNameLst>
                                          <p:attrName>style.visibility</p:attrName>
                                        </p:attrNameLst>
                                      </p:cBhvr>
                                      <p:to>
                                        <p:strVal val="visible"/>
                                      </p:to>
                                    </p:set>
                                  </p:childTnLst>
                                </p:cTn>
                              </p:par>
                              <p:par>
                                <p:cTn id="144" presetID="1" presetClass="path" presetSubtype="0" autoRev="1" fill="hold" nodeType="withEffect">
                                  <p:stCondLst>
                                    <p:cond delay="1200"/>
                                  </p:stCondLst>
                                  <p:childTnLst>
                                    <p:animMotion origin="layout" path="M -1.66667E-6 -0.00509 L -1.66667E-6 -0.01042 " pathEditMode="relative" rAng="0" ptsTypes="AA">
                                      <p:cBhvr>
                                        <p:cTn id="145" dur="100" fill="hold"/>
                                        <p:tgtEl>
                                          <p:spTgt spid="112679"/>
                                        </p:tgtEl>
                                        <p:attrNameLst>
                                          <p:attrName>ppt_x</p:attrName>
                                          <p:attrName>ppt_y</p:attrName>
                                        </p:attrNameLst>
                                      </p:cBhvr>
                                      <p:rCtr x="0" y="-3"/>
                                    </p:animMotion>
                                  </p:childTnLst>
                                  <p:subTnLst>
                                    <p:set>
                                      <p:cBhvr override="childStyle">
                                        <p:cTn dur="1" fill="hold" display="0" masterRel="sameClick" afterEffect="1">
                                          <p:stCondLst>
                                            <p:cond evt="end" delay="0">
                                              <p:tn val="144"/>
                                            </p:cond>
                                          </p:stCondLst>
                                        </p:cTn>
                                        <p:tgtEl>
                                          <p:spTgt spid="112679"/>
                                        </p:tgtEl>
                                        <p:attrNameLst>
                                          <p:attrName>style.visibility</p:attrName>
                                        </p:attrNameLst>
                                      </p:cBhvr>
                                      <p:to>
                                        <p:strVal val="hidden"/>
                                      </p:to>
                                    </p:set>
                                  </p:subTnLst>
                                </p:cTn>
                              </p:par>
                              <p:par>
                                <p:cTn id="146" presetID="1" presetClass="entr" presetSubtype="0" fill="hold" nodeType="withEffect">
                                  <p:stCondLst>
                                    <p:cond delay="300"/>
                                  </p:stCondLst>
                                  <p:childTnLst>
                                    <p:set>
                                      <p:cBhvr>
                                        <p:cTn id="147" dur="1" fill="hold">
                                          <p:stCondLst>
                                            <p:cond delay="0"/>
                                          </p:stCondLst>
                                        </p:cTn>
                                        <p:tgtEl>
                                          <p:spTgt spid="112680"/>
                                        </p:tgtEl>
                                        <p:attrNameLst>
                                          <p:attrName>style.visibility</p:attrName>
                                        </p:attrNameLst>
                                      </p:cBhvr>
                                      <p:to>
                                        <p:strVal val="visible"/>
                                      </p:to>
                                    </p:set>
                                  </p:childTnLst>
                                </p:cTn>
                              </p:par>
                              <p:par>
                                <p:cTn id="148" presetID="1" presetClass="path" presetSubtype="0" autoRev="1" fill="hold" nodeType="withEffect">
                                  <p:stCondLst>
                                    <p:cond delay="300"/>
                                  </p:stCondLst>
                                  <p:childTnLst>
                                    <p:animMotion origin="layout" path="M -1.66667E-6 -0.00509 L -1.66667E-6 -0.01042 " pathEditMode="relative" rAng="0" ptsTypes="AA">
                                      <p:cBhvr>
                                        <p:cTn id="149" dur="100" fill="hold"/>
                                        <p:tgtEl>
                                          <p:spTgt spid="112680"/>
                                        </p:tgtEl>
                                        <p:attrNameLst>
                                          <p:attrName>ppt_x</p:attrName>
                                          <p:attrName>ppt_y</p:attrName>
                                        </p:attrNameLst>
                                      </p:cBhvr>
                                      <p:rCtr x="0" y="-3"/>
                                    </p:animMotion>
                                  </p:childTnLst>
                                  <p:subTnLst>
                                    <p:set>
                                      <p:cBhvr override="childStyle">
                                        <p:cTn dur="1" fill="hold" display="0" masterRel="sameClick" afterEffect="1">
                                          <p:stCondLst>
                                            <p:cond evt="end" delay="0">
                                              <p:tn val="148"/>
                                            </p:cond>
                                          </p:stCondLst>
                                        </p:cTn>
                                        <p:tgtEl>
                                          <p:spTgt spid="112680"/>
                                        </p:tgtEl>
                                        <p:attrNameLst>
                                          <p:attrName>style.visibility</p:attrName>
                                        </p:attrNameLst>
                                      </p:cBhvr>
                                      <p:to>
                                        <p:strVal val="hidden"/>
                                      </p:to>
                                    </p:set>
                                  </p:subTnLst>
                                </p:cTn>
                              </p:par>
                              <p:par>
                                <p:cTn id="150" presetID="1" presetClass="entr" presetSubtype="0" fill="hold" nodeType="withEffect">
                                  <p:stCondLst>
                                    <p:cond delay="300"/>
                                  </p:stCondLst>
                                  <p:childTnLst>
                                    <p:set>
                                      <p:cBhvr>
                                        <p:cTn id="151" dur="1" fill="hold">
                                          <p:stCondLst>
                                            <p:cond delay="0"/>
                                          </p:stCondLst>
                                        </p:cTn>
                                        <p:tgtEl>
                                          <p:spTgt spid="112681"/>
                                        </p:tgtEl>
                                        <p:attrNameLst>
                                          <p:attrName>style.visibility</p:attrName>
                                        </p:attrNameLst>
                                      </p:cBhvr>
                                      <p:to>
                                        <p:strVal val="visible"/>
                                      </p:to>
                                    </p:set>
                                  </p:childTnLst>
                                </p:cTn>
                              </p:par>
                              <p:par>
                                <p:cTn id="152" presetID="1" presetClass="path" presetSubtype="0" autoRev="1" fill="hold" nodeType="withEffect">
                                  <p:stCondLst>
                                    <p:cond delay="300"/>
                                  </p:stCondLst>
                                  <p:childTnLst>
                                    <p:animMotion origin="layout" path="M -1.66667E-6 -0.00509 L -1.66667E-6 -0.01042 " pathEditMode="relative" rAng="0" ptsTypes="AA">
                                      <p:cBhvr>
                                        <p:cTn id="153" dur="100" fill="hold"/>
                                        <p:tgtEl>
                                          <p:spTgt spid="112681"/>
                                        </p:tgtEl>
                                        <p:attrNameLst>
                                          <p:attrName>ppt_x</p:attrName>
                                          <p:attrName>ppt_y</p:attrName>
                                        </p:attrNameLst>
                                      </p:cBhvr>
                                      <p:rCtr x="0" y="-3"/>
                                    </p:animMotion>
                                  </p:childTnLst>
                                  <p:subTnLst>
                                    <p:set>
                                      <p:cBhvr override="childStyle">
                                        <p:cTn dur="1" fill="hold" display="0" masterRel="sameClick" afterEffect="1">
                                          <p:stCondLst>
                                            <p:cond evt="end" delay="0">
                                              <p:tn val="152"/>
                                            </p:cond>
                                          </p:stCondLst>
                                        </p:cTn>
                                        <p:tgtEl>
                                          <p:spTgt spid="112681"/>
                                        </p:tgtEl>
                                        <p:attrNameLst>
                                          <p:attrName>style.visibility</p:attrName>
                                        </p:attrNameLst>
                                      </p:cBhvr>
                                      <p:to>
                                        <p:strVal val="hidden"/>
                                      </p:to>
                                    </p:set>
                                  </p:subTnLst>
                                </p:cTn>
                              </p:par>
                              <p:par>
                                <p:cTn id="154" presetID="1" presetClass="entr" presetSubtype="0" fill="hold" nodeType="withEffect">
                                  <p:stCondLst>
                                    <p:cond delay="1400"/>
                                  </p:stCondLst>
                                  <p:childTnLst>
                                    <p:set>
                                      <p:cBhvr>
                                        <p:cTn id="155" dur="1" fill="hold">
                                          <p:stCondLst>
                                            <p:cond delay="0"/>
                                          </p:stCondLst>
                                        </p:cTn>
                                        <p:tgtEl>
                                          <p:spTgt spid="112682"/>
                                        </p:tgtEl>
                                        <p:attrNameLst>
                                          <p:attrName>style.visibility</p:attrName>
                                        </p:attrNameLst>
                                      </p:cBhvr>
                                      <p:to>
                                        <p:strVal val="visible"/>
                                      </p:to>
                                    </p:set>
                                  </p:childTnLst>
                                </p:cTn>
                              </p:par>
                              <p:par>
                                <p:cTn id="156" presetID="1" presetClass="path" presetSubtype="0" autoRev="1" fill="hold" nodeType="withEffect">
                                  <p:stCondLst>
                                    <p:cond delay="1400"/>
                                  </p:stCondLst>
                                  <p:childTnLst>
                                    <p:animMotion origin="layout" path="M -1.66667E-6 -0.00509 L -1.66667E-6 -0.01042 " pathEditMode="relative" rAng="0" ptsTypes="AA">
                                      <p:cBhvr>
                                        <p:cTn id="157" dur="100" fill="hold"/>
                                        <p:tgtEl>
                                          <p:spTgt spid="112682"/>
                                        </p:tgtEl>
                                        <p:attrNameLst>
                                          <p:attrName>ppt_x</p:attrName>
                                          <p:attrName>ppt_y</p:attrName>
                                        </p:attrNameLst>
                                      </p:cBhvr>
                                      <p:rCtr x="0" y="-3"/>
                                    </p:animMotion>
                                  </p:childTnLst>
                                  <p:subTnLst>
                                    <p:set>
                                      <p:cBhvr override="childStyle">
                                        <p:cTn dur="1" fill="hold" display="0" masterRel="sameClick" afterEffect="1">
                                          <p:stCondLst>
                                            <p:cond evt="end" delay="0">
                                              <p:tn val="156"/>
                                            </p:cond>
                                          </p:stCondLst>
                                        </p:cTn>
                                        <p:tgtEl>
                                          <p:spTgt spid="112682"/>
                                        </p:tgtEl>
                                        <p:attrNameLst>
                                          <p:attrName>style.visibility</p:attrName>
                                        </p:attrNameLst>
                                      </p:cBhvr>
                                      <p:to>
                                        <p:strVal val="hidden"/>
                                      </p:to>
                                    </p:set>
                                  </p:subTnLst>
                                </p:cTn>
                              </p:par>
                              <p:par>
                                <p:cTn id="158" presetID="1" presetClass="entr" presetSubtype="0" fill="hold" nodeType="withEffect">
                                  <p:stCondLst>
                                    <p:cond delay="100"/>
                                  </p:stCondLst>
                                  <p:childTnLst>
                                    <p:set>
                                      <p:cBhvr>
                                        <p:cTn id="159" dur="1" fill="hold">
                                          <p:stCondLst>
                                            <p:cond delay="0"/>
                                          </p:stCondLst>
                                        </p:cTn>
                                        <p:tgtEl>
                                          <p:spTgt spid="112683"/>
                                        </p:tgtEl>
                                        <p:attrNameLst>
                                          <p:attrName>style.visibility</p:attrName>
                                        </p:attrNameLst>
                                      </p:cBhvr>
                                      <p:to>
                                        <p:strVal val="visible"/>
                                      </p:to>
                                    </p:set>
                                  </p:childTnLst>
                                </p:cTn>
                              </p:par>
                              <p:par>
                                <p:cTn id="160" presetID="1" presetClass="path" presetSubtype="0" autoRev="1" fill="hold" nodeType="withEffect">
                                  <p:stCondLst>
                                    <p:cond delay="100"/>
                                  </p:stCondLst>
                                  <p:childTnLst>
                                    <p:animMotion origin="layout" path="M -1.66667E-6 -0.00509 L -1.66667E-6 -0.01042 " pathEditMode="relative" rAng="0" ptsTypes="AA">
                                      <p:cBhvr>
                                        <p:cTn id="161" dur="100" fill="hold"/>
                                        <p:tgtEl>
                                          <p:spTgt spid="112683"/>
                                        </p:tgtEl>
                                        <p:attrNameLst>
                                          <p:attrName>ppt_x</p:attrName>
                                          <p:attrName>ppt_y</p:attrName>
                                        </p:attrNameLst>
                                      </p:cBhvr>
                                      <p:rCtr x="0" y="-3"/>
                                    </p:animMotion>
                                  </p:childTnLst>
                                  <p:subTnLst>
                                    <p:set>
                                      <p:cBhvr override="childStyle">
                                        <p:cTn dur="1" fill="hold" display="0" masterRel="sameClick" afterEffect="1">
                                          <p:stCondLst>
                                            <p:cond evt="end" delay="0">
                                              <p:tn val="160"/>
                                            </p:cond>
                                          </p:stCondLst>
                                        </p:cTn>
                                        <p:tgtEl>
                                          <p:spTgt spid="112683"/>
                                        </p:tgtEl>
                                        <p:attrNameLst>
                                          <p:attrName>style.visibility</p:attrName>
                                        </p:attrNameLst>
                                      </p:cBhvr>
                                      <p:to>
                                        <p:strVal val="hidden"/>
                                      </p:to>
                                    </p:set>
                                  </p:subTnLst>
                                </p:cTn>
                              </p:par>
                              <p:par>
                                <p:cTn id="162" presetID="1" presetClass="entr" presetSubtype="0" fill="hold" nodeType="withEffect">
                                  <p:stCondLst>
                                    <p:cond delay="1000"/>
                                  </p:stCondLst>
                                  <p:childTnLst>
                                    <p:set>
                                      <p:cBhvr>
                                        <p:cTn id="163" dur="1" fill="hold">
                                          <p:stCondLst>
                                            <p:cond delay="0"/>
                                          </p:stCondLst>
                                        </p:cTn>
                                        <p:tgtEl>
                                          <p:spTgt spid="112684"/>
                                        </p:tgtEl>
                                        <p:attrNameLst>
                                          <p:attrName>style.visibility</p:attrName>
                                        </p:attrNameLst>
                                      </p:cBhvr>
                                      <p:to>
                                        <p:strVal val="visible"/>
                                      </p:to>
                                    </p:set>
                                  </p:childTnLst>
                                </p:cTn>
                              </p:par>
                              <p:par>
                                <p:cTn id="164" presetID="1" presetClass="path" presetSubtype="0" autoRev="1" fill="hold" nodeType="withEffect">
                                  <p:stCondLst>
                                    <p:cond delay="1000"/>
                                  </p:stCondLst>
                                  <p:childTnLst>
                                    <p:animMotion origin="layout" path="M -1.66667E-6 -0.00509 L -1.66667E-6 -0.01042 " pathEditMode="relative" rAng="0" ptsTypes="AA">
                                      <p:cBhvr>
                                        <p:cTn id="165" dur="100" fill="hold"/>
                                        <p:tgtEl>
                                          <p:spTgt spid="112684"/>
                                        </p:tgtEl>
                                        <p:attrNameLst>
                                          <p:attrName>ppt_x</p:attrName>
                                          <p:attrName>ppt_y</p:attrName>
                                        </p:attrNameLst>
                                      </p:cBhvr>
                                      <p:rCtr x="0" y="-3"/>
                                    </p:animMotion>
                                  </p:childTnLst>
                                  <p:subTnLst>
                                    <p:set>
                                      <p:cBhvr override="childStyle">
                                        <p:cTn dur="1" fill="hold" display="0" masterRel="sameClick" afterEffect="1">
                                          <p:stCondLst>
                                            <p:cond evt="end" delay="0">
                                              <p:tn val="164"/>
                                            </p:cond>
                                          </p:stCondLst>
                                        </p:cTn>
                                        <p:tgtEl>
                                          <p:spTgt spid="112684"/>
                                        </p:tgtEl>
                                        <p:attrNameLst>
                                          <p:attrName>style.visibility</p:attrName>
                                        </p:attrNameLst>
                                      </p:cBhvr>
                                      <p:to>
                                        <p:strVal val="hidden"/>
                                      </p:to>
                                    </p:set>
                                  </p:subTnLst>
                                </p:cTn>
                              </p:par>
                            </p:childTnLst>
                          </p:cTn>
                        </p:par>
                        <p:par>
                          <p:cTn id="166" fill="hold" nodeType="afterGroup">
                            <p:stCondLst>
                              <p:cond delay="8000"/>
                            </p:stCondLst>
                            <p:childTnLst>
                              <p:par>
                                <p:cTn id="167" presetID="1" presetClass="entr" presetSubtype="0" fill="hold" nodeType="afterEffect">
                                  <p:stCondLst>
                                    <p:cond delay="0"/>
                                  </p:stCondLst>
                                  <p:childTnLst>
                                    <p:set>
                                      <p:cBhvr>
                                        <p:cTn id="168" dur="1" fill="hold">
                                          <p:stCondLst>
                                            <p:cond delay="0"/>
                                          </p:stCondLst>
                                        </p:cTn>
                                        <p:tgtEl>
                                          <p:spTgt spid="112687"/>
                                        </p:tgtEl>
                                        <p:attrNameLst>
                                          <p:attrName>style.visibility</p:attrName>
                                        </p:attrNameLst>
                                      </p:cBhvr>
                                      <p:to>
                                        <p:strVal val="visible"/>
                                      </p:to>
                                    </p:set>
                                  </p:childTnLst>
                                </p:cTn>
                              </p:par>
                              <p:par>
                                <p:cTn id="169" presetID="1" presetClass="path" presetSubtype="0" autoRev="1" fill="hold" nodeType="withEffect">
                                  <p:stCondLst>
                                    <p:cond delay="0"/>
                                  </p:stCondLst>
                                  <p:childTnLst>
                                    <p:animMotion origin="layout" path="M -1.66667E-6 -0.00509 L -1.66667E-6 -0.01042 " pathEditMode="relative" rAng="0" ptsTypes="AA">
                                      <p:cBhvr>
                                        <p:cTn id="170" dur="100" fill="hold"/>
                                        <p:tgtEl>
                                          <p:spTgt spid="112687"/>
                                        </p:tgtEl>
                                        <p:attrNameLst>
                                          <p:attrName>ppt_x</p:attrName>
                                          <p:attrName>ppt_y</p:attrName>
                                        </p:attrNameLst>
                                      </p:cBhvr>
                                      <p:rCtr x="0" y="-3"/>
                                    </p:animMotion>
                                  </p:childTnLst>
                                  <p:subTnLst>
                                    <p:set>
                                      <p:cBhvr override="childStyle">
                                        <p:cTn dur="1" fill="hold" display="0" masterRel="sameClick" afterEffect="1">
                                          <p:stCondLst>
                                            <p:cond evt="end" delay="0">
                                              <p:tn val="169"/>
                                            </p:cond>
                                          </p:stCondLst>
                                        </p:cTn>
                                        <p:tgtEl>
                                          <p:spTgt spid="112687"/>
                                        </p:tgtEl>
                                        <p:attrNameLst>
                                          <p:attrName>style.visibility</p:attrName>
                                        </p:attrNameLst>
                                      </p:cBhvr>
                                      <p:to>
                                        <p:strVal val="hidden"/>
                                      </p:to>
                                    </p:set>
                                  </p:subTnLst>
                                </p:cTn>
                              </p:par>
                              <p:par>
                                <p:cTn id="171" presetID="1" presetClass="entr" presetSubtype="0" fill="hold" nodeType="withEffect">
                                  <p:stCondLst>
                                    <p:cond delay="600"/>
                                  </p:stCondLst>
                                  <p:childTnLst>
                                    <p:set>
                                      <p:cBhvr>
                                        <p:cTn id="172" dur="1" fill="hold">
                                          <p:stCondLst>
                                            <p:cond delay="0"/>
                                          </p:stCondLst>
                                        </p:cTn>
                                        <p:tgtEl>
                                          <p:spTgt spid="112685"/>
                                        </p:tgtEl>
                                        <p:attrNameLst>
                                          <p:attrName>style.visibility</p:attrName>
                                        </p:attrNameLst>
                                      </p:cBhvr>
                                      <p:to>
                                        <p:strVal val="visible"/>
                                      </p:to>
                                    </p:set>
                                  </p:childTnLst>
                                </p:cTn>
                              </p:par>
                              <p:par>
                                <p:cTn id="173" presetID="1" presetClass="path" presetSubtype="0" autoRev="1" fill="hold" nodeType="withEffect">
                                  <p:stCondLst>
                                    <p:cond delay="600"/>
                                  </p:stCondLst>
                                  <p:childTnLst>
                                    <p:animMotion origin="layout" path="M -1.66667E-6 -0.00509 L -1.66667E-6 -0.01042 " pathEditMode="relative" rAng="0" ptsTypes="AA">
                                      <p:cBhvr>
                                        <p:cTn id="174" dur="100" fill="hold"/>
                                        <p:tgtEl>
                                          <p:spTgt spid="112685"/>
                                        </p:tgtEl>
                                        <p:attrNameLst>
                                          <p:attrName>ppt_x</p:attrName>
                                          <p:attrName>ppt_y</p:attrName>
                                        </p:attrNameLst>
                                      </p:cBhvr>
                                      <p:rCtr x="0" y="-3"/>
                                    </p:animMotion>
                                  </p:childTnLst>
                                  <p:subTnLst>
                                    <p:set>
                                      <p:cBhvr override="childStyle">
                                        <p:cTn dur="1" fill="hold" display="0" masterRel="sameClick" afterEffect="1">
                                          <p:stCondLst>
                                            <p:cond evt="end" delay="0">
                                              <p:tn val="173"/>
                                            </p:cond>
                                          </p:stCondLst>
                                        </p:cTn>
                                        <p:tgtEl>
                                          <p:spTgt spid="112685"/>
                                        </p:tgtEl>
                                        <p:attrNameLst>
                                          <p:attrName>style.visibility</p:attrName>
                                        </p:attrNameLst>
                                      </p:cBhvr>
                                      <p:to>
                                        <p:strVal val="hidden"/>
                                      </p:to>
                                    </p:set>
                                  </p:subTnLst>
                                </p:cTn>
                              </p:par>
                              <p:par>
                                <p:cTn id="175" presetID="1" presetClass="entr" presetSubtype="0" fill="hold" nodeType="withEffect">
                                  <p:stCondLst>
                                    <p:cond delay="400"/>
                                  </p:stCondLst>
                                  <p:childTnLst>
                                    <p:set>
                                      <p:cBhvr>
                                        <p:cTn id="176" dur="1" fill="hold">
                                          <p:stCondLst>
                                            <p:cond delay="0"/>
                                          </p:stCondLst>
                                        </p:cTn>
                                        <p:tgtEl>
                                          <p:spTgt spid="112686"/>
                                        </p:tgtEl>
                                        <p:attrNameLst>
                                          <p:attrName>style.visibility</p:attrName>
                                        </p:attrNameLst>
                                      </p:cBhvr>
                                      <p:to>
                                        <p:strVal val="visible"/>
                                      </p:to>
                                    </p:set>
                                  </p:childTnLst>
                                </p:cTn>
                              </p:par>
                              <p:par>
                                <p:cTn id="177" presetID="1" presetClass="path" presetSubtype="0" autoRev="1" fill="hold" nodeType="withEffect">
                                  <p:stCondLst>
                                    <p:cond delay="400"/>
                                  </p:stCondLst>
                                  <p:childTnLst>
                                    <p:animMotion origin="layout" path="M -1.66667E-6 -0.00509 L -1.66667E-6 -0.01042 " pathEditMode="relative" rAng="0" ptsTypes="AA">
                                      <p:cBhvr>
                                        <p:cTn id="178" dur="100" fill="hold"/>
                                        <p:tgtEl>
                                          <p:spTgt spid="112686"/>
                                        </p:tgtEl>
                                        <p:attrNameLst>
                                          <p:attrName>ppt_x</p:attrName>
                                          <p:attrName>ppt_y</p:attrName>
                                        </p:attrNameLst>
                                      </p:cBhvr>
                                      <p:rCtr x="0" y="-3"/>
                                    </p:animMotion>
                                  </p:childTnLst>
                                  <p:subTnLst>
                                    <p:set>
                                      <p:cBhvr override="childStyle">
                                        <p:cTn dur="1" fill="hold" display="0" masterRel="sameClick" afterEffect="1">
                                          <p:stCondLst>
                                            <p:cond evt="end" delay="0">
                                              <p:tn val="177"/>
                                            </p:cond>
                                          </p:stCondLst>
                                        </p:cTn>
                                        <p:tgtEl>
                                          <p:spTgt spid="112686"/>
                                        </p:tgtEl>
                                        <p:attrNameLst>
                                          <p:attrName>style.visibility</p:attrName>
                                        </p:attrNameLst>
                                      </p:cBhvr>
                                      <p:to>
                                        <p:strVal val="hidden"/>
                                      </p:to>
                                    </p:set>
                                  </p:subTnLst>
                                </p:cTn>
                              </p:par>
                              <p:par>
                                <p:cTn id="179" presetID="1" presetClass="entr" presetSubtype="0" fill="hold" nodeType="withEffect">
                                  <p:stCondLst>
                                    <p:cond delay="1800"/>
                                  </p:stCondLst>
                                  <p:childTnLst>
                                    <p:set>
                                      <p:cBhvr>
                                        <p:cTn id="180" dur="1" fill="hold">
                                          <p:stCondLst>
                                            <p:cond delay="0"/>
                                          </p:stCondLst>
                                        </p:cTn>
                                        <p:tgtEl>
                                          <p:spTgt spid="112688"/>
                                        </p:tgtEl>
                                        <p:attrNameLst>
                                          <p:attrName>style.visibility</p:attrName>
                                        </p:attrNameLst>
                                      </p:cBhvr>
                                      <p:to>
                                        <p:strVal val="visible"/>
                                      </p:to>
                                    </p:set>
                                  </p:childTnLst>
                                </p:cTn>
                              </p:par>
                              <p:par>
                                <p:cTn id="181" presetID="1" presetClass="path" presetSubtype="0" autoRev="1" fill="hold" nodeType="withEffect">
                                  <p:stCondLst>
                                    <p:cond delay="1800"/>
                                  </p:stCondLst>
                                  <p:childTnLst>
                                    <p:animMotion origin="layout" path="M -1.66667E-6 -0.00509 L -1.66667E-6 -0.01042 " pathEditMode="relative" rAng="0" ptsTypes="AA">
                                      <p:cBhvr>
                                        <p:cTn id="182" dur="100" fill="hold"/>
                                        <p:tgtEl>
                                          <p:spTgt spid="112688"/>
                                        </p:tgtEl>
                                        <p:attrNameLst>
                                          <p:attrName>ppt_x</p:attrName>
                                          <p:attrName>ppt_y</p:attrName>
                                        </p:attrNameLst>
                                      </p:cBhvr>
                                      <p:rCtr x="0" y="-3"/>
                                    </p:animMotion>
                                  </p:childTnLst>
                                  <p:subTnLst>
                                    <p:set>
                                      <p:cBhvr override="childStyle">
                                        <p:cTn dur="1" fill="hold" display="0" masterRel="sameClick" afterEffect="1">
                                          <p:stCondLst>
                                            <p:cond evt="end" delay="0">
                                              <p:tn val="181"/>
                                            </p:cond>
                                          </p:stCondLst>
                                        </p:cTn>
                                        <p:tgtEl>
                                          <p:spTgt spid="112688"/>
                                        </p:tgtEl>
                                        <p:attrNameLst>
                                          <p:attrName>style.visibility</p:attrName>
                                        </p:attrNameLst>
                                      </p:cBhvr>
                                      <p:to>
                                        <p:strVal val="hidden"/>
                                      </p:to>
                                    </p:set>
                                  </p:subTnLst>
                                </p:cTn>
                              </p:par>
                              <p:par>
                                <p:cTn id="183" presetID="1" presetClass="entr" presetSubtype="0" fill="hold" nodeType="withEffect">
                                  <p:stCondLst>
                                    <p:cond delay="900"/>
                                  </p:stCondLst>
                                  <p:childTnLst>
                                    <p:set>
                                      <p:cBhvr>
                                        <p:cTn id="184" dur="1" fill="hold">
                                          <p:stCondLst>
                                            <p:cond delay="0"/>
                                          </p:stCondLst>
                                        </p:cTn>
                                        <p:tgtEl>
                                          <p:spTgt spid="112689"/>
                                        </p:tgtEl>
                                        <p:attrNameLst>
                                          <p:attrName>style.visibility</p:attrName>
                                        </p:attrNameLst>
                                      </p:cBhvr>
                                      <p:to>
                                        <p:strVal val="visible"/>
                                      </p:to>
                                    </p:set>
                                  </p:childTnLst>
                                </p:cTn>
                              </p:par>
                              <p:par>
                                <p:cTn id="185" presetID="1" presetClass="path" presetSubtype="0" autoRev="1" fill="hold" nodeType="withEffect">
                                  <p:stCondLst>
                                    <p:cond delay="900"/>
                                  </p:stCondLst>
                                  <p:childTnLst>
                                    <p:animMotion origin="layout" path="M -1.66667E-6 -0.00509 L -1.66667E-6 -0.01042 " pathEditMode="relative" rAng="0" ptsTypes="AA">
                                      <p:cBhvr>
                                        <p:cTn id="186" dur="100" fill="hold"/>
                                        <p:tgtEl>
                                          <p:spTgt spid="112689"/>
                                        </p:tgtEl>
                                        <p:attrNameLst>
                                          <p:attrName>ppt_x</p:attrName>
                                          <p:attrName>ppt_y</p:attrName>
                                        </p:attrNameLst>
                                      </p:cBhvr>
                                      <p:rCtr x="0" y="-3"/>
                                    </p:animMotion>
                                  </p:childTnLst>
                                  <p:subTnLst>
                                    <p:set>
                                      <p:cBhvr override="childStyle">
                                        <p:cTn dur="1" fill="hold" display="0" masterRel="sameClick" afterEffect="1">
                                          <p:stCondLst>
                                            <p:cond evt="end" delay="0">
                                              <p:tn val="185"/>
                                            </p:cond>
                                          </p:stCondLst>
                                        </p:cTn>
                                        <p:tgtEl>
                                          <p:spTgt spid="112689"/>
                                        </p:tgtEl>
                                        <p:attrNameLst>
                                          <p:attrName>style.visibility</p:attrName>
                                        </p:attrNameLst>
                                      </p:cBhvr>
                                      <p:to>
                                        <p:strVal val="hidden"/>
                                      </p:to>
                                    </p:set>
                                  </p:subTnLst>
                                </p:cTn>
                              </p:par>
                              <p:par>
                                <p:cTn id="187" presetID="1" presetClass="entr" presetSubtype="0" fill="hold" nodeType="withEffect">
                                  <p:stCondLst>
                                    <p:cond delay="1200"/>
                                  </p:stCondLst>
                                  <p:childTnLst>
                                    <p:set>
                                      <p:cBhvr>
                                        <p:cTn id="188" dur="1" fill="hold">
                                          <p:stCondLst>
                                            <p:cond delay="0"/>
                                          </p:stCondLst>
                                        </p:cTn>
                                        <p:tgtEl>
                                          <p:spTgt spid="112690"/>
                                        </p:tgtEl>
                                        <p:attrNameLst>
                                          <p:attrName>style.visibility</p:attrName>
                                        </p:attrNameLst>
                                      </p:cBhvr>
                                      <p:to>
                                        <p:strVal val="visible"/>
                                      </p:to>
                                    </p:set>
                                  </p:childTnLst>
                                </p:cTn>
                              </p:par>
                              <p:par>
                                <p:cTn id="189" presetID="1" presetClass="path" presetSubtype="0" autoRev="1" fill="hold" nodeType="withEffect">
                                  <p:stCondLst>
                                    <p:cond delay="1200"/>
                                  </p:stCondLst>
                                  <p:childTnLst>
                                    <p:animMotion origin="layout" path="M -1.66667E-6 -0.00509 L -1.66667E-6 -0.01042 " pathEditMode="relative" rAng="0" ptsTypes="AA">
                                      <p:cBhvr>
                                        <p:cTn id="190" dur="100" fill="hold"/>
                                        <p:tgtEl>
                                          <p:spTgt spid="112690"/>
                                        </p:tgtEl>
                                        <p:attrNameLst>
                                          <p:attrName>ppt_x</p:attrName>
                                          <p:attrName>ppt_y</p:attrName>
                                        </p:attrNameLst>
                                      </p:cBhvr>
                                      <p:rCtr x="0" y="-3"/>
                                    </p:animMotion>
                                  </p:childTnLst>
                                  <p:subTnLst>
                                    <p:set>
                                      <p:cBhvr override="childStyle">
                                        <p:cTn dur="1" fill="hold" display="0" masterRel="sameClick" afterEffect="1">
                                          <p:stCondLst>
                                            <p:cond evt="end" delay="0">
                                              <p:tn val="189"/>
                                            </p:cond>
                                          </p:stCondLst>
                                        </p:cTn>
                                        <p:tgtEl>
                                          <p:spTgt spid="112690"/>
                                        </p:tgtEl>
                                        <p:attrNameLst>
                                          <p:attrName>style.visibility</p:attrName>
                                        </p:attrNameLst>
                                      </p:cBhvr>
                                      <p:to>
                                        <p:strVal val="hidden"/>
                                      </p:to>
                                    </p:set>
                                  </p:subTnLst>
                                </p:cTn>
                              </p:par>
                              <p:par>
                                <p:cTn id="191" presetID="1" presetClass="entr" presetSubtype="0" fill="hold" nodeType="withEffect">
                                  <p:stCondLst>
                                    <p:cond delay="500"/>
                                  </p:stCondLst>
                                  <p:childTnLst>
                                    <p:set>
                                      <p:cBhvr>
                                        <p:cTn id="192" dur="1" fill="hold">
                                          <p:stCondLst>
                                            <p:cond delay="0"/>
                                          </p:stCondLst>
                                        </p:cTn>
                                        <p:tgtEl>
                                          <p:spTgt spid="112691"/>
                                        </p:tgtEl>
                                        <p:attrNameLst>
                                          <p:attrName>style.visibility</p:attrName>
                                        </p:attrNameLst>
                                      </p:cBhvr>
                                      <p:to>
                                        <p:strVal val="visible"/>
                                      </p:to>
                                    </p:set>
                                  </p:childTnLst>
                                </p:cTn>
                              </p:par>
                              <p:par>
                                <p:cTn id="193" presetID="1" presetClass="path" presetSubtype="0" autoRev="1" fill="hold" nodeType="withEffect">
                                  <p:stCondLst>
                                    <p:cond delay="500"/>
                                  </p:stCondLst>
                                  <p:childTnLst>
                                    <p:animMotion origin="layout" path="M -1.66667E-6 -0.00509 L -1.66667E-6 -0.01042 " pathEditMode="relative" rAng="0" ptsTypes="AA">
                                      <p:cBhvr>
                                        <p:cTn id="194" dur="100" fill="hold"/>
                                        <p:tgtEl>
                                          <p:spTgt spid="112691"/>
                                        </p:tgtEl>
                                        <p:attrNameLst>
                                          <p:attrName>ppt_x</p:attrName>
                                          <p:attrName>ppt_y</p:attrName>
                                        </p:attrNameLst>
                                      </p:cBhvr>
                                      <p:rCtr x="0" y="-3"/>
                                    </p:animMotion>
                                  </p:childTnLst>
                                  <p:subTnLst>
                                    <p:set>
                                      <p:cBhvr override="childStyle">
                                        <p:cTn dur="1" fill="hold" display="0" masterRel="sameClick" afterEffect="1">
                                          <p:stCondLst>
                                            <p:cond evt="end" delay="0">
                                              <p:tn val="193"/>
                                            </p:cond>
                                          </p:stCondLst>
                                        </p:cTn>
                                        <p:tgtEl>
                                          <p:spTgt spid="112691"/>
                                        </p:tgtEl>
                                        <p:attrNameLst>
                                          <p:attrName>style.visibility</p:attrName>
                                        </p:attrNameLst>
                                      </p:cBhvr>
                                      <p:to>
                                        <p:strVal val="hidden"/>
                                      </p:to>
                                    </p:set>
                                  </p:subTnLst>
                                </p:cTn>
                              </p:par>
                              <p:par>
                                <p:cTn id="195" presetID="1" presetClass="entr" presetSubtype="0" fill="hold" nodeType="withEffect">
                                  <p:stCondLst>
                                    <p:cond delay="300"/>
                                  </p:stCondLst>
                                  <p:childTnLst>
                                    <p:set>
                                      <p:cBhvr>
                                        <p:cTn id="196" dur="1" fill="hold">
                                          <p:stCondLst>
                                            <p:cond delay="0"/>
                                          </p:stCondLst>
                                        </p:cTn>
                                        <p:tgtEl>
                                          <p:spTgt spid="112692"/>
                                        </p:tgtEl>
                                        <p:attrNameLst>
                                          <p:attrName>style.visibility</p:attrName>
                                        </p:attrNameLst>
                                      </p:cBhvr>
                                      <p:to>
                                        <p:strVal val="visible"/>
                                      </p:to>
                                    </p:set>
                                  </p:childTnLst>
                                </p:cTn>
                              </p:par>
                              <p:par>
                                <p:cTn id="197" presetID="1" presetClass="path" presetSubtype="0" autoRev="1" fill="hold" nodeType="withEffect">
                                  <p:stCondLst>
                                    <p:cond delay="300"/>
                                  </p:stCondLst>
                                  <p:childTnLst>
                                    <p:animMotion origin="layout" path="M -1.66667E-6 -0.00509 L -1.66667E-6 -0.01042 " pathEditMode="relative" rAng="0" ptsTypes="AA">
                                      <p:cBhvr>
                                        <p:cTn id="198" dur="100" fill="hold"/>
                                        <p:tgtEl>
                                          <p:spTgt spid="112692"/>
                                        </p:tgtEl>
                                        <p:attrNameLst>
                                          <p:attrName>ppt_x</p:attrName>
                                          <p:attrName>ppt_y</p:attrName>
                                        </p:attrNameLst>
                                      </p:cBhvr>
                                      <p:rCtr x="0" y="-3"/>
                                    </p:animMotion>
                                  </p:childTnLst>
                                  <p:subTnLst>
                                    <p:set>
                                      <p:cBhvr override="childStyle">
                                        <p:cTn dur="1" fill="hold" display="0" masterRel="sameClick" afterEffect="1">
                                          <p:stCondLst>
                                            <p:cond evt="end" delay="0">
                                              <p:tn val="197"/>
                                            </p:cond>
                                          </p:stCondLst>
                                        </p:cTn>
                                        <p:tgtEl>
                                          <p:spTgt spid="112692"/>
                                        </p:tgtEl>
                                        <p:attrNameLst>
                                          <p:attrName>style.visibility</p:attrName>
                                        </p:attrNameLst>
                                      </p:cBhvr>
                                      <p:to>
                                        <p:strVal val="hidden"/>
                                      </p:to>
                                    </p:set>
                                  </p:subTnLst>
                                </p:cTn>
                              </p:par>
                              <p:par>
                                <p:cTn id="199" presetID="1" presetClass="entr" presetSubtype="0" fill="hold" nodeType="withEffect">
                                  <p:stCondLst>
                                    <p:cond delay="300"/>
                                  </p:stCondLst>
                                  <p:childTnLst>
                                    <p:set>
                                      <p:cBhvr>
                                        <p:cTn id="200" dur="1" fill="hold">
                                          <p:stCondLst>
                                            <p:cond delay="0"/>
                                          </p:stCondLst>
                                        </p:cTn>
                                        <p:tgtEl>
                                          <p:spTgt spid="112693"/>
                                        </p:tgtEl>
                                        <p:attrNameLst>
                                          <p:attrName>style.visibility</p:attrName>
                                        </p:attrNameLst>
                                      </p:cBhvr>
                                      <p:to>
                                        <p:strVal val="visible"/>
                                      </p:to>
                                    </p:set>
                                  </p:childTnLst>
                                </p:cTn>
                              </p:par>
                              <p:par>
                                <p:cTn id="201" presetID="1" presetClass="path" presetSubtype="0" autoRev="1" fill="hold" nodeType="withEffect">
                                  <p:stCondLst>
                                    <p:cond delay="300"/>
                                  </p:stCondLst>
                                  <p:childTnLst>
                                    <p:animMotion origin="layout" path="M -1.66667E-6 -0.00509 L -1.66667E-6 -0.01042 " pathEditMode="relative" rAng="0" ptsTypes="AA">
                                      <p:cBhvr>
                                        <p:cTn id="202" dur="100" fill="hold"/>
                                        <p:tgtEl>
                                          <p:spTgt spid="112693"/>
                                        </p:tgtEl>
                                        <p:attrNameLst>
                                          <p:attrName>ppt_x</p:attrName>
                                          <p:attrName>ppt_y</p:attrName>
                                        </p:attrNameLst>
                                      </p:cBhvr>
                                      <p:rCtr x="0" y="-3"/>
                                    </p:animMotion>
                                  </p:childTnLst>
                                  <p:subTnLst>
                                    <p:set>
                                      <p:cBhvr override="childStyle">
                                        <p:cTn dur="1" fill="hold" display="0" masterRel="sameClick" afterEffect="1">
                                          <p:stCondLst>
                                            <p:cond evt="end" delay="0">
                                              <p:tn val="201"/>
                                            </p:cond>
                                          </p:stCondLst>
                                        </p:cTn>
                                        <p:tgtEl>
                                          <p:spTgt spid="112693"/>
                                        </p:tgtEl>
                                        <p:attrNameLst>
                                          <p:attrName>style.visibility</p:attrName>
                                        </p:attrNameLst>
                                      </p:cBhvr>
                                      <p:to>
                                        <p:strVal val="hidden"/>
                                      </p:to>
                                    </p:set>
                                  </p:subTnLst>
                                </p:cTn>
                              </p:par>
                              <p:par>
                                <p:cTn id="203" presetID="1" presetClass="entr" presetSubtype="0" fill="hold" nodeType="withEffect">
                                  <p:stCondLst>
                                    <p:cond delay="1400"/>
                                  </p:stCondLst>
                                  <p:childTnLst>
                                    <p:set>
                                      <p:cBhvr>
                                        <p:cTn id="204" dur="1" fill="hold">
                                          <p:stCondLst>
                                            <p:cond delay="0"/>
                                          </p:stCondLst>
                                        </p:cTn>
                                        <p:tgtEl>
                                          <p:spTgt spid="112694"/>
                                        </p:tgtEl>
                                        <p:attrNameLst>
                                          <p:attrName>style.visibility</p:attrName>
                                        </p:attrNameLst>
                                      </p:cBhvr>
                                      <p:to>
                                        <p:strVal val="visible"/>
                                      </p:to>
                                    </p:set>
                                  </p:childTnLst>
                                </p:cTn>
                              </p:par>
                              <p:par>
                                <p:cTn id="205" presetID="1" presetClass="path" presetSubtype="0" autoRev="1" fill="hold" nodeType="withEffect">
                                  <p:stCondLst>
                                    <p:cond delay="1400"/>
                                  </p:stCondLst>
                                  <p:childTnLst>
                                    <p:animMotion origin="layout" path="M -1.66667E-6 -0.00509 L -1.66667E-6 -0.01042 " pathEditMode="relative" rAng="0" ptsTypes="AA">
                                      <p:cBhvr>
                                        <p:cTn id="206" dur="100" fill="hold"/>
                                        <p:tgtEl>
                                          <p:spTgt spid="112694"/>
                                        </p:tgtEl>
                                        <p:attrNameLst>
                                          <p:attrName>ppt_x</p:attrName>
                                          <p:attrName>ppt_y</p:attrName>
                                        </p:attrNameLst>
                                      </p:cBhvr>
                                      <p:rCtr x="0" y="-3"/>
                                    </p:animMotion>
                                  </p:childTnLst>
                                  <p:subTnLst>
                                    <p:set>
                                      <p:cBhvr override="childStyle">
                                        <p:cTn dur="1" fill="hold" display="0" masterRel="sameClick" afterEffect="1">
                                          <p:stCondLst>
                                            <p:cond evt="end" delay="0">
                                              <p:tn val="205"/>
                                            </p:cond>
                                          </p:stCondLst>
                                        </p:cTn>
                                        <p:tgtEl>
                                          <p:spTgt spid="112694"/>
                                        </p:tgtEl>
                                        <p:attrNameLst>
                                          <p:attrName>style.visibility</p:attrName>
                                        </p:attrNameLst>
                                      </p:cBhvr>
                                      <p:to>
                                        <p:strVal val="hidden"/>
                                      </p:to>
                                    </p:set>
                                  </p:subTnLst>
                                </p:cTn>
                              </p:par>
                              <p:par>
                                <p:cTn id="207" presetID="1" presetClass="entr" presetSubtype="0" fill="hold" nodeType="withEffect">
                                  <p:stCondLst>
                                    <p:cond delay="100"/>
                                  </p:stCondLst>
                                  <p:childTnLst>
                                    <p:set>
                                      <p:cBhvr>
                                        <p:cTn id="208" dur="1" fill="hold">
                                          <p:stCondLst>
                                            <p:cond delay="0"/>
                                          </p:stCondLst>
                                        </p:cTn>
                                        <p:tgtEl>
                                          <p:spTgt spid="112695"/>
                                        </p:tgtEl>
                                        <p:attrNameLst>
                                          <p:attrName>style.visibility</p:attrName>
                                        </p:attrNameLst>
                                      </p:cBhvr>
                                      <p:to>
                                        <p:strVal val="visible"/>
                                      </p:to>
                                    </p:set>
                                  </p:childTnLst>
                                </p:cTn>
                              </p:par>
                              <p:par>
                                <p:cTn id="209" presetID="1" presetClass="path" presetSubtype="0" autoRev="1" fill="hold" nodeType="withEffect">
                                  <p:stCondLst>
                                    <p:cond delay="100"/>
                                  </p:stCondLst>
                                  <p:childTnLst>
                                    <p:animMotion origin="layout" path="M -1.66667E-6 -0.00509 L -1.66667E-6 -0.01042 " pathEditMode="relative" rAng="0" ptsTypes="AA">
                                      <p:cBhvr>
                                        <p:cTn id="210" dur="100" fill="hold"/>
                                        <p:tgtEl>
                                          <p:spTgt spid="112695"/>
                                        </p:tgtEl>
                                        <p:attrNameLst>
                                          <p:attrName>ppt_x</p:attrName>
                                          <p:attrName>ppt_y</p:attrName>
                                        </p:attrNameLst>
                                      </p:cBhvr>
                                      <p:rCtr x="0" y="-3"/>
                                    </p:animMotion>
                                  </p:childTnLst>
                                  <p:subTnLst>
                                    <p:set>
                                      <p:cBhvr override="childStyle">
                                        <p:cTn dur="1" fill="hold" display="0" masterRel="sameClick" afterEffect="1">
                                          <p:stCondLst>
                                            <p:cond evt="end" delay="0">
                                              <p:tn val="209"/>
                                            </p:cond>
                                          </p:stCondLst>
                                        </p:cTn>
                                        <p:tgtEl>
                                          <p:spTgt spid="112695"/>
                                        </p:tgtEl>
                                        <p:attrNameLst>
                                          <p:attrName>style.visibility</p:attrName>
                                        </p:attrNameLst>
                                      </p:cBhvr>
                                      <p:to>
                                        <p:strVal val="hidden"/>
                                      </p:to>
                                    </p:set>
                                  </p:subTnLst>
                                </p:cTn>
                              </p:par>
                              <p:par>
                                <p:cTn id="211" presetID="1" presetClass="entr" presetSubtype="0" fill="hold" nodeType="withEffect">
                                  <p:stCondLst>
                                    <p:cond delay="1000"/>
                                  </p:stCondLst>
                                  <p:childTnLst>
                                    <p:set>
                                      <p:cBhvr>
                                        <p:cTn id="212" dur="1" fill="hold">
                                          <p:stCondLst>
                                            <p:cond delay="0"/>
                                          </p:stCondLst>
                                        </p:cTn>
                                        <p:tgtEl>
                                          <p:spTgt spid="112696"/>
                                        </p:tgtEl>
                                        <p:attrNameLst>
                                          <p:attrName>style.visibility</p:attrName>
                                        </p:attrNameLst>
                                      </p:cBhvr>
                                      <p:to>
                                        <p:strVal val="visible"/>
                                      </p:to>
                                    </p:set>
                                  </p:childTnLst>
                                </p:cTn>
                              </p:par>
                              <p:par>
                                <p:cTn id="213" presetID="1" presetClass="path" presetSubtype="0" autoRev="1" fill="hold" nodeType="withEffect">
                                  <p:stCondLst>
                                    <p:cond delay="1000"/>
                                  </p:stCondLst>
                                  <p:childTnLst>
                                    <p:animMotion origin="layout" path="M -1.66667E-6 -0.00509 L -1.66667E-6 -0.01042 " pathEditMode="relative" rAng="0" ptsTypes="AA">
                                      <p:cBhvr>
                                        <p:cTn id="214" dur="100" fill="hold"/>
                                        <p:tgtEl>
                                          <p:spTgt spid="112696"/>
                                        </p:tgtEl>
                                        <p:attrNameLst>
                                          <p:attrName>ppt_x</p:attrName>
                                          <p:attrName>ppt_y</p:attrName>
                                        </p:attrNameLst>
                                      </p:cBhvr>
                                      <p:rCtr x="0" y="-3"/>
                                    </p:animMotion>
                                  </p:childTnLst>
                                  <p:subTnLst>
                                    <p:set>
                                      <p:cBhvr override="childStyle">
                                        <p:cTn dur="1" fill="hold" display="0" masterRel="sameClick" afterEffect="1">
                                          <p:stCondLst>
                                            <p:cond evt="end" delay="0">
                                              <p:tn val="213"/>
                                            </p:cond>
                                          </p:stCondLst>
                                        </p:cTn>
                                        <p:tgtEl>
                                          <p:spTgt spid="112696"/>
                                        </p:tgtEl>
                                        <p:attrNameLst>
                                          <p:attrName>style.visibility</p:attrName>
                                        </p:attrNameLst>
                                      </p:cBhvr>
                                      <p:to>
                                        <p:strVal val="hidden"/>
                                      </p:to>
                                    </p:set>
                                  </p:subTnLst>
                                </p:cTn>
                              </p:par>
                            </p:childTnLst>
                          </p:cTn>
                        </p:par>
                        <p:par>
                          <p:cTn id="215" fill="hold" nodeType="afterGroup">
                            <p:stCondLst>
                              <p:cond delay="10000"/>
                            </p:stCondLst>
                            <p:childTnLst>
                              <p:par>
                                <p:cTn id="216" presetID="1" presetClass="entr" presetSubtype="0" fill="hold" nodeType="afterEffect">
                                  <p:stCondLst>
                                    <p:cond delay="0"/>
                                  </p:stCondLst>
                                  <p:childTnLst>
                                    <p:set>
                                      <p:cBhvr>
                                        <p:cTn id="217" dur="1" fill="hold">
                                          <p:stCondLst>
                                            <p:cond delay="0"/>
                                          </p:stCondLst>
                                        </p:cTn>
                                        <p:tgtEl>
                                          <p:spTgt spid="112699"/>
                                        </p:tgtEl>
                                        <p:attrNameLst>
                                          <p:attrName>style.visibility</p:attrName>
                                        </p:attrNameLst>
                                      </p:cBhvr>
                                      <p:to>
                                        <p:strVal val="visible"/>
                                      </p:to>
                                    </p:set>
                                  </p:childTnLst>
                                </p:cTn>
                              </p:par>
                              <p:par>
                                <p:cTn id="218" presetID="1" presetClass="path" presetSubtype="0" autoRev="1" fill="hold" nodeType="withEffect">
                                  <p:stCondLst>
                                    <p:cond delay="0"/>
                                  </p:stCondLst>
                                  <p:childTnLst>
                                    <p:animMotion origin="layout" path="M -1.66667E-6 -0.00509 L -1.66667E-6 -0.01042 " pathEditMode="relative" rAng="0" ptsTypes="AA">
                                      <p:cBhvr>
                                        <p:cTn id="219" dur="100" fill="hold"/>
                                        <p:tgtEl>
                                          <p:spTgt spid="112699"/>
                                        </p:tgtEl>
                                        <p:attrNameLst>
                                          <p:attrName>ppt_x</p:attrName>
                                          <p:attrName>ppt_y</p:attrName>
                                        </p:attrNameLst>
                                      </p:cBhvr>
                                      <p:rCtr x="0" y="-3"/>
                                    </p:animMotion>
                                  </p:childTnLst>
                                  <p:subTnLst>
                                    <p:set>
                                      <p:cBhvr override="childStyle">
                                        <p:cTn dur="1" fill="hold" display="0" masterRel="sameClick" afterEffect="1">
                                          <p:stCondLst>
                                            <p:cond evt="end" delay="0">
                                              <p:tn val="218"/>
                                            </p:cond>
                                          </p:stCondLst>
                                        </p:cTn>
                                        <p:tgtEl>
                                          <p:spTgt spid="112699"/>
                                        </p:tgtEl>
                                        <p:attrNameLst>
                                          <p:attrName>style.visibility</p:attrName>
                                        </p:attrNameLst>
                                      </p:cBhvr>
                                      <p:to>
                                        <p:strVal val="hidden"/>
                                      </p:to>
                                    </p:set>
                                  </p:subTnLst>
                                </p:cTn>
                              </p:par>
                              <p:par>
                                <p:cTn id="220" presetID="1" presetClass="entr" presetSubtype="0" fill="hold" nodeType="withEffect">
                                  <p:stCondLst>
                                    <p:cond delay="300"/>
                                  </p:stCondLst>
                                  <p:childTnLst>
                                    <p:set>
                                      <p:cBhvr>
                                        <p:cTn id="221" dur="1" fill="hold">
                                          <p:stCondLst>
                                            <p:cond delay="0"/>
                                          </p:stCondLst>
                                        </p:cTn>
                                        <p:tgtEl>
                                          <p:spTgt spid="112697"/>
                                        </p:tgtEl>
                                        <p:attrNameLst>
                                          <p:attrName>style.visibility</p:attrName>
                                        </p:attrNameLst>
                                      </p:cBhvr>
                                      <p:to>
                                        <p:strVal val="visible"/>
                                      </p:to>
                                    </p:set>
                                  </p:childTnLst>
                                </p:cTn>
                              </p:par>
                              <p:par>
                                <p:cTn id="222" presetID="1" presetClass="path" presetSubtype="0" autoRev="1" fill="hold" nodeType="withEffect">
                                  <p:stCondLst>
                                    <p:cond delay="300"/>
                                  </p:stCondLst>
                                  <p:childTnLst>
                                    <p:animMotion origin="layout" path="M -1.66667E-6 -0.00509 L -1.66667E-6 -0.01042 " pathEditMode="relative" rAng="0" ptsTypes="AA">
                                      <p:cBhvr>
                                        <p:cTn id="223" dur="100" fill="hold"/>
                                        <p:tgtEl>
                                          <p:spTgt spid="112697"/>
                                        </p:tgtEl>
                                        <p:attrNameLst>
                                          <p:attrName>ppt_x</p:attrName>
                                          <p:attrName>ppt_y</p:attrName>
                                        </p:attrNameLst>
                                      </p:cBhvr>
                                      <p:rCtr x="0" y="-3"/>
                                    </p:animMotion>
                                  </p:childTnLst>
                                  <p:subTnLst>
                                    <p:set>
                                      <p:cBhvr override="childStyle">
                                        <p:cTn dur="1" fill="hold" display="0" masterRel="sameClick" afterEffect="1">
                                          <p:stCondLst>
                                            <p:cond evt="end" delay="0">
                                              <p:tn val="222"/>
                                            </p:cond>
                                          </p:stCondLst>
                                        </p:cTn>
                                        <p:tgtEl>
                                          <p:spTgt spid="112697"/>
                                        </p:tgtEl>
                                        <p:attrNameLst>
                                          <p:attrName>style.visibility</p:attrName>
                                        </p:attrNameLst>
                                      </p:cBhvr>
                                      <p:to>
                                        <p:strVal val="hidden"/>
                                      </p:to>
                                    </p:set>
                                  </p:subTnLst>
                                </p:cTn>
                              </p:par>
                              <p:par>
                                <p:cTn id="224" presetID="1" presetClass="entr" presetSubtype="0" fill="hold" nodeType="withEffect">
                                  <p:stCondLst>
                                    <p:cond delay="400"/>
                                  </p:stCondLst>
                                  <p:childTnLst>
                                    <p:set>
                                      <p:cBhvr>
                                        <p:cTn id="225" dur="1" fill="hold">
                                          <p:stCondLst>
                                            <p:cond delay="0"/>
                                          </p:stCondLst>
                                        </p:cTn>
                                        <p:tgtEl>
                                          <p:spTgt spid="112698"/>
                                        </p:tgtEl>
                                        <p:attrNameLst>
                                          <p:attrName>style.visibility</p:attrName>
                                        </p:attrNameLst>
                                      </p:cBhvr>
                                      <p:to>
                                        <p:strVal val="visible"/>
                                      </p:to>
                                    </p:set>
                                  </p:childTnLst>
                                </p:cTn>
                              </p:par>
                              <p:par>
                                <p:cTn id="226" presetID="1" presetClass="path" presetSubtype="0" autoRev="1" fill="hold" nodeType="withEffect">
                                  <p:stCondLst>
                                    <p:cond delay="400"/>
                                  </p:stCondLst>
                                  <p:childTnLst>
                                    <p:animMotion origin="layout" path="M -1.66667E-6 -0.00509 L -1.66667E-6 -0.01042 " pathEditMode="relative" rAng="0" ptsTypes="AA">
                                      <p:cBhvr>
                                        <p:cTn id="227" dur="100" fill="hold"/>
                                        <p:tgtEl>
                                          <p:spTgt spid="112698"/>
                                        </p:tgtEl>
                                        <p:attrNameLst>
                                          <p:attrName>ppt_x</p:attrName>
                                          <p:attrName>ppt_y</p:attrName>
                                        </p:attrNameLst>
                                      </p:cBhvr>
                                      <p:rCtr x="0" y="-3"/>
                                    </p:animMotion>
                                  </p:childTnLst>
                                  <p:subTnLst>
                                    <p:set>
                                      <p:cBhvr override="childStyle">
                                        <p:cTn dur="1" fill="hold" display="0" masterRel="sameClick" afterEffect="1">
                                          <p:stCondLst>
                                            <p:cond evt="end" delay="0">
                                              <p:tn val="226"/>
                                            </p:cond>
                                          </p:stCondLst>
                                        </p:cTn>
                                        <p:tgtEl>
                                          <p:spTgt spid="112698"/>
                                        </p:tgtEl>
                                        <p:attrNameLst>
                                          <p:attrName>style.visibility</p:attrName>
                                        </p:attrNameLst>
                                      </p:cBhvr>
                                      <p:to>
                                        <p:strVal val="hidden"/>
                                      </p:to>
                                    </p:set>
                                  </p:subTnLst>
                                </p:cTn>
                              </p:par>
                              <p:par>
                                <p:cTn id="228" presetID="1" presetClass="entr" presetSubtype="0" fill="hold" nodeType="withEffect">
                                  <p:stCondLst>
                                    <p:cond delay="1800"/>
                                  </p:stCondLst>
                                  <p:childTnLst>
                                    <p:set>
                                      <p:cBhvr>
                                        <p:cTn id="229" dur="1" fill="hold">
                                          <p:stCondLst>
                                            <p:cond delay="0"/>
                                          </p:stCondLst>
                                        </p:cTn>
                                        <p:tgtEl>
                                          <p:spTgt spid="112700"/>
                                        </p:tgtEl>
                                        <p:attrNameLst>
                                          <p:attrName>style.visibility</p:attrName>
                                        </p:attrNameLst>
                                      </p:cBhvr>
                                      <p:to>
                                        <p:strVal val="visible"/>
                                      </p:to>
                                    </p:set>
                                  </p:childTnLst>
                                </p:cTn>
                              </p:par>
                              <p:par>
                                <p:cTn id="230" presetID="1" presetClass="path" presetSubtype="0" autoRev="1" fill="hold" nodeType="withEffect">
                                  <p:stCondLst>
                                    <p:cond delay="1800"/>
                                  </p:stCondLst>
                                  <p:childTnLst>
                                    <p:animMotion origin="layout" path="M -1.66667E-6 -0.00509 L -1.66667E-6 -0.01042 " pathEditMode="relative" rAng="0" ptsTypes="AA">
                                      <p:cBhvr>
                                        <p:cTn id="231" dur="100" fill="hold"/>
                                        <p:tgtEl>
                                          <p:spTgt spid="112700"/>
                                        </p:tgtEl>
                                        <p:attrNameLst>
                                          <p:attrName>ppt_x</p:attrName>
                                          <p:attrName>ppt_y</p:attrName>
                                        </p:attrNameLst>
                                      </p:cBhvr>
                                      <p:rCtr x="0" y="-3"/>
                                    </p:animMotion>
                                  </p:childTnLst>
                                  <p:subTnLst>
                                    <p:set>
                                      <p:cBhvr override="childStyle">
                                        <p:cTn dur="1" fill="hold" display="0" masterRel="sameClick" afterEffect="1">
                                          <p:stCondLst>
                                            <p:cond evt="end" delay="0">
                                              <p:tn val="230"/>
                                            </p:cond>
                                          </p:stCondLst>
                                        </p:cTn>
                                        <p:tgtEl>
                                          <p:spTgt spid="112700"/>
                                        </p:tgtEl>
                                        <p:attrNameLst>
                                          <p:attrName>style.visibility</p:attrName>
                                        </p:attrNameLst>
                                      </p:cBhvr>
                                      <p:to>
                                        <p:strVal val="hidden"/>
                                      </p:to>
                                    </p:set>
                                  </p:subTnLst>
                                </p:cTn>
                              </p:par>
                              <p:par>
                                <p:cTn id="232" presetID="1" presetClass="entr" presetSubtype="0" fill="hold" nodeType="withEffect">
                                  <p:stCondLst>
                                    <p:cond delay="900"/>
                                  </p:stCondLst>
                                  <p:childTnLst>
                                    <p:set>
                                      <p:cBhvr>
                                        <p:cTn id="233" dur="1" fill="hold">
                                          <p:stCondLst>
                                            <p:cond delay="0"/>
                                          </p:stCondLst>
                                        </p:cTn>
                                        <p:tgtEl>
                                          <p:spTgt spid="112701"/>
                                        </p:tgtEl>
                                        <p:attrNameLst>
                                          <p:attrName>style.visibility</p:attrName>
                                        </p:attrNameLst>
                                      </p:cBhvr>
                                      <p:to>
                                        <p:strVal val="visible"/>
                                      </p:to>
                                    </p:set>
                                  </p:childTnLst>
                                </p:cTn>
                              </p:par>
                              <p:par>
                                <p:cTn id="234" presetID="1" presetClass="path" presetSubtype="0" autoRev="1" fill="hold" nodeType="withEffect">
                                  <p:stCondLst>
                                    <p:cond delay="900"/>
                                  </p:stCondLst>
                                  <p:childTnLst>
                                    <p:animMotion origin="layout" path="M -1.66667E-6 -0.00509 L -1.66667E-6 -0.01042 " pathEditMode="relative" rAng="0" ptsTypes="AA">
                                      <p:cBhvr>
                                        <p:cTn id="235" dur="100" fill="hold"/>
                                        <p:tgtEl>
                                          <p:spTgt spid="112701"/>
                                        </p:tgtEl>
                                        <p:attrNameLst>
                                          <p:attrName>ppt_x</p:attrName>
                                          <p:attrName>ppt_y</p:attrName>
                                        </p:attrNameLst>
                                      </p:cBhvr>
                                      <p:rCtr x="0" y="-3"/>
                                    </p:animMotion>
                                  </p:childTnLst>
                                  <p:subTnLst>
                                    <p:set>
                                      <p:cBhvr override="childStyle">
                                        <p:cTn dur="1" fill="hold" display="0" masterRel="sameClick" afterEffect="1">
                                          <p:stCondLst>
                                            <p:cond evt="end" delay="0">
                                              <p:tn val="234"/>
                                            </p:cond>
                                          </p:stCondLst>
                                        </p:cTn>
                                        <p:tgtEl>
                                          <p:spTgt spid="112701"/>
                                        </p:tgtEl>
                                        <p:attrNameLst>
                                          <p:attrName>style.visibility</p:attrName>
                                        </p:attrNameLst>
                                      </p:cBhvr>
                                      <p:to>
                                        <p:strVal val="hidden"/>
                                      </p:to>
                                    </p:set>
                                  </p:subTnLst>
                                </p:cTn>
                              </p:par>
                              <p:par>
                                <p:cTn id="236" presetID="1" presetClass="entr" presetSubtype="0" fill="hold" nodeType="withEffect">
                                  <p:stCondLst>
                                    <p:cond delay="500"/>
                                  </p:stCondLst>
                                  <p:childTnLst>
                                    <p:set>
                                      <p:cBhvr>
                                        <p:cTn id="237" dur="1" fill="hold">
                                          <p:stCondLst>
                                            <p:cond delay="0"/>
                                          </p:stCondLst>
                                        </p:cTn>
                                        <p:tgtEl>
                                          <p:spTgt spid="112702"/>
                                        </p:tgtEl>
                                        <p:attrNameLst>
                                          <p:attrName>style.visibility</p:attrName>
                                        </p:attrNameLst>
                                      </p:cBhvr>
                                      <p:to>
                                        <p:strVal val="visible"/>
                                      </p:to>
                                    </p:set>
                                  </p:childTnLst>
                                </p:cTn>
                              </p:par>
                              <p:par>
                                <p:cTn id="238" presetID="1" presetClass="path" presetSubtype="0" autoRev="1" fill="hold" nodeType="withEffect">
                                  <p:stCondLst>
                                    <p:cond delay="500"/>
                                  </p:stCondLst>
                                  <p:childTnLst>
                                    <p:animMotion origin="layout" path="M -1.66667E-6 -0.00509 L -1.66667E-6 -0.01042 " pathEditMode="relative" rAng="0" ptsTypes="AA">
                                      <p:cBhvr>
                                        <p:cTn id="239" dur="100" fill="hold"/>
                                        <p:tgtEl>
                                          <p:spTgt spid="112702"/>
                                        </p:tgtEl>
                                        <p:attrNameLst>
                                          <p:attrName>ppt_x</p:attrName>
                                          <p:attrName>ppt_y</p:attrName>
                                        </p:attrNameLst>
                                      </p:cBhvr>
                                      <p:rCtr x="0" y="-3"/>
                                    </p:animMotion>
                                  </p:childTnLst>
                                  <p:subTnLst>
                                    <p:set>
                                      <p:cBhvr override="childStyle">
                                        <p:cTn dur="1" fill="hold" display="0" masterRel="sameClick" afterEffect="1">
                                          <p:stCondLst>
                                            <p:cond evt="end" delay="0">
                                              <p:tn val="238"/>
                                            </p:cond>
                                          </p:stCondLst>
                                        </p:cTn>
                                        <p:tgtEl>
                                          <p:spTgt spid="112702"/>
                                        </p:tgtEl>
                                        <p:attrNameLst>
                                          <p:attrName>style.visibility</p:attrName>
                                        </p:attrNameLst>
                                      </p:cBhvr>
                                      <p:to>
                                        <p:strVal val="hidden"/>
                                      </p:to>
                                    </p:set>
                                  </p:subTnLst>
                                </p:cTn>
                              </p:par>
                              <p:par>
                                <p:cTn id="240" presetID="1" presetClass="entr" presetSubtype="0" fill="hold" nodeType="withEffect">
                                  <p:stCondLst>
                                    <p:cond delay="300"/>
                                  </p:stCondLst>
                                  <p:childTnLst>
                                    <p:set>
                                      <p:cBhvr>
                                        <p:cTn id="241" dur="1" fill="hold">
                                          <p:stCondLst>
                                            <p:cond delay="0"/>
                                          </p:stCondLst>
                                        </p:cTn>
                                        <p:tgtEl>
                                          <p:spTgt spid="112703"/>
                                        </p:tgtEl>
                                        <p:attrNameLst>
                                          <p:attrName>style.visibility</p:attrName>
                                        </p:attrNameLst>
                                      </p:cBhvr>
                                      <p:to>
                                        <p:strVal val="visible"/>
                                      </p:to>
                                    </p:set>
                                  </p:childTnLst>
                                </p:cTn>
                              </p:par>
                              <p:par>
                                <p:cTn id="242" presetID="1" presetClass="path" presetSubtype="0" autoRev="1" fill="hold" nodeType="withEffect">
                                  <p:stCondLst>
                                    <p:cond delay="300"/>
                                  </p:stCondLst>
                                  <p:childTnLst>
                                    <p:animMotion origin="layout" path="M -1.66667E-6 -0.00509 L -1.66667E-6 -0.01042 " pathEditMode="relative" rAng="0" ptsTypes="AA">
                                      <p:cBhvr>
                                        <p:cTn id="243" dur="100" fill="hold"/>
                                        <p:tgtEl>
                                          <p:spTgt spid="112703"/>
                                        </p:tgtEl>
                                        <p:attrNameLst>
                                          <p:attrName>ppt_x</p:attrName>
                                          <p:attrName>ppt_y</p:attrName>
                                        </p:attrNameLst>
                                      </p:cBhvr>
                                      <p:rCtr x="0" y="-3"/>
                                    </p:animMotion>
                                  </p:childTnLst>
                                  <p:subTnLst>
                                    <p:set>
                                      <p:cBhvr override="childStyle">
                                        <p:cTn dur="1" fill="hold" display="0" masterRel="sameClick" afterEffect="1">
                                          <p:stCondLst>
                                            <p:cond evt="end" delay="0">
                                              <p:tn val="242"/>
                                            </p:cond>
                                          </p:stCondLst>
                                        </p:cTn>
                                        <p:tgtEl>
                                          <p:spTgt spid="112703"/>
                                        </p:tgtEl>
                                        <p:attrNameLst>
                                          <p:attrName>style.visibility</p:attrName>
                                        </p:attrNameLst>
                                      </p:cBhvr>
                                      <p:to>
                                        <p:strVal val="hidden"/>
                                      </p:to>
                                    </p:set>
                                  </p:subTnLst>
                                </p:cTn>
                              </p:par>
                              <p:par>
                                <p:cTn id="244" presetID="1" presetClass="entr" presetSubtype="0" fill="hold" nodeType="withEffect">
                                  <p:stCondLst>
                                    <p:cond delay="300"/>
                                  </p:stCondLst>
                                  <p:childTnLst>
                                    <p:set>
                                      <p:cBhvr>
                                        <p:cTn id="245" dur="1" fill="hold">
                                          <p:stCondLst>
                                            <p:cond delay="0"/>
                                          </p:stCondLst>
                                        </p:cTn>
                                        <p:tgtEl>
                                          <p:spTgt spid="112704"/>
                                        </p:tgtEl>
                                        <p:attrNameLst>
                                          <p:attrName>style.visibility</p:attrName>
                                        </p:attrNameLst>
                                      </p:cBhvr>
                                      <p:to>
                                        <p:strVal val="visible"/>
                                      </p:to>
                                    </p:set>
                                  </p:childTnLst>
                                </p:cTn>
                              </p:par>
                              <p:par>
                                <p:cTn id="246" presetID="1" presetClass="path" presetSubtype="0" autoRev="1" fill="hold" nodeType="withEffect">
                                  <p:stCondLst>
                                    <p:cond delay="300"/>
                                  </p:stCondLst>
                                  <p:childTnLst>
                                    <p:animMotion origin="layout" path="M -1.66667E-6 -0.00509 L -1.66667E-6 -0.01042 " pathEditMode="relative" rAng="0" ptsTypes="AA">
                                      <p:cBhvr>
                                        <p:cTn id="247" dur="100" fill="hold"/>
                                        <p:tgtEl>
                                          <p:spTgt spid="112704"/>
                                        </p:tgtEl>
                                        <p:attrNameLst>
                                          <p:attrName>ppt_x</p:attrName>
                                          <p:attrName>ppt_y</p:attrName>
                                        </p:attrNameLst>
                                      </p:cBhvr>
                                      <p:rCtr x="0" y="-3"/>
                                    </p:animMotion>
                                  </p:childTnLst>
                                  <p:subTnLst>
                                    <p:set>
                                      <p:cBhvr override="childStyle">
                                        <p:cTn dur="1" fill="hold" display="0" masterRel="sameClick" afterEffect="1">
                                          <p:stCondLst>
                                            <p:cond evt="end" delay="0">
                                              <p:tn val="246"/>
                                            </p:cond>
                                          </p:stCondLst>
                                        </p:cTn>
                                        <p:tgtEl>
                                          <p:spTgt spid="112704"/>
                                        </p:tgtEl>
                                        <p:attrNameLst>
                                          <p:attrName>style.visibility</p:attrName>
                                        </p:attrNameLst>
                                      </p:cBhvr>
                                      <p:to>
                                        <p:strVal val="hidden"/>
                                      </p:to>
                                    </p:set>
                                  </p:subTnLst>
                                </p:cTn>
                              </p:par>
                              <p:par>
                                <p:cTn id="248" presetID="1" presetClass="entr" presetSubtype="0" fill="hold" nodeType="withEffect">
                                  <p:stCondLst>
                                    <p:cond delay="1400"/>
                                  </p:stCondLst>
                                  <p:childTnLst>
                                    <p:set>
                                      <p:cBhvr>
                                        <p:cTn id="249" dur="1" fill="hold">
                                          <p:stCondLst>
                                            <p:cond delay="0"/>
                                          </p:stCondLst>
                                        </p:cTn>
                                        <p:tgtEl>
                                          <p:spTgt spid="112705"/>
                                        </p:tgtEl>
                                        <p:attrNameLst>
                                          <p:attrName>style.visibility</p:attrName>
                                        </p:attrNameLst>
                                      </p:cBhvr>
                                      <p:to>
                                        <p:strVal val="visible"/>
                                      </p:to>
                                    </p:set>
                                  </p:childTnLst>
                                </p:cTn>
                              </p:par>
                              <p:par>
                                <p:cTn id="250" presetID="1" presetClass="path" presetSubtype="0" autoRev="1" fill="hold" nodeType="withEffect">
                                  <p:stCondLst>
                                    <p:cond delay="1400"/>
                                  </p:stCondLst>
                                  <p:childTnLst>
                                    <p:animMotion origin="layout" path="M -1.66667E-6 -0.00509 L -1.66667E-6 -0.01042 " pathEditMode="relative" rAng="0" ptsTypes="AA">
                                      <p:cBhvr>
                                        <p:cTn id="251" dur="100" fill="hold"/>
                                        <p:tgtEl>
                                          <p:spTgt spid="112705"/>
                                        </p:tgtEl>
                                        <p:attrNameLst>
                                          <p:attrName>ppt_x</p:attrName>
                                          <p:attrName>ppt_y</p:attrName>
                                        </p:attrNameLst>
                                      </p:cBhvr>
                                      <p:rCtr x="0" y="-3"/>
                                    </p:animMotion>
                                  </p:childTnLst>
                                  <p:subTnLst>
                                    <p:set>
                                      <p:cBhvr override="childStyle">
                                        <p:cTn dur="1" fill="hold" display="0" masterRel="sameClick" afterEffect="1">
                                          <p:stCondLst>
                                            <p:cond evt="end" delay="0">
                                              <p:tn val="250"/>
                                            </p:cond>
                                          </p:stCondLst>
                                        </p:cTn>
                                        <p:tgtEl>
                                          <p:spTgt spid="112705"/>
                                        </p:tgtEl>
                                        <p:attrNameLst>
                                          <p:attrName>style.visibility</p:attrName>
                                        </p:attrNameLst>
                                      </p:cBhvr>
                                      <p:to>
                                        <p:strVal val="hidden"/>
                                      </p:to>
                                    </p:set>
                                  </p:subTnLst>
                                </p:cTn>
                              </p:par>
                              <p:par>
                                <p:cTn id="252" presetID="1" presetClass="entr" presetSubtype="0" fill="hold" nodeType="withEffect">
                                  <p:stCondLst>
                                    <p:cond delay="100"/>
                                  </p:stCondLst>
                                  <p:childTnLst>
                                    <p:set>
                                      <p:cBhvr>
                                        <p:cTn id="253" dur="1" fill="hold">
                                          <p:stCondLst>
                                            <p:cond delay="0"/>
                                          </p:stCondLst>
                                        </p:cTn>
                                        <p:tgtEl>
                                          <p:spTgt spid="112706"/>
                                        </p:tgtEl>
                                        <p:attrNameLst>
                                          <p:attrName>style.visibility</p:attrName>
                                        </p:attrNameLst>
                                      </p:cBhvr>
                                      <p:to>
                                        <p:strVal val="visible"/>
                                      </p:to>
                                    </p:set>
                                  </p:childTnLst>
                                </p:cTn>
                              </p:par>
                              <p:par>
                                <p:cTn id="254" presetID="1" presetClass="path" presetSubtype="0" autoRev="1" fill="hold" nodeType="withEffect">
                                  <p:stCondLst>
                                    <p:cond delay="100"/>
                                  </p:stCondLst>
                                  <p:childTnLst>
                                    <p:animMotion origin="layout" path="M -1.66667E-6 -0.00509 L -1.66667E-6 -0.01042 " pathEditMode="relative" rAng="0" ptsTypes="AA">
                                      <p:cBhvr>
                                        <p:cTn id="255" dur="100" fill="hold"/>
                                        <p:tgtEl>
                                          <p:spTgt spid="112706"/>
                                        </p:tgtEl>
                                        <p:attrNameLst>
                                          <p:attrName>ppt_x</p:attrName>
                                          <p:attrName>ppt_y</p:attrName>
                                        </p:attrNameLst>
                                      </p:cBhvr>
                                      <p:rCtr x="0" y="-3"/>
                                    </p:animMotion>
                                  </p:childTnLst>
                                  <p:subTnLst>
                                    <p:set>
                                      <p:cBhvr override="childStyle">
                                        <p:cTn dur="1" fill="hold" display="0" masterRel="sameClick" afterEffect="1">
                                          <p:stCondLst>
                                            <p:cond evt="end" delay="0">
                                              <p:tn val="254"/>
                                            </p:cond>
                                          </p:stCondLst>
                                        </p:cTn>
                                        <p:tgtEl>
                                          <p:spTgt spid="112706"/>
                                        </p:tgtEl>
                                        <p:attrNameLst>
                                          <p:attrName>style.visibility</p:attrName>
                                        </p:attrNameLst>
                                      </p:cBhvr>
                                      <p:to>
                                        <p:strVal val="hidden"/>
                                      </p:to>
                                    </p:set>
                                  </p:subTnLst>
                                </p:cTn>
                              </p:par>
                              <p:par>
                                <p:cTn id="256" presetID="1" presetClass="entr" presetSubtype="0" fill="hold" nodeType="withEffect">
                                  <p:stCondLst>
                                    <p:cond delay="1000"/>
                                  </p:stCondLst>
                                  <p:childTnLst>
                                    <p:set>
                                      <p:cBhvr>
                                        <p:cTn id="257" dur="1" fill="hold">
                                          <p:stCondLst>
                                            <p:cond delay="0"/>
                                          </p:stCondLst>
                                        </p:cTn>
                                        <p:tgtEl>
                                          <p:spTgt spid="112707"/>
                                        </p:tgtEl>
                                        <p:attrNameLst>
                                          <p:attrName>style.visibility</p:attrName>
                                        </p:attrNameLst>
                                      </p:cBhvr>
                                      <p:to>
                                        <p:strVal val="visible"/>
                                      </p:to>
                                    </p:set>
                                  </p:childTnLst>
                                </p:cTn>
                              </p:par>
                              <p:par>
                                <p:cTn id="258" presetID="1" presetClass="path" presetSubtype="0" autoRev="1" fill="hold" nodeType="withEffect">
                                  <p:stCondLst>
                                    <p:cond delay="1000"/>
                                  </p:stCondLst>
                                  <p:childTnLst>
                                    <p:animMotion origin="layout" path="M -1.66667E-6 -0.00509 L -1.66667E-6 -0.01042 " pathEditMode="relative" rAng="0" ptsTypes="AA">
                                      <p:cBhvr>
                                        <p:cTn id="259" dur="100" fill="hold"/>
                                        <p:tgtEl>
                                          <p:spTgt spid="112707"/>
                                        </p:tgtEl>
                                        <p:attrNameLst>
                                          <p:attrName>ppt_x</p:attrName>
                                          <p:attrName>ppt_y</p:attrName>
                                        </p:attrNameLst>
                                      </p:cBhvr>
                                      <p:rCtr x="0" y="-3"/>
                                    </p:animMotion>
                                  </p:childTnLst>
                                  <p:subTnLst>
                                    <p:set>
                                      <p:cBhvr override="childStyle">
                                        <p:cTn dur="1" fill="hold" display="0" masterRel="sameClick" afterEffect="1">
                                          <p:stCondLst>
                                            <p:cond evt="end" delay="0">
                                              <p:tn val="258"/>
                                            </p:cond>
                                          </p:stCondLst>
                                        </p:cTn>
                                        <p:tgtEl>
                                          <p:spTgt spid="112707"/>
                                        </p:tgtEl>
                                        <p:attrNameLst>
                                          <p:attrName>style.visibility</p:attrName>
                                        </p:attrNameLst>
                                      </p:cBhvr>
                                      <p:to>
                                        <p:strVal val="hidden"/>
                                      </p:to>
                                    </p:set>
                                  </p:subTnLst>
                                </p:cTn>
                              </p:par>
                              <p:par>
                                <p:cTn id="260" presetID="1" presetClass="entr" presetSubtype="0" fill="hold" nodeType="withEffect">
                                  <p:stCondLst>
                                    <p:cond delay="1000"/>
                                  </p:stCondLst>
                                  <p:childTnLst>
                                    <p:set>
                                      <p:cBhvr>
                                        <p:cTn id="261" dur="1" fill="hold">
                                          <p:stCondLst>
                                            <p:cond delay="0"/>
                                          </p:stCondLst>
                                        </p:cTn>
                                        <p:tgtEl>
                                          <p:spTgt spid="112708"/>
                                        </p:tgtEl>
                                        <p:attrNameLst>
                                          <p:attrName>style.visibility</p:attrName>
                                        </p:attrNameLst>
                                      </p:cBhvr>
                                      <p:to>
                                        <p:strVal val="visible"/>
                                      </p:to>
                                    </p:set>
                                  </p:childTnLst>
                                </p:cTn>
                              </p:par>
                              <p:par>
                                <p:cTn id="262" presetID="1" presetClass="path" presetSubtype="0" autoRev="1" fill="hold" nodeType="withEffect">
                                  <p:stCondLst>
                                    <p:cond delay="1000"/>
                                  </p:stCondLst>
                                  <p:childTnLst>
                                    <p:animMotion origin="layout" path="M -1.66667E-6 -0.00509 L -1.66667E-6 -0.01042 " pathEditMode="relative" rAng="0" ptsTypes="AA">
                                      <p:cBhvr>
                                        <p:cTn id="263" dur="100" fill="hold"/>
                                        <p:tgtEl>
                                          <p:spTgt spid="112708"/>
                                        </p:tgtEl>
                                        <p:attrNameLst>
                                          <p:attrName>ppt_x</p:attrName>
                                          <p:attrName>ppt_y</p:attrName>
                                        </p:attrNameLst>
                                      </p:cBhvr>
                                      <p:rCtr x="0" y="-3"/>
                                    </p:animMotion>
                                  </p:childTnLst>
                                  <p:subTnLst>
                                    <p:set>
                                      <p:cBhvr override="childStyle">
                                        <p:cTn dur="1" fill="hold" display="0" masterRel="sameClick" afterEffect="1">
                                          <p:stCondLst>
                                            <p:cond evt="end" delay="0">
                                              <p:tn val="262"/>
                                            </p:cond>
                                          </p:stCondLst>
                                        </p:cTn>
                                        <p:tgtEl>
                                          <p:spTgt spid="112708"/>
                                        </p:tgtEl>
                                        <p:attrNameLst>
                                          <p:attrName>style.visibility</p:attrName>
                                        </p:attrNameLst>
                                      </p:cBhvr>
                                      <p:to>
                                        <p:strVal val="hidden"/>
                                      </p:to>
                                    </p:set>
                                  </p:subTnLst>
                                </p:cTn>
                              </p:par>
                            </p:childTnLst>
                          </p:cTn>
                        </p:par>
                        <p:par>
                          <p:cTn id="264" fill="hold" nodeType="afterGroup">
                            <p:stCondLst>
                              <p:cond delay="12000"/>
                            </p:stCondLst>
                            <p:childTnLst>
                              <p:par>
                                <p:cTn id="265" presetID="1" presetClass="entr" presetSubtype="0" fill="hold" nodeType="afterEffect">
                                  <p:stCondLst>
                                    <p:cond delay="0"/>
                                  </p:stCondLst>
                                  <p:childTnLst>
                                    <p:set>
                                      <p:cBhvr>
                                        <p:cTn id="266" dur="1" fill="hold">
                                          <p:stCondLst>
                                            <p:cond delay="0"/>
                                          </p:stCondLst>
                                        </p:cTn>
                                        <p:tgtEl>
                                          <p:spTgt spid="112711"/>
                                        </p:tgtEl>
                                        <p:attrNameLst>
                                          <p:attrName>style.visibility</p:attrName>
                                        </p:attrNameLst>
                                      </p:cBhvr>
                                      <p:to>
                                        <p:strVal val="visible"/>
                                      </p:to>
                                    </p:set>
                                  </p:childTnLst>
                                </p:cTn>
                              </p:par>
                              <p:par>
                                <p:cTn id="267" presetID="1" presetClass="path" presetSubtype="0" autoRev="1" fill="hold" nodeType="withEffect">
                                  <p:stCondLst>
                                    <p:cond delay="0"/>
                                  </p:stCondLst>
                                  <p:childTnLst>
                                    <p:animMotion origin="layout" path="M -1.66667E-6 -0.00509 L -1.66667E-6 -0.01042 " pathEditMode="relative" rAng="0" ptsTypes="AA">
                                      <p:cBhvr>
                                        <p:cTn id="268" dur="100" fill="hold"/>
                                        <p:tgtEl>
                                          <p:spTgt spid="112711"/>
                                        </p:tgtEl>
                                        <p:attrNameLst>
                                          <p:attrName>ppt_x</p:attrName>
                                          <p:attrName>ppt_y</p:attrName>
                                        </p:attrNameLst>
                                      </p:cBhvr>
                                      <p:rCtr x="0" y="-3"/>
                                    </p:animMotion>
                                  </p:childTnLst>
                                  <p:subTnLst>
                                    <p:set>
                                      <p:cBhvr override="childStyle">
                                        <p:cTn dur="1" fill="hold" display="0" masterRel="sameClick" afterEffect="1">
                                          <p:stCondLst>
                                            <p:cond evt="end" delay="0">
                                              <p:tn val="267"/>
                                            </p:cond>
                                          </p:stCondLst>
                                        </p:cTn>
                                        <p:tgtEl>
                                          <p:spTgt spid="112711"/>
                                        </p:tgtEl>
                                        <p:attrNameLst>
                                          <p:attrName>style.visibility</p:attrName>
                                        </p:attrNameLst>
                                      </p:cBhvr>
                                      <p:to>
                                        <p:strVal val="hidden"/>
                                      </p:to>
                                    </p:set>
                                  </p:subTnLst>
                                </p:cTn>
                              </p:par>
                              <p:par>
                                <p:cTn id="269" presetID="1" presetClass="entr" presetSubtype="0" fill="hold" nodeType="withEffect">
                                  <p:stCondLst>
                                    <p:cond delay="300"/>
                                  </p:stCondLst>
                                  <p:childTnLst>
                                    <p:set>
                                      <p:cBhvr>
                                        <p:cTn id="270" dur="1" fill="hold">
                                          <p:stCondLst>
                                            <p:cond delay="0"/>
                                          </p:stCondLst>
                                        </p:cTn>
                                        <p:tgtEl>
                                          <p:spTgt spid="112709"/>
                                        </p:tgtEl>
                                        <p:attrNameLst>
                                          <p:attrName>style.visibility</p:attrName>
                                        </p:attrNameLst>
                                      </p:cBhvr>
                                      <p:to>
                                        <p:strVal val="visible"/>
                                      </p:to>
                                    </p:set>
                                  </p:childTnLst>
                                </p:cTn>
                              </p:par>
                              <p:par>
                                <p:cTn id="271" presetID="1" presetClass="path" presetSubtype="0" autoRev="1" fill="hold" nodeType="withEffect">
                                  <p:stCondLst>
                                    <p:cond delay="300"/>
                                  </p:stCondLst>
                                  <p:childTnLst>
                                    <p:animMotion origin="layout" path="M -1.66667E-6 -0.00509 L -1.66667E-6 -0.01042 " pathEditMode="relative" rAng="0" ptsTypes="AA">
                                      <p:cBhvr>
                                        <p:cTn id="272" dur="100" fill="hold"/>
                                        <p:tgtEl>
                                          <p:spTgt spid="112709"/>
                                        </p:tgtEl>
                                        <p:attrNameLst>
                                          <p:attrName>ppt_x</p:attrName>
                                          <p:attrName>ppt_y</p:attrName>
                                        </p:attrNameLst>
                                      </p:cBhvr>
                                      <p:rCtr x="0" y="-3"/>
                                    </p:animMotion>
                                  </p:childTnLst>
                                  <p:subTnLst>
                                    <p:set>
                                      <p:cBhvr override="childStyle">
                                        <p:cTn dur="1" fill="hold" display="0" masterRel="sameClick" afterEffect="1">
                                          <p:stCondLst>
                                            <p:cond evt="end" delay="0">
                                              <p:tn val="271"/>
                                            </p:cond>
                                          </p:stCondLst>
                                        </p:cTn>
                                        <p:tgtEl>
                                          <p:spTgt spid="112709"/>
                                        </p:tgtEl>
                                        <p:attrNameLst>
                                          <p:attrName>style.visibility</p:attrName>
                                        </p:attrNameLst>
                                      </p:cBhvr>
                                      <p:to>
                                        <p:strVal val="hidden"/>
                                      </p:to>
                                    </p:set>
                                  </p:subTnLst>
                                </p:cTn>
                              </p:par>
                              <p:par>
                                <p:cTn id="273" presetID="1" presetClass="entr" presetSubtype="0" fill="hold" nodeType="withEffect">
                                  <p:stCondLst>
                                    <p:cond delay="400"/>
                                  </p:stCondLst>
                                  <p:childTnLst>
                                    <p:set>
                                      <p:cBhvr>
                                        <p:cTn id="274" dur="1" fill="hold">
                                          <p:stCondLst>
                                            <p:cond delay="0"/>
                                          </p:stCondLst>
                                        </p:cTn>
                                        <p:tgtEl>
                                          <p:spTgt spid="112710"/>
                                        </p:tgtEl>
                                        <p:attrNameLst>
                                          <p:attrName>style.visibility</p:attrName>
                                        </p:attrNameLst>
                                      </p:cBhvr>
                                      <p:to>
                                        <p:strVal val="visible"/>
                                      </p:to>
                                    </p:set>
                                  </p:childTnLst>
                                </p:cTn>
                              </p:par>
                              <p:par>
                                <p:cTn id="275" presetID="1" presetClass="path" presetSubtype="0" autoRev="1" fill="hold" nodeType="withEffect">
                                  <p:stCondLst>
                                    <p:cond delay="400"/>
                                  </p:stCondLst>
                                  <p:childTnLst>
                                    <p:animMotion origin="layout" path="M -1.66667E-6 -0.00509 L -1.66667E-6 -0.01042 " pathEditMode="relative" rAng="0" ptsTypes="AA">
                                      <p:cBhvr>
                                        <p:cTn id="276" dur="100" fill="hold"/>
                                        <p:tgtEl>
                                          <p:spTgt spid="112710"/>
                                        </p:tgtEl>
                                        <p:attrNameLst>
                                          <p:attrName>ppt_x</p:attrName>
                                          <p:attrName>ppt_y</p:attrName>
                                        </p:attrNameLst>
                                      </p:cBhvr>
                                      <p:rCtr x="0" y="-3"/>
                                    </p:animMotion>
                                  </p:childTnLst>
                                  <p:subTnLst>
                                    <p:set>
                                      <p:cBhvr override="childStyle">
                                        <p:cTn dur="1" fill="hold" display="0" masterRel="sameClick" afterEffect="1">
                                          <p:stCondLst>
                                            <p:cond evt="end" delay="0">
                                              <p:tn val="275"/>
                                            </p:cond>
                                          </p:stCondLst>
                                        </p:cTn>
                                        <p:tgtEl>
                                          <p:spTgt spid="112710"/>
                                        </p:tgtEl>
                                        <p:attrNameLst>
                                          <p:attrName>style.visibility</p:attrName>
                                        </p:attrNameLst>
                                      </p:cBhvr>
                                      <p:to>
                                        <p:strVal val="hidden"/>
                                      </p:to>
                                    </p:set>
                                  </p:subTnLst>
                                </p:cTn>
                              </p:par>
                              <p:par>
                                <p:cTn id="277" presetID="1" presetClass="entr" presetSubtype="0" fill="hold" nodeType="withEffect">
                                  <p:stCondLst>
                                    <p:cond delay="1800"/>
                                  </p:stCondLst>
                                  <p:childTnLst>
                                    <p:set>
                                      <p:cBhvr>
                                        <p:cTn id="278" dur="1" fill="hold">
                                          <p:stCondLst>
                                            <p:cond delay="0"/>
                                          </p:stCondLst>
                                        </p:cTn>
                                        <p:tgtEl>
                                          <p:spTgt spid="112712"/>
                                        </p:tgtEl>
                                        <p:attrNameLst>
                                          <p:attrName>style.visibility</p:attrName>
                                        </p:attrNameLst>
                                      </p:cBhvr>
                                      <p:to>
                                        <p:strVal val="visible"/>
                                      </p:to>
                                    </p:set>
                                  </p:childTnLst>
                                </p:cTn>
                              </p:par>
                              <p:par>
                                <p:cTn id="279" presetID="1" presetClass="path" presetSubtype="0" autoRev="1" fill="hold" nodeType="withEffect">
                                  <p:stCondLst>
                                    <p:cond delay="1800"/>
                                  </p:stCondLst>
                                  <p:childTnLst>
                                    <p:animMotion origin="layout" path="M -1.66667E-6 -0.00509 L -1.66667E-6 -0.01042 " pathEditMode="relative" rAng="0" ptsTypes="AA">
                                      <p:cBhvr>
                                        <p:cTn id="280" dur="100" fill="hold"/>
                                        <p:tgtEl>
                                          <p:spTgt spid="112712"/>
                                        </p:tgtEl>
                                        <p:attrNameLst>
                                          <p:attrName>ppt_x</p:attrName>
                                          <p:attrName>ppt_y</p:attrName>
                                        </p:attrNameLst>
                                      </p:cBhvr>
                                      <p:rCtr x="0" y="-3"/>
                                    </p:animMotion>
                                  </p:childTnLst>
                                  <p:subTnLst>
                                    <p:set>
                                      <p:cBhvr override="childStyle">
                                        <p:cTn dur="1" fill="hold" display="0" masterRel="sameClick" afterEffect="1">
                                          <p:stCondLst>
                                            <p:cond evt="end" delay="0">
                                              <p:tn val="279"/>
                                            </p:cond>
                                          </p:stCondLst>
                                        </p:cTn>
                                        <p:tgtEl>
                                          <p:spTgt spid="112712"/>
                                        </p:tgtEl>
                                        <p:attrNameLst>
                                          <p:attrName>style.visibility</p:attrName>
                                        </p:attrNameLst>
                                      </p:cBhvr>
                                      <p:to>
                                        <p:strVal val="hidden"/>
                                      </p:to>
                                    </p:set>
                                  </p:subTnLst>
                                </p:cTn>
                              </p:par>
                              <p:par>
                                <p:cTn id="281" presetID="1" presetClass="entr" presetSubtype="0" fill="hold" nodeType="withEffect">
                                  <p:stCondLst>
                                    <p:cond delay="500"/>
                                  </p:stCondLst>
                                  <p:childTnLst>
                                    <p:set>
                                      <p:cBhvr>
                                        <p:cTn id="282" dur="1" fill="hold">
                                          <p:stCondLst>
                                            <p:cond delay="0"/>
                                          </p:stCondLst>
                                        </p:cTn>
                                        <p:tgtEl>
                                          <p:spTgt spid="112713"/>
                                        </p:tgtEl>
                                        <p:attrNameLst>
                                          <p:attrName>style.visibility</p:attrName>
                                        </p:attrNameLst>
                                      </p:cBhvr>
                                      <p:to>
                                        <p:strVal val="visible"/>
                                      </p:to>
                                    </p:set>
                                  </p:childTnLst>
                                </p:cTn>
                              </p:par>
                              <p:par>
                                <p:cTn id="283" presetID="1" presetClass="path" presetSubtype="0" autoRev="1" fill="hold" nodeType="withEffect">
                                  <p:stCondLst>
                                    <p:cond delay="500"/>
                                  </p:stCondLst>
                                  <p:childTnLst>
                                    <p:animMotion origin="layout" path="M -1.66667E-6 -0.00509 L -1.66667E-6 -0.01042 " pathEditMode="relative" rAng="0" ptsTypes="AA">
                                      <p:cBhvr>
                                        <p:cTn id="284" dur="100" fill="hold"/>
                                        <p:tgtEl>
                                          <p:spTgt spid="112713"/>
                                        </p:tgtEl>
                                        <p:attrNameLst>
                                          <p:attrName>ppt_x</p:attrName>
                                          <p:attrName>ppt_y</p:attrName>
                                        </p:attrNameLst>
                                      </p:cBhvr>
                                      <p:rCtr x="0" y="-3"/>
                                    </p:animMotion>
                                  </p:childTnLst>
                                  <p:subTnLst>
                                    <p:set>
                                      <p:cBhvr override="childStyle">
                                        <p:cTn dur="1" fill="hold" display="0" masterRel="sameClick" afterEffect="1">
                                          <p:stCondLst>
                                            <p:cond evt="end" delay="0">
                                              <p:tn val="283"/>
                                            </p:cond>
                                          </p:stCondLst>
                                        </p:cTn>
                                        <p:tgtEl>
                                          <p:spTgt spid="112713"/>
                                        </p:tgtEl>
                                        <p:attrNameLst>
                                          <p:attrName>style.visibility</p:attrName>
                                        </p:attrNameLst>
                                      </p:cBhvr>
                                      <p:to>
                                        <p:strVal val="hidden"/>
                                      </p:to>
                                    </p:set>
                                  </p:subTnLst>
                                </p:cTn>
                              </p:par>
                              <p:par>
                                <p:cTn id="285" presetID="1" presetClass="entr" presetSubtype="0" fill="hold" nodeType="withEffect">
                                  <p:stCondLst>
                                    <p:cond delay="300"/>
                                  </p:stCondLst>
                                  <p:childTnLst>
                                    <p:set>
                                      <p:cBhvr>
                                        <p:cTn id="286" dur="1" fill="hold">
                                          <p:stCondLst>
                                            <p:cond delay="0"/>
                                          </p:stCondLst>
                                        </p:cTn>
                                        <p:tgtEl>
                                          <p:spTgt spid="112714"/>
                                        </p:tgtEl>
                                        <p:attrNameLst>
                                          <p:attrName>style.visibility</p:attrName>
                                        </p:attrNameLst>
                                      </p:cBhvr>
                                      <p:to>
                                        <p:strVal val="visible"/>
                                      </p:to>
                                    </p:set>
                                  </p:childTnLst>
                                </p:cTn>
                              </p:par>
                              <p:par>
                                <p:cTn id="287" presetID="1" presetClass="path" presetSubtype="0" autoRev="1" fill="hold" nodeType="withEffect">
                                  <p:stCondLst>
                                    <p:cond delay="300"/>
                                  </p:stCondLst>
                                  <p:childTnLst>
                                    <p:animMotion origin="layout" path="M -1.66667E-6 -0.00509 L -1.66667E-6 -0.01042 " pathEditMode="relative" rAng="0" ptsTypes="AA">
                                      <p:cBhvr>
                                        <p:cTn id="288" dur="100" fill="hold"/>
                                        <p:tgtEl>
                                          <p:spTgt spid="112714"/>
                                        </p:tgtEl>
                                        <p:attrNameLst>
                                          <p:attrName>ppt_x</p:attrName>
                                          <p:attrName>ppt_y</p:attrName>
                                        </p:attrNameLst>
                                      </p:cBhvr>
                                      <p:rCtr x="0" y="-3"/>
                                    </p:animMotion>
                                  </p:childTnLst>
                                  <p:subTnLst>
                                    <p:set>
                                      <p:cBhvr override="childStyle">
                                        <p:cTn dur="1" fill="hold" display="0" masterRel="sameClick" afterEffect="1">
                                          <p:stCondLst>
                                            <p:cond evt="end" delay="0">
                                              <p:tn val="287"/>
                                            </p:cond>
                                          </p:stCondLst>
                                        </p:cTn>
                                        <p:tgtEl>
                                          <p:spTgt spid="112714"/>
                                        </p:tgtEl>
                                        <p:attrNameLst>
                                          <p:attrName>style.visibility</p:attrName>
                                        </p:attrNameLst>
                                      </p:cBhvr>
                                      <p:to>
                                        <p:strVal val="hidden"/>
                                      </p:to>
                                    </p:set>
                                  </p:subTnLst>
                                </p:cTn>
                              </p:par>
                              <p:par>
                                <p:cTn id="289" presetID="1" presetClass="entr" presetSubtype="0" fill="hold" nodeType="withEffect">
                                  <p:stCondLst>
                                    <p:cond delay="300"/>
                                  </p:stCondLst>
                                  <p:childTnLst>
                                    <p:set>
                                      <p:cBhvr>
                                        <p:cTn id="290" dur="1" fill="hold">
                                          <p:stCondLst>
                                            <p:cond delay="0"/>
                                          </p:stCondLst>
                                        </p:cTn>
                                        <p:tgtEl>
                                          <p:spTgt spid="112715"/>
                                        </p:tgtEl>
                                        <p:attrNameLst>
                                          <p:attrName>style.visibility</p:attrName>
                                        </p:attrNameLst>
                                      </p:cBhvr>
                                      <p:to>
                                        <p:strVal val="visible"/>
                                      </p:to>
                                    </p:set>
                                  </p:childTnLst>
                                </p:cTn>
                              </p:par>
                              <p:par>
                                <p:cTn id="291" presetID="1" presetClass="path" presetSubtype="0" autoRev="1" fill="hold" nodeType="withEffect">
                                  <p:stCondLst>
                                    <p:cond delay="300"/>
                                  </p:stCondLst>
                                  <p:childTnLst>
                                    <p:animMotion origin="layout" path="M -1.66667E-6 -0.00509 L -1.66667E-6 -0.01042 " pathEditMode="relative" rAng="0" ptsTypes="AA">
                                      <p:cBhvr>
                                        <p:cTn id="292" dur="100" fill="hold"/>
                                        <p:tgtEl>
                                          <p:spTgt spid="112715"/>
                                        </p:tgtEl>
                                        <p:attrNameLst>
                                          <p:attrName>ppt_x</p:attrName>
                                          <p:attrName>ppt_y</p:attrName>
                                        </p:attrNameLst>
                                      </p:cBhvr>
                                      <p:rCtr x="0" y="-3"/>
                                    </p:animMotion>
                                  </p:childTnLst>
                                  <p:subTnLst>
                                    <p:set>
                                      <p:cBhvr override="childStyle">
                                        <p:cTn dur="1" fill="hold" display="0" masterRel="sameClick" afterEffect="1">
                                          <p:stCondLst>
                                            <p:cond evt="end" delay="0">
                                              <p:tn val="291"/>
                                            </p:cond>
                                          </p:stCondLst>
                                        </p:cTn>
                                        <p:tgtEl>
                                          <p:spTgt spid="112715"/>
                                        </p:tgtEl>
                                        <p:attrNameLst>
                                          <p:attrName>style.visibility</p:attrName>
                                        </p:attrNameLst>
                                      </p:cBhvr>
                                      <p:to>
                                        <p:strVal val="hidden"/>
                                      </p:to>
                                    </p:set>
                                  </p:subTnLst>
                                </p:cTn>
                              </p:par>
                              <p:par>
                                <p:cTn id="293" presetID="1" presetClass="entr" presetSubtype="0" fill="hold" nodeType="withEffect">
                                  <p:stCondLst>
                                    <p:cond delay="1400"/>
                                  </p:stCondLst>
                                  <p:childTnLst>
                                    <p:set>
                                      <p:cBhvr>
                                        <p:cTn id="294" dur="1" fill="hold">
                                          <p:stCondLst>
                                            <p:cond delay="0"/>
                                          </p:stCondLst>
                                        </p:cTn>
                                        <p:tgtEl>
                                          <p:spTgt spid="112716"/>
                                        </p:tgtEl>
                                        <p:attrNameLst>
                                          <p:attrName>style.visibility</p:attrName>
                                        </p:attrNameLst>
                                      </p:cBhvr>
                                      <p:to>
                                        <p:strVal val="visible"/>
                                      </p:to>
                                    </p:set>
                                  </p:childTnLst>
                                </p:cTn>
                              </p:par>
                              <p:par>
                                <p:cTn id="295" presetID="1" presetClass="path" presetSubtype="0" autoRev="1" fill="hold" nodeType="withEffect">
                                  <p:stCondLst>
                                    <p:cond delay="1400"/>
                                  </p:stCondLst>
                                  <p:childTnLst>
                                    <p:animMotion origin="layout" path="M -1.66667E-6 -0.00509 L -1.66667E-6 -0.01042 " pathEditMode="relative" rAng="0" ptsTypes="AA">
                                      <p:cBhvr>
                                        <p:cTn id="296" dur="100" fill="hold"/>
                                        <p:tgtEl>
                                          <p:spTgt spid="112716"/>
                                        </p:tgtEl>
                                        <p:attrNameLst>
                                          <p:attrName>ppt_x</p:attrName>
                                          <p:attrName>ppt_y</p:attrName>
                                        </p:attrNameLst>
                                      </p:cBhvr>
                                      <p:rCtr x="0" y="-3"/>
                                    </p:animMotion>
                                  </p:childTnLst>
                                  <p:subTnLst>
                                    <p:set>
                                      <p:cBhvr override="childStyle">
                                        <p:cTn dur="1" fill="hold" display="0" masterRel="sameClick" afterEffect="1">
                                          <p:stCondLst>
                                            <p:cond evt="end" delay="0">
                                              <p:tn val="295"/>
                                            </p:cond>
                                          </p:stCondLst>
                                        </p:cTn>
                                        <p:tgtEl>
                                          <p:spTgt spid="112716"/>
                                        </p:tgtEl>
                                        <p:attrNameLst>
                                          <p:attrName>style.visibility</p:attrName>
                                        </p:attrNameLst>
                                      </p:cBhvr>
                                      <p:to>
                                        <p:strVal val="hidden"/>
                                      </p:to>
                                    </p:set>
                                  </p:subTnLst>
                                </p:cTn>
                              </p:par>
                              <p:par>
                                <p:cTn id="297" presetID="1" presetClass="entr" presetSubtype="0" fill="hold" nodeType="withEffect">
                                  <p:stCondLst>
                                    <p:cond delay="100"/>
                                  </p:stCondLst>
                                  <p:childTnLst>
                                    <p:set>
                                      <p:cBhvr>
                                        <p:cTn id="298" dur="1" fill="hold">
                                          <p:stCondLst>
                                            <p:cond delay="0"/>
                                          </p:stCondLst>
                                        </p:cTn>
                                        <p:tgtEl>
                                          <p:spTgt spid="112717"/>
                                        </p:tgtEl>
                                        <p:attrNameLst>
                                          <p:attrName>style.visibility</p:attrName>
                                        </p:attrNameLst>
                                      </p:cBhvr>
                                      <p:to>
                                        <p:strVal val="visible"/>
                                      </p:to>
                                    </p:set>
                                  </p:childTnLst>
                                </p:cTn>
                              </p:par>
                              <p:par>
                                <p:cTn id="299" presetID="1" presetClass="path" presetSubtype="0" autoRev="1" fill="hold" nodeType="withEffect">
                                  <p:stCondLst>
                                    <p:cond delay="100"/>
                                  </p:stCondLst>
                                  <p:childTnLst>
                                    <p:animMotion origin="layout" path="M -1.66667E-6 -0.00509 L -1.66667E-6 -0.01042 " pathEditMode="relative" rAng="0" ptsTypes="AA">
                                      <p:cBhvr>
                                        <p:cTn id="300" dur="100" fill="hold"/>
                                        <p:tgtEl>
                                          <p:spTgt spid="112717"/>
                                        </p:tgtEl>
                                        <p:attrNameLst>
                                          <p:attrName>ppt_x</p:attrName>
                                          <p:attrName>ppt_y</p:attrName>
                                        </p:attrNameLst>
                                      </p:cBhvr>
                                      <p:rCtr x="0" y="-3"/>
                                    </p:animMotion>
                                  </p:childTnLst>
                                  <p:subTnLst>
                                    <p:set>
                                      <p:cBhvr override="childStyle">
                                        <p:cTn dur="1" fill="hold" display="0" masterRel="sameClick" afterEffect="1">
                                          <p:stCondLst>
                                            <p:cond evt="end" delay="0">
                                              <p:tn val="299"/>
                                            </p:cond>
                                          </p:stCondLst>
                                        </p:cTn>
                                        <p:tgtEl>
                                          <p:spTgt spid="112717"/>
                                        </p:tgtEl>
                                        <p:attrNameLst>
                                          <p:attrName>style.visibility</p:attrName>
                                        </p:attrNameLst>
                                      </p:cBhvr>
                                      <p:to>
                                        <p:strVal val="hidden"/>
                                      </p:to>
                                    </p:set>
                                  </p:subTnLst>
                                </p:cTn>
                              </p:par>
                              <p:par>
                                <p:cTn id="301" presetID="1" presetClass="entr" presetSubtype="0" fill="hold" nodeType="withEffect">
                                  <p:stCondLst>
                                    <p:cond delay="1000"/>
                                  </p:stCondLst>
                                  <p:childTnLst>
                                    <p:set>
                                      <p:cBhvr>
                                        <p:cTn id="302" dur="1" fill="hold">
                                          <p:stCondLst>
                                            <p:cond delay="0"/>
                                          </p:stCondLst>
                                        </p:cTn>
                                        <p:tgtEl>
                                          <p:spTgt spid="112718"/>
                                        </p:tgtEl>
                                        <p:attrNameLst>
                                          <p:attrName>style.visibility</p:attrName>
                                        </p:attrNameLst>
                                      </p:cBhvr>
                                      <p:to>
                                        <p:strVal val="visible"/>
                                      </p:to>
                                    </p:set>
                                  </p:childTnLst>
                                </p:cTn>
                              </p:par>
                              <p:par>
                                <p:cTn id="303" presetID="1" presetClass="path" presetSubtype="0" autoRev="1" fill="hold" nodeType="withEffect">
                                  <p:stCondLst>
                                    <p:cond delay="1000"/>
                                  </p:stCondLst>
                                  <p:childTnLst>
                                    <p:animMotion origin="layout" path="M -1.66667E-6 -0.00509 L -1.66667E-6 -0.01042 " pathEditMode="relative" rAng="0" ptsTypes="AA">
                                      <p:cBhvr>
                                        <p:cTn id="304" dur="100" fill="hold"/>
                                        <p:tgtEl>
                                          <p:spTgt spid="112718"/>
                                        </p:tgtEl>
                                        <p:attrNameLst>
                                          <p:attrName>ppt_x</p:attrName>
                                          <p:attrName>ppt_y</p:attrName>
                                        </p:attrNameLst>
                                      </p:cBhvr>
                                      <p:rCtr x="0" y="-3"/>
                                    </p:animMotion>
                                  </p:childTnLst>
                                  <p:subTnLst>
                                    <p:set>
                                      <p:cBhvr override="childStyle">
                                        <p:cTn dur="1" fill="hold" display="0" masterRel="sameClick" afterEffect="1">
                                          <p:stCondLst>
                                            <p:cond evt="end" delay="0">
                                              <p:tn val="303"/>
                                            </p:cond>
                                          </p:stCondLst>
                                        </p:cTn>
                                        <p:tgtEl>
                                          <p:spTgt spid="112718"/>
                                        </p:tgtEl>
                                        <p:attrNameLst>
                                          <p:attrName>style.visibility</p:attrName>
                                        </p:attrNameLst>
                                      </p:cBhvr>
                                      <p:to>
                                        <p:strVal val="hidden"/>
                                      </p:to>
                                    </p:set>
                                  </p:subTnLst>
                                </p:cTn>
                              </p:par>
                              <p:par>
                                <p:cTn id="305" presetID="1" presetClass="entr" presetSubtype="0" fill="hold" nodeType="withEffect">
                                  <p:stCondLst>
                                    <p:cond delay="1000"/>
                                  </p:stCondLst>
                                  <p:childTnLst>
                                    <p:set>
                                      <p:cBhvr>
                                        <p:cTn id="306" dur="1" fill="hold">
                                          <p:stCondLst>
                                            <p:cond delay="0"/>
                                          </p:stCondLst>
                                        </p:cTn>
                                        <p:tgtEl>
                                          <p:spTgt spid="112719"/>
                                        </p:tgtEl>
                                        <p:attrNameLst>
                                          <p:attrName>style.visibility</p:attrName>
                                        </p:attrNameLst>
                                      </p:cBhvr>
                                      <p:to>
                                        <p:strVal val="visible"/>
                                      </p:to>
                                    </p:set>
                                  </p:childTnLst>
                                </p:cTn>
                              </p:par>
                              <p:par>
                                <p:cTn id="307" presetID="1" presetClass="path" presetSubtype="0" autoRev="1" fill="hold" nodeType="withEffect">
                                  <p:stCondLst>
                                    <p:cond delay="1000"/>
                                  </p:stCondLst>
                                  <p:childTnLst>
                                    <p:animMotion origin="layout" path="M -1.66667E-6 -0.00509 L -1.66667E-6 -0.01042 " pathEditMode="relative" rAng="0" ptsTypes="AA">
                                      <p:cBhvr>
                                        <p:cTn id="308" dur="100" fill="hold"/>
                                        <p:tgtEl>
                                          <p:spTgt spid="112719"/>
                                        </p:tgtEl>
                                        <p:attrNameLst>
                                          <p:attrName>ppt_x</p:attrName>
                                          <p:attrName>ppt_y</p:attrName>
                                        </p:attrNameLst>
                                      </p:cBhvr>
                                      <p:rCtr x="0" y="-3"/>
                                    </p:animMotion>
                                  </p:childTnLst>
                                  <p:subTnLst>
                                    <p:set>
                                      <p:cBhvr override="childStyle">
                                        <p:cTn dur="1" fill="hold" display="0" masterRel="sameClick" afterEffect="1">
                                          <p:stCondLst>
                                            <p:cond evt="end" delay="0">
                                              <p:tn val="307"/>
                                            </p:cond>
                                          </p:stCondLst>
                                        </p:cTn>
                                        <p:tgtEl>
                                          <p:spTgt spid="112719"/>
                                        </p:tgtEl>
                                        <p:attrNameLst>
                                          <p:attrName>style.visibility</p:attrName>
                                        </p:attrNameLst>
                                      </p:cBhvr>
                                      <p:to>
                                        <p:strVal val="hidden"/>
                                      </p:to>
                                    </p:set>
                                  </p:subTnLst>
                                </p:cTn>
                              </p:par>
                            </p:childTnLst>
                          </p:cTn>
                        </p:par>
                        <p:par>
                          <p:cTn id="309" fill="hold" nodeType="afterGroup">
                            <p:stCondLst>
                              <p:cond delay="14000"/>
                            </p:stCondLst>
                            <p:childTnLst>
                              <p:par>
                                <p:cTn id="310" presetID="1" presetClass="entr" presetSubtype="0" fill="hold" nodeType="afterEffect">
                                  <p:stCondLst>
                                    <p:cond delay="0"/>
                                  </p:stCondLst>
                                  <p:childTnLst>
                                    <p:set>
                                      <p:cBhvr>
                                        <p:cTn id="311" dur="1" fill="hold">
                                          <p:stCondLst>
                                            <p:cond delay="0"/>
                                          </p:stCondLst>
                                        </p:cTn>
                                        <p:tgtEl>
                                          <p:spTgt spid="112723"/>
                                        </p:tgtEl>
                                        <p:attrNameLst>
                                          <p:attrName>style.visibility</p:attrName>
                                        </p:attrNameLst>
                                      </p:cBhvr>
                                      <p:to>
                                        <p:strVal val="visible"/>
                                      </p:to>
                                    </p:set>
                                  </p:childTnLst>
                                </p:cTn>
                              </p:par>
                              <p:par>
                                <p:cTn id="312" presetID="1" presetClass="path" presetSubtype="0" autoRev="1" fill="hold" nodeType="withEffect">
                                  <p:stCondLst>
                                    <p:cond delay="0"/>
                                  </p:stCondLst>
                                  <p:childTnLst>
                                    <p:animMotion origin="layout" path="M -1.66667E-6 -0.00509 L -1.66667E-6 -0.01042 " pathEditMode="relative" rAng="0" ptsTypes="AA">
                                      <p:cBhvr>
                                        <p:cTn id="313" dur="100" fill="hold"/>
                                        <p:tgtEl>
                                          <p:spTgt spid="112723"/>
                                        </p:tgtEl>
                                        <p:attrNameLst>
                                          <p:attrName>ppt_x</p:attrName>
                                          <p:attrName>ppt_y</p:attrName>
                                        </p:attrNameLst>
                                      </p:cBhvr>
                                      <p:rCtr x="0" y="-3"/>
                                    </p:animMotion>
                                  </p:childTnLst>
                                  <p:subTnLst>
                                    <p:set>
                                      <p:cBhvr override="childStyle">
                                        <p:cTn dur="1" fill="hold" display="0" masterRel="sameClick" afterEffect="1">
                                          <p:stCondLst>
                                            <p:cond evt="end" delay="0">
                                              <p:tn val="312"/>
                                            </p:cond>
                                          </p:stCondLst>
                                        </p:cTn>
                                        <p:tgtEl>
                                          <p:spTgt spid="112723"/>
                                        </p:tgtEl>
                                        <p:attrNameLst>
                                          <p:attrName>style.visibility</p:attrName>
                                        </p:attrNameLst>
                                      </p:cBhvr>
                                      <p:to>
                                        <p:strVal val="hidden"/>
                                      </p:to>
                                    </p:set>
                                  </p:subTnLst>
                                </p:cTn>
                              </p:par>
                              <p:par>
                                <p:cTn id="314" presetID="1" presetClass="entr" presetSubtype="0" fill="hold" nodeType="withEffect">
                                  <p:stCondLst>
                                    <p:cond delay="300"/>
                                  </p:stCondLst>
                                  <p:childTnLst>
                                    <p:set>
                                      <p:cBhvr>
                                        <p:cTn id="315" dur="1" fill="hold">
                                          <p:stCondLst>
                                            <p:cond delay="0"/>
                                          </p:stCondLst>
                                        </p:cTn>
                                        <p:tgtEl>
                                          <p:spTgt spid="112720"/>
                                        </p:tgtEl>
                                        <p:attrNameLst>
                                          <p:attrName>style.visibility</p:attrName>
                                        </p:attrNameLst>
                                      </p:cBhvr>
                                      <p:to>
                                        <p:strVal val="visible"/>
                                      </p:to>
                                    </p:set>
                                  </p:childTnLst>
                                </p:cTn>
                              </p:par>
                              <p:par>
                                <p:cTn id="316" presetID="1" presetClass="path" presetSubtype="0" autoRev="1" fill="hold" nodeType="withEffect">
                                  <p:stCondLst>
                                    <p:cond delay="300"/>
                                  </p:stCondLst>
                                  <p:childTnLst>
                                    <p:animMotion origin="layout" path="M -1.66667E-6 -0.00509 L -1.66667E-6 -0.01042 " pathEditMode="relative" rAng="0" ptsTypes="AA">
                                      <p:cBhvr>
                                        <p:cTn id="317" dur="100" fill="hold"/>
                                        <p:tgtEl>
                                          <p:spTgt spid="112720"/>
                                        </p:tgtEl>
                                        <p:attrNameLst>
                                          <p:attrName>ppt_x</p:attrName>
                                          <p:attrName>ppt_y</p:attrName>
                                        </p:attrNameLst>
                                      </p:cBhvr>
                                      <p:rCtr x="0" y="-3"/>
                                    </p:animMotion>
                                  </p:childTnLst>
                                  <p:subTnLst>
                                    <p:set>
                                      <p:cBhvr override="childStyle">
                                        <p:cTn dur="1" fill="hold" display="0" masterRel="sameClick" afterEffect="1">
                                          <p:stCondLst>
                                            <p:cond evt="end" delay="0">
                                              <p:tn val="316"/>
                                            </p:cond>
                                          </p:stCondLst>
                                        </p:cTn>
                                        <p:tgtEl>
                                          <p:spTgt spid="112720"/>
                                        </p:tgtEl>
                                        <p:attrNameLst>
                                          <p:attrName>style.visibility</p:attrName>
                                        </p:attrNameLst>
                                      </p:cBhvr>
                                      <p:to>
                                        <p:strVal val="hidden"/>
                                      </p:to>
                                    </p:set>
                                  </p:subTnLst>
                                </p:cTn>
                              </p:par>
                              <p:par>
                                <p:cTn id="318" presetID="1" presetClass="entr" presetSubtype="0" fill="hold" nodeType="withEffect">
                                  <p:stCondLst>
                                    <p:cond delay="600"/>
                                  </p:stCondLst>
                                  <p:childTnLst>
                                    <p:set>
                                      <p:cBhvr>
                                        <p:cTn id="319" dur="1" fill="hold">
                                          <p:stCondLst>
                                            <p:cond delay="0"/>
                                          </p:stCondLst>
                                        </p:cTn>
                                        <p:tgtEl>
                                          <p:spTgt spid="112721"/>
                                        </p:tgtEl>
                                        <p:attrNameLst>
                                          <p:attrName>style.visibility</p:attrName>
                                        </p:attrNameLst>
                                      </p:cBhvr>
                                      <p:to>
                                        <p:strVal val="visible"/>
                                      </p:to>
                                    </p:set>
                                  </p:childTnLst>
                                </p:cTn>
                              </p:par>
                              <p:par>
                                <p:cTn id="320" presetID="1" presetClass="path" presetSubtype="0" autoRev="1" fill="hold" nodeType="withEffect">
                                  <p:stCondLst>
                                    <p:cond delay="600"/>
                                  </p:stCondLst>
                                  <p:childTnLst>
                                    <p:animMotion origin="layout" path="M -1.66667E-6 -0.00509 L -1.66667E-6 -0.01042 " pathEditMode="relative" rAng="0" ptsTypes="AA">
                                      <p:cBhvr>
                                        <p:cTn id="321" dur="100" fill="hold"/>
                                        <p:tgtEl>
                                          <p:spTgt spid="112721"/>
                                        </p:tgtEl>
                                        <p:attrNameLst>
                                          <p:attrName>ppt_x</p:attrName>
                                          <p:attrName>ppt_y</p:attrName>
                                        </p:attrNameLst>
                                      </p:cBhvr>
                                      <p:rCtr x="0" y="-3"/>
                                    </p:animMotion>
                                  </p:childTnLst>
                                  <p:subTnLst>
                                    <p:set>
                                      <p:cBhvr override="childStyle">
                                        <p:cTn dur="1" fill="hold" display="0" masterRel="sameClick" afterEffect="1">
                                          <p:stCondLst>
                                            <p:cond evt="end" delay="0">
                                              <p:tn val="320"/>
                                            </p:cond>
                                          </p:stCondLst>
                                        </p:cTn>
                                        <p:tgtEl>
                                          <p:spTgt spid="112721"/>
                                        </p:tgtEl>
                                        <p:attrNameLst>
                                          <p:attrName>style.visibility</p:attrName>
                                        </p:attrNameLst>
                                      </p:cBhvr>
                                      <p:to>
                                        <p:strVal val="hidden"/>
                                      </p:to>
                                    </p:set>
                                  </p:subTnLst>
                                </p:cTn>
                              </p:par>
                              <p:par>
                                <p:cTn id="322" presetID="1" presetClass="entr" presetSubtype="0" fill="hold" nodeType="withEffect">
                                  <p:stCondLst>
                                    <p:cond delay="400"/>
                                  </p:stCondLst>
                                  <p:childTnLst>
                                    <p:set>
                                      <p:cBhvr>
                                        <p:cTn id="323" dur="1" fill="hold">
                                          <p:stCondLst>
                                            <p:cond delay="0"/>
                                          </p:stCondLst>
                                        </p:cTn>
                                        <p:tgtEl>
                                          <p:spTgt spid="112722"/>
                                        </p:tgtEl>
                                        <p:attrNameLst>
                                          <p:attrName>style.visibility</p:attrName>
                                        </p:attrNameLst>
                                      </p:cBhvr>
                                      <p:to>
                                        <p:strVal val="visible"/>
                                      </p:to>
                                    </p:set>
                                  </p:childTnLst>
                                </p:cTn>
                              </p:par>
                              <p:par>
                                <p:cTn id="324" presetID="1" presetClass="path" presetSubtype="0" autoRev="1" fill="hold" nodeType="withEffect">
                                  <p:stCondLst>
                                    <p:cond delay="400"/>
                                  </p:stCondLst>
                                  <p:childTnLst>
                                    <p:animMotion origin="layout" path="M -1.66667E-6 -0.00509 L -1.66667E-6 -0.01042 " pathEditMode="relative" rAng="0" ptsTypes="AA">
                                      <p:cBhvr>
                                        <p:cTn id="325" dur="100" fill="hold"/>
                                        <p:tgtEl>
                                          <p:spTgt spid="112722"/>
                                        </p:tgtEl>
                                        <p:attrNameLst>
                                          <p:attrName>ppt_x</p:attrName>
                                          <p:attrName>ppt_y</p:attrName>
                                        </p:attrNameLst>
                                      </p:cBhvr>
                                      <p:rCtr x="0" y="-3"/>
                                    </p:animMotion>
                                  </p:childTnLst>
                                  <p:subTnLst>
                                    <p:set>
                                      <p:cBhvr override="childStyle">
                                        <p:cTn dur="1" fill="hold" display="0" masterRel="sameClick" afterEffect="1">
                                          <p:stCondLst>
                                            <p:cond evt="end" delay="0">
                                              <p:tn val="324"/>
                                            </p:cond>
                                          </p:stCondLst>
                                        </p:cTn>
                                        <p:tgtEl>
                                          <p:spTgt spid="112722"/>
                                        </p:tgtEl>
                                        <p:attrNameLst>
                                          <p:attrName>style.visibility</p:attrName>
                                        </p:attrNameLst>
                                      </p:cBhvr>
                                      <p:to>
                                        <p:strVal val="hidden"/>
                                      </p:to>
                                    </p:set>
                                  </p:subTnLst>
                                </p:cTn>
                              </p:par>
                              <p:par>
                                <p:cTn id="326" presetID="1" presetClass="entr" presetSubtype="0" fill="hold" nodeType="withEffect">
                                  <p:stCondLst>
                                    <p:cond delay="1800"/>
                                  </p:stCondLst>
                                  <p:childTnLst>
                                    <p:set>
                                      <p:cBhvr>
                                        <p:cTn id="327" dur="1" fill="hold">
                                          <p:stCondLst>
                                            <p:cond delay="0"/>
                                          </p:stCondLst>
                                        </p:cTn>
                                        <p:tgtEl>
                                          <p:spTgt spid="112724"/>
                                        </p:tgtEl>
                                        <p:attrNameLst>
                                          <p:attrName>style.visibility</p:attrName>
                                        </p:attrNameLst>
                                      </p:cBhvr>
                                      <p:to>
                                        <p:strVal val="visible"/>
                                      </p:to>
                                    </p:set>
                                  </p:childTnLst>
                                </p:cTn>
                              </p:par>
                              <p:par>
                                <p:cTn id="328" presetID="1" presetClass="path" presetSubtype="0" autoRev="1" fill="hold" nodeType="withEffect">
                                  <p:stCondLst>
                                    <p:cond delay="1800"/>
                                  </p:stCondLst>
                                  <p:childTnLst>
                                    <p:animMotion origin="layout" path="M -1.66667E-6 -0.00509 L -1.66667E-6 -0.01042 " pathEditMode="relative" rAng="0" ptsTypes="AA">
                                      <p:cBhvr>
                                        <p:cTn id="329" dur="100" fill="hold"/>
                                        <p:tgtEl>
                                          <p:spTgt spid="112724"/>
                                        </p:tgtEl>
                                        <p:attrNameLst>
                                          <p:attrName>ppt_x</p:attrName>
                                          <p:attrName>ppt_y</p:attrName>
                                        </p:attrNameLst>
                                      </p:cBhvr>
                                      <p:rCtr x="0" y="-3"/>
                                    </p:animMotion>
                                  </p:childTnLst>
                                  <p:subTnLst>
                                    <p:set>
                                      <p:cBhvr override="childStyle">
                                        <p:cTn dur="1" fill="hold" display="0" masterRel="sameClick" afterEffect="1">
                                          <p:stCondLst>
                                            <p:cond evt="end" delay="0">
                                              <p:tn val="328"/>
                                            </p:cond>
                                          </p:stCondLst>
                                        </p:cTn>
                                        <p:tgtEl>
                                          <p:spTgt spid="112724"/>
                                        </p:tgtEl>
                                        <p:attrNameLst>
                                          <p:attrName>style.visibility</p:attrName>
                                        </p:attrNameLst>
                                      </p:cBhvr>
                                      <p:to>
                                        <p:strVal val="hidden"/>
                                      </p:to>
                                    </p:set>
                                  </p:subTnLst>
                                </p:cTn>
                              </p:par>
                              <p:par>
                                <p:cTn id="330" presetID="1" presetClass="entr" presetSubtype="0" fill="hold" nodeType="withEffect">
                                  <p:stCondLst>
                                    <p:cond delay="900"/>
                                  </p:stCondLst>
                                  <p:childTnLst>
                                    <p:set>
                                      <p:cBhvr>
                                        <p:cTn id="331" dur="1" fill="hold">
                                          <p:stCondLst>
                                            <p:cond delay="0"/>
                                          </p:stCondLst>
                                        </p:cTn>
                                        <p:tgtEl>
                                          <p:spTgt spid="112725"/>
                                        </p:tgtEl>
                                        <p:attrNameLst>
                                          <p:attrName>style.visibility</p:attrName>
                                        </p:attrNameLst>
                                      </p:cBhvr>
                                      <p:to>
                                        <p:strVal val="visible"/>
                                      </p:to>
                                    </p:set>
                                  </p:childTnLst>
                                </p:cTn>
                              </p:par>
                              <p:par>
                                <p:cTn id="332" presetID="1" presetClass="path" presetSubtype="0" autoRev="1" fill="hold" nodeType="withEffect">
                                  <p:stCondLst>
                                    <p:cond delay="900"/>
                                  </p:stCondLst>
                                  <p:childTnLst>
                                    <p:animMotion origin="layout" path="M -1.66667E-6 -0.00509 L -1.66667E-6 -0.01042 " pathEditMode="relative" rAng="0" ptsTypes="AA">
                                      <p:cBhvr>
                                        <p:cTn id="333" dur="100" fill="hold"/>
                                        <p:tgtEl>
                                          <p:spTgt spid="112725"/>
                                        </p:tgtEl>
                                        <p:attrNameLst>
                                          <p:attrName>ppt_x</p:attrName>
                                          <p:attrName>ppt_y</p:attrName>
                                        </p:attrNameLst>
                                      </p:cBhvr>
                                      <p:rCtr x="0" y="-3"/>
                                    </p:animMotion>
                                  </p:childTnLst>
                                  <p:subTnLst>
                                    <p:set>
                                      <p:cBhvr override="childStyle">
                                        <p:cTn dur="1" fill="hold" display="0" masterRel="sameClick" afterEffect="1">
                                          <p:stCondLst>
                                            <p:cond evt="end" delay="0">
                                              <p:tn val="332"/>
                                            </p:cond>
                                          </p:stCondLst>
                                        </p:cTn>
                                        <p:tgtEl>
                                          <p:spTgt spid="112725"/>
                                        </p:tgtEl>
                                        <p:attrNameLst>
                                          <p:attrName>style.visibility</p:attrName>
                                        </p:attrNameLst>
                                      </p:cBhvr>
                                      <p:to>
                                        <p:strVal val="hidden"/>
                                      </p:to>
                                    </p:set>
                                  </p:subTnLst>
                                </p:cTn>
                              </p:par>
                              <p:par>
                                <p:cTn id="334" presetID="1" presetClass="entr" presetSubtype="0" fill="hold" nodeType="withEffect">
                                  <p:stCondLst>
                                    <p:cond delay="1200"/>
                                  </p:stCondLst>
                                  <p:childTnLst>
                                    <p:set>
                                      <p:cBhvr>
                                        <p:cTn id="335" dur="1" fill="hold">
                                          <p:stCondLst>
                                            <p:cond delay="0"/>
                                          </p:stCondLst>
                                        </p:cTn>
                                        <p:tgtEl>
                                          <p:spTgt spid="112726"/>
                                        </p:tgtEl>
                                        <p:attrNameLst>
                                          <p:attrName>style.visibility</p:attrName>
                                        </p:attrNameLst>
                                      </p:cBhvr>
                                      <p:to>
                                        <p:strVal val="visible"/>
                                      </p:to>
                                    </p:set>
                                  </p:childTnLst>
                                </p:cTn>
                              </p:par>
                              <p:par>
                                <p:cTn id="336" presetID="1" presetClass="path" presetSubtype="0" autoRev="1" fill="hold" nodeType="withEffect">
                                  <p:stCondLst>
                                    <p:cond delay="1200"/>
                                  </p:stCondLst>
                                  <p:childTnLst>
                                    <p:animMotion origin="layout" path="M -1.66667E-6 -0.00509 L -1.66667E-6 -0.01042 " pathEditMode="relative" rAng="0" ptsTypes="AA">
                                      <p:cBhvr>
                                        <p:cTn id="337" dur="100" fill="hold"/>
                                        <p:tgtEl>
                                          <p:spTgt spid="112726"/>
                                        </p:tgtEl>
                                        <p:attrNameLst>
                                          <p:attrName>ppt_x</p:attrName>
                                          <p:attrName>ppt_y</p:attrName>
                                        </p:attrNameLst>
                                      </p:cBhvr>
                                      <p:rCtr x="0" y="-3"/>
                                    </p:animMotion>
                                  </p:childTnLst>
                                  <p:subTnLst>
                                    <p:set>
                                      <p:cBhvr override="childStyle">
                                        <p:cTn dur="1" fill="hold" display="0" masterRel="sameClick" afterEffect="1">
                                          <p:stCondLst>
                                            <p:cond evt="end" delay="0">
                                              <p:tn val="336"/>
                                            </p:cond>
                                          </p:stCondLst>
                                        </p:cTn>
                                        <p:tgtEl>
                                          <p:spTgt spid="112726"/>
                                        </p:tgtEl>
                                        <p:attrNameLst>
                                          <p:attrName>style.visibility</p:attrName>
                                        </p:attrNameLst>
                                      </p:cBhvr>
                                      <p:to>
                                        <p:strVal val="hidden"/>
                                      </p:to>
                                    </p:set>
                                  </p:subTnLst>
                                </p:cTn>
                              </p:par>
                              <p:par>
                                <p:cTn id="338" presetID="1" presetClass="entr" presetSubtype="0" fill="hold" nodeType="withEffect">
                                  <p:stCondLst>
                                    <p:cond delay="500"/>
                                  </p:stCondLst>
                                  <p:childTnLst>
                                    <p:set>
                                      <p:cBhvr>
                                        <p:cTn id="339" dur="1" fill="hold">
                                          <p:stCondLst>
                                            <p:cond delay="0"/>
                                          </p:stCondLst>
                                        </p:cTn>
                                        <p:tgtEl>
                                          <p:spTgt spid="112727"/>
                                        </p:tgtEl>
                                        <p:attrNameLst>
                                          <p:attrName>style.visibility</p:attrName>
                                        </p:attrNameLst>
                                      </p:cBhvr>
                                      <p:to>
                                        <p:strVal val="visible"/>
                                      </p:to>
                                    </p:set>
                                  </p:childTnLst>
                                </p:cTn>
                              </p:par>
                              <p:par>
                                <p:cTn id="340" presetID="1" presetClass="path" presetSubtype="0" autoRev="1" fill="hold" nodeType="withEffect">
                                  <p:stCondLst>
                                    <p:cond delay="500"/>
                                  </p:stCondLst>
                                  <p:childTnLst>
                                    <p:animMotion origin="layout" path="M -1.66667E-6 -0.00509 L -1.66667E-6 -0.01042 " pathEditMode="relative" rAng="0" ptsTypes="AA">
                                      <p:cBhvr>
                                        <p:cTn id="341" dur="100" fill="hold"/>
                                        <p:tgtEl>
                                          <p:spTgt spid="112727"/>
                                        </p:tgtEl>
                                        <p:attrNameLst>
                                          <p:attrName>ppt_x</p:attrName>
                                          <p:attrName>ppt_y</p:attrName>
                                        </p:attrNameLst>
                                      </p:cBhvr>
                                      <p:rCtr x="0" y="-3"/>
                                    </p:animMotion>
                                  </p:childTnLst>
                                  <p:subTnLst>
                                    <p:set>
                                      <p:cBhvr override="childStyle">
                                        <p:cTn dur="1" fill="hold" display="0" masterRel="sameClick" afterEffect="1">
                                          <p:stCondLst>
                                            <p:cond evt="end" delay="0">
                                              <p:tn val="340"/>
                                            </p:cond>
                                          </p:stCondLst>
                                        </p:cTn>
                                        <p:tgtEl>
                                          <p:spTgt spid="112727"/>
                                        </p:tgtEl>
                                        <p:attrNameLst>
                                          <p:attrName>style.visibility</p:attrName>
                                        </p:attrNameLst>
                                      </p:cBhvr>
                                      <p:to>
                                        <p:strVal val="hidden"/>
                                      </p:to>
                                    </p:set>
                                  </p:subTnLst>
                                </p:cTn>
                              </p:par>
                              <p:par>
                                <p:cTn id="342" presetID="1" presetClass="entr" presetSubtype="0" fill="hold" nodeType="withEffect">
                                  <p:stCondLst>
                                    <p:cond delay="300"/>
                                  </p:stCondLst>
                                  <p:childTnLst>
                                    <p:set>
                                      <p:cBhvr>
                                        <p:cTn id="343" dur="1" fill="hold">
                                          <p:stCondLst>
                                            <p:cond delay="0"/>
                                          </p:stCondLst>
                                        </p:cTn>
                                        <p:tgtEl>
                                          <p:spTgt spid="112728"/>
                                        </p:tgtEl>
                                        <p:attrNameLst>
                                          <p:attrName>style.visibility</p:attrName>
                                        </p:attrNameLst>
                                      </p:cBhvr>
                                      <p:to>
                                        <p:strVal val="visible"/>
                                      </p:to>
                                    </p:set>
                                  </p:childTnLst>
                                </p:cTn>
                              </p:par>
                              <p:par>
                                <p:cTn id="344" presetID="1" presetClass="path" presetSubtype="0" autoRev="1" fill="hold" nodeType="withEffect">
                                  <p:stCondLst>
                                    <p:cond delay="300"/>
                                  </p:stCondLst>
                                  <p:childTnLst>
                                    <p:animMotion origin="layout" path="M -1.66667E-6 -0.00509 L -1.66667E-6 -0.01042 " pathEditMode="relative" rAng="0" ptsTypes="AA">
                                      <p:cBhvr>
                                        <p:cTn id="345" dur="100" fill="hold"/>
                                        <p:tgtEl>
                                          <p:spTgt spid="112728"/>
                                        </p:tgtEl>
                                        <p:attrNameLst>
                                          <p:attrName>ppt_x</p:attrName>
                                          <p:attrName>ppt_y</p:attrName>
                                        </p:attrNameLst>
                                      </p:cBhvr>
                                      <p:rCtr x="0" y="-3"/>
                                    </p:animMotion>
                                  </p:childTnLst>
                                  <p:subTnLst>
                                    <p:set>
                                      <p:cBhvr override="childStyle">
                                        <p:cTn dur="1" fill="hold" display="0" masterRel="sameClick" afterEffect="1">
                                          <p:stCondLst>
                                            <p:cond evt="end" delay="0">
                                              <p:tn val="344"/>
                                            </p:cond>
                                          </p:stCondLst>
                                        </p:cTn>
                                        <p:tgtEl>
                                          <p:spTgt spid="112728"/>
                                        </p:tgtEl>
                                        <p:attrNameLst>
                                          <p:attrName>style.visibility</p:attrName>
                                        </p:attrNameLst>
                                      </p:cBhvr>
                                      <p:to>
                                        <p:strVal val="hidden"/>
                                      </p:to>
                                    </p:set>
                                  </p:subTnLst>
                                </p:cTn>
                              </p:par>
                              <p:par>
                                <p:cTn id="346" presetID="1" presetClass="entr" presetSubtype="0" fill="hold" nodeType="withEffect">
                                  <p:stCondLst>
                                    <p:cond delay="300"/>
                                  </p:stCondLst>
                                  <p:childTnLst>
                                    <p:set>
                                      <p:cBhvr>
                                        <p:cTn id="347" dur="1" fill="hold">
                                          <p:stCondLst>
                                            <p:cond delay="0"/>
                                          </p:stCondLst>
                                        </p:cTn>
                                        <p:tgtEl>
                                          <p:spTgt spid="112729"/>
                                        </p:tgtEl>
                                        <p:attrNameLst>
                                          <p:attrName>style.visibility</p:attrName>
                                        </p:attrNameLst>
                                      </p:cBhvr>
                                      <p:to>
                                        <p:strVal val="visible"/>
                                      </p:to>
                                    </p:set>
                                  </p:childTnLst>
                                </p:cTn>
                              </p:par>
                              <p:par>
                                <p:cTn id="348" presetID="1" presetClass="path" presetSubtype="0" autoRev="1" fill="hold" nodeType="withEffect">
                                  <p:stCondLst>
                                    <p:cond delay="300"/>
                                  </p:stCondLst>
                                  <p:childTnLst>
                                    <p:animMotion origin="layout" path="M -1.66667E-6 -0.00509 L -1.66667E-6 -0.01042 " pathEditMode="relative" rAng="0" ptsTypes="AA">
                                      <p:cBhvr>
                                        <p:cTn id="349" dur="100" fill="hold"/>
                                        <p:tgtEl>
                                          <p:spTgt spid="112729"/>
                                        </p:tgtEl>
                                        <p:attrNameLst>
                                          <p:attrName>ppt_x</p:attrName>
                                          <p:attrName>ppt_y</p:attrName>
                                        </p:attrNameLst>
                                      </p:cBhvr>
                                      <p:rCtr x="0" y="-3"/>
                                    </p:animMotion>
                                  </p:childTnLst>
                                  <p:subTnLst>
                                    <p:set>
                                      <p:cBhvr override="childStyle">
                                        <p:cTn dur="1" fill="hold" display="0" masterRel="sameClick" afterEffect="1">
                                          <p:stCondLst>
                                            <p:cond evt="end" delay="0">
                                              <p:tn val="348"/>
                                            </p:cond>
                                          </p:stCondLst>
                                        </p:cTn>
                                        <p:tgtEl>
                                          <p:spTgt spid="112729"/>
                                        </p:tgtEl>
                                        <p:attrNameLst>
                                          <p:attrName>style.visibility</p:attrName>
                                        </p:attrNameLst>
                                      </p:cBhvr>
                                      <p:to>
                                        <p:strVal val="hidden"/>
                                      </p:to>
                                    </p:set>
                                  </p:subTnLst>
                                </p:cTn>
                              </p:par>
                              <p:par>
                                <p:cTn id="350" presetID="1" presetClass="entr" presetSubtype="0" fill="hold" nodeType="withEffect">
                                  <p:stCondLst>
                                    <p:cond delay="1400"/>
                                  </p:stCondLst>
                                  <p:childTnLst>
                                    <p:set>
                                      <p:cBhvr>
                                        <p:cTn id="351" dur="1" fill="hold">
                                          <p:stCondLst>
                                            <p:cond delay="0"/>
                                          </p:stCondLst>
                                        </p:cTn>
                                        <p:tgtEl>
                                          <p:spTgt spid="112730"/>
                                        </p:tgtEl>
                                        <p:attrNameLst>
                                          <p:attrName>style.visibility</p:attrName>
                                        </p:attrNameLst>
                                      </p:cBhvr>
                                      <p:to>
                                        <p:strVal val="visible"/>
                                      </p:to>
                                    </p:set>
                                  </p:childTnLst>
                                </p:cTn>
                              </p:par>
                              <p:par>
                                <p:cTn id="352" presetID="1" presetClass="path" presetSubtype="0" autoRev="1" fill="hold" nodeType="withEffect">
                                  <p:stCondLst>
                                    <p:cond delay="1400"/>
                                  </p:stCondLst>
                                  <p:childTnLst>
                                    <p:animMotion origin="layout" path="M -1.66667E-6 -0.00509 L -1.66667E-6 -0.01042 " pathEditMode="relative" rAng="0" ptsTypes="AA">
                                      <p:cBhvr>
                                        <p:cTn id="353" dur="100" fill="hold"/>
                                        <p:tgtEl>
                                          <p:spTgt spid="112730"/>
                                        </p:tgtEl>
                                        <p:attrNameLst>
                                          <p:attrName>ppt_x</p:attrName>
                                          <p:attrName>ppt_y</p:attrName>
                                        </p:attrNameLst>
                                      </p:cBhvr>
                                      <p:rCtr x="0" y="-3"/>
                                    </p:animMotion>
                                  </p:childTnLst>
                                  <p:subTnLst>
                                    <p:set>
                                      <p:cBhvr override="childStyle">
                                        <p:cTn dur="1" fill="hold" display="0" masterRel="sameClick" afterEffect="1">
                                          <p:stCondLst>
                                            <p:cond evt="end" delay="0">
                                              <p:tn val="352"/>
                                            </p:cond>
                                          </p:stCondLst>
                                        </p:cTn>
                                        <p:tgtEl>
                                          <p:spTgt spid="112730"/>
                                        </p:tgtEl>
                                        <p:attrNameLst>
                                          <p:attrName>style.visibility</p:attrName>
                                        </p:attrNameLst>
                                      </p:cBhvr>
                                      <p:to>
                                        <p:strVal val="hidden"/>
                                      </p:to>
                                    </p:set>
                                  </p:subTnLst>
                                </p:cTn>
                              </p:par>
                              <p:par>
                                <p:cTn id="354" presetID="1" presetClass="entr" presetSubtype="0" fill="hold" nodeType="withEffect">
                                  <p:stCondLst>
                                    <p:cond delay="100"/>
                                  </p:stCondLst>
                                  <p:childTnLst>
                                    <p:set>
                                      <p:cBhvr>
                                        <p:cTn id="355" dur="1" fill="hold">
                                          <p:stCondLst>
                                            <p:cond delay="0"/>
                                          </p:stCondLst>
                                        </p:cTn>
                                        <p:tgtEl>
                                          <p:spTgt spid="112731"/>
                                        </p:tgtEl>
                                        <p:attrNameLst>
                                          <p:attrName>style.visibility</p:attrName>
                                        </p:attrNameLst>
                                      </p:cBhvr>
                                      <p:to>
                                        <p:strVal val="visible"/>
                                      </p:to>
                                    </p:set>
                                  </p:childTnLst>
                                </p:cTn>
                              </p:par>
                              <p:par>
                                <p:cTn id="356" presetID="1" presetClass="path" presetSubtype="0" autoRev="1" fill="hold" nodeType="withEffect">
                                  <p:stCondLst>
                                    <p:cond delay="100"/>
                                  </p:stCondLst>
                                  <p:childTnLst>
                                    <p:animMotion origin="layout" path="M -1.66667E-6 -0.00509 L -1.66667E-6 -0.01042 " pathEditMode="relative" rAng="0" ptsTypes="AA">
                                      <p:cBhvr>
                                        <p:cTn id="357" dur="100" fill="hold"/>
                                        <p:tgtEl>
                                          <p:spTgt spid="112731"/>
                                        </p:tgtEl>
                                        <p:attrNameLst>
                                          <p:attrName>ppt_x</p:attrName>
                                          <p:attrName>ppt_y</p:attrName>
                                        </p:attrNameLst>
                                      </p:cBhvr>
                                      <p:rCtr x="0" y="-3"/>
                                    </p:animMotion>
                                  </p:childTnLst>
                                  <p:subTnLst>
                                    <p:set>
                                      <p:cBhvr override="childStyle">
                                        <p:cTn dur="1" fill="hold" display="0" masterRel="sameClick" afterEffect="1">
                                          <p:stCondLst>
                                            <p:cond evt="end" delay="0">
                                              <p:tn val="356"/>
                                            </p:cond>
                                          </p:stCondLst>
                                        </p:cTn>
                                        <p:tgtEl>
                                          <p:spTgt spid="112731"/>
                                        </p:tgtEl>
                                        <p:attrNameLst>
                                          <p:attrName>style.visibility</p:attrName>
                                        </p:attrNameLst>
                                      </p:cBhvr>
                                      <p:to>
                                        <p:strVal val="hidden"/>
                                      </p:to>
                                    </p:set>
                                  </p:subTnLst>
                                </p:cTn>
                              </p:par>
                              <p:par>
                                <p:cTn id="358" presetID="1" presetClass="entr" presetSubtype="0" fill="hold" nodeType="withEffect">
                                  <p:stCondLst>
                                    <p:cond delay="1000"/>
                                  </p:stCondLst>
                                  <p:childTnLst>
                                    <p:set>
                                      <p:cBhvr>
                                        <p:cTn id="359" dur="1" fill="hold">
                                          <p:stCondLst>
                                            <p:cond delay="0"/>
                                          </p:stCondLst>
                                        </p:cTn>
                                        <p:tgtEl>
                                          <p:spTgt spid="112732"/>
                                        </p:tgtEl>
                                        <p:attrNameLst>
                                          <p:attrName>style.visibility</p:attrName>
                                        </p:attrNameLst>
                                      </p:cBhvr>
                                      <p:to>
                                        <p:strVal val="visible"/>
                                      </p:to>
                                    </p:set>
                                  </p:childTnLst>
                                </p:cTn>
                              </p:par>
                              <p:par>
                                <p:cTn id="360" presetID="1" presetClass="path" presetSubtype="0" autoRev="1" fill="hold" nodeType="withEffect">
                                  <p:stCondLst>
                                    <p:cond delay="1000"/>
                                  </p:stCondLst>
                                  <p:childTnLst>
                                    <p:animMotion origin="layout" path="M -1.66667E-6 -0.00509 L -1.66667E-6 -0.01042 " pathEditMode="relative" rAng="0" ptsTypes="AA">
                                      <p:cBhvr>
                                        <p:cTn id="361" dur="100" fill="hold"/>
                                        <p:tgtEl>
                                          <p:spTgt spid="112732"/>
                                        </p:tgtEl>
                                        <p:attrNameLst>
                                          <p:attrName>ppt_x</p:attrName>
                                          <p:attrName>ppt_y</p:attrName>
                                        </p:attrNameLst>
                                      </p:cBhvr>
                                      <p:rCtr x="0" y="-3"/>
                                    </p:animMotion>
                                  </p:childTnLst>
                                  <p:subTnLst>
                                    <p:set>
                                      <p:cBhvr override="childStyle">
                                        <p:cTn dur="1" fill="hold" display="0" masterRel="sameClick" afterEffect="1">
                                          <p:stCondLst>
                                            <p:cond evt="end" delay="0">
                                              <p:tn val="360"/>
                                            </p:cond>
                                          </p:stCondLst>
                                        </p:cTn>
                                        <p:tgtEl>
                                          <p:spTgt spid="112732"/>
                                        </p:tgtEl>
                                        <p:attrNameLst>
                                          <p:attrName>style.visibility</p:attrName>
                                        </p:attrNameLst>
                                      </p:cBhvr>
                                      <p:to>
                                        <p:strVal val="hidden"/>
                                      </p:to>
                                    </p:set>
                                  </p:subTnLst>
                                </p:cTn>
                              </p:par>
                              <p:par>
                                <p:cTn id="362" presetID="1" presetClass="entr" presetSubtype="0" fill="hold" nodeType="withEffect">
                                  <p:stCondLst>
                                    <p:cond delay="1000"/>
                                  </p:stCondLst>
                                  <p:childTnLst>
                                    <p:set>
                                      <p:cBhvr>
                                        <p:cTn id="363" dur="1" fill="hold">
                                          <p:stCondLst>
                                            <p:cond delay="0"/>
                                          </p:stCondLst>
                                        </p:cTn>
                                        <p:tgtEl>
                                          <p:spTgt spid="112733"/>
                                        </p:tgtEl>
                                        <p:attrNameLst>
                                          <p:attrName>style.visibility</p:attrName>
                                        </p:attrNameLst>
                                      </p:cBhvr>
                                      <p:to>
                                        <p:strVal val="visible"/>
                                      </p:to>
                                    </p:set>
                                  </p:childTnLst>
                                </p:cTn>
                              </p:par>
                              <p:par>
                                <p:cTn id="364" presetID="1" presetClass="path" presetSubtype="0" autoRev="1" fill="hold" nodeType="withEffect">
                                  <p:stCondLst>
                                    <p:cond delay="1000"/>
                                  </p:stCondLst>
                                  <p:childTnLst>
                                    <p:animMotion origin="layout" path="M -1.66667E-6 -0.00509 L -1.66667E-6 -0.01042 " pathEditMode="relative" rAng="0" ptsTypes="AA">
                                      <p:cBhvr>
                                        <p:cTn id="365" dur="100" fill="hold"/>
                                        <p:tgtEl>
                                          <p:spTgt spid="112733"/>
                                        </p:tgtEl>
                                        <p:attrNameLst>
                                          <p:attrName>ppt_x</p:attrName>
                                          <p:attrName>ppt_y</p:attrName>
                                        </p:attrNameLst>
                                      </p:cBhvr>
                                      <p:rCtr x="0" y="-3"/>
                                    </p:animMotion>
                                  </p:childTnLst>
                                  <p:subTnLst>
                                    <p:set>
                                      <p:cBhvr override="childStyle">
                                        <p:cTn dur="1" fill="hold" display="0" masterRel="sameClick" afterEffect="1">
                                          <p:stCondLst>
                                            <p:cond evt="end" delay="0">
                                              <p:tn val="364"/>
                                            </p:cond>
                                          </p:stCondLst>
                                        </p:cTn>
                                        <p:tgtEl>
                                          <p:spTgt spid="112733"/>
                                        </p:tgtEl>
                                        <p:attrNameLst>
                                          <p:attrName>style.visibility</p:attrName>
                                        </p:attrNameLst>
                                      </p:cBhvr>
                                      <p:to>
                                        <p:strVal val="hidden"/>
                                      </p:to>
                                    </p:set>
                                  </p:subTnLst>
                                </p:cTn>
                              </p:par>
                            </p:childTnLst>
                          </p:cTn>
                        </p:par>
                        <p:par>
                          <p:cTn id="366" fill="hold" nodeType="afterGroup">
                            <p:stCondLst>
                              <p:cond delay="16000"/>
                            </p:stCondLst>
                            <p:childTnLst>
                              <p:par>
                                <p:cTn id="367" presetID="1" presetClass="entr" presetSubtype="0" fill="hold" nodeType="afterEffect">
                                  <p:stCondLst>
                                    <p:cond delay="0"/>
                                  </p:stCondLst>
                                  <p:childTnLst>
                                    <p:set>
                                      <p:cBhvr>
                                        <p:cTn id="368" dur="1" fill="hold">
                                          <p:stCondLst>
                                            <p:cond delay="0"/>
                                          </p:stCondLst>
                                        </p:cTn>
                                        <p:tgtEl>
                                          <p:spTgt spid="112737"/>
                                        </p:tgtEl>
                                        <p:attrNameLst>
                                          <p:attrName>style.visibility</p:attrName>
                                        </p:attrNameLst>
                                      </p:cBhvr>
                                      <p:to>
                                        <p:strVal val="visible"/>
                                      </p:to>
                                    </p:set>
                                  </p:childTnLst>
                                </p:cTn>
                              </p:par>
                              <p:par>
                                <p:cTn id="369" presetID="1" presetClass="path" presetSubtype="0" autoRev="1" fill="hold" nodeType="withEffect">
                                  <p:stCondLst>
                                    <p:cond delay="0"/>
                                  </p:stCondLst>
                                  <p:childTnLst>
                                    <p:animMotion origin="layout" path="M -1.66667E-6 -0.00509 L -1.66667E-6 -0.01042 " pathEditMode="relative" rAng="0" ptsTypes="AA">
                                      <p:cBhvr>
                                        <p:cTn id="370" dur="100" fill="hold"/>
                                        <p:tgtEl>
                                          <p:spTgt spid="112737"/>
                                        </p:tgtEl>
                                        <p:attrNameLst>
                                          <p:attrName>ppt_x</p:attrName>
                                          <p:attrName>ppt_y</p:attrName>
                                        </p:attrNameLst>
                                      </p:cBhvr>
                                      <p:rCtr x="0" y="-3"/>
                                    </p:animMotion>
                                  </p:childTnLst>
                                  <p:subTnLst>
                                    <p:set>
                                      <p:cBhvr override="childStyle">
                                        <p:cTn dur="1" fill="hold" display="0" masterRel="sameClick" afterEffect="1">
                                          <p:stCondLst>
                                            <p:cond evt="end" delay="0">
                                              <p:tn val="369"/>
                                            </p:cond>
                                          </p:stCondLst>
                                        </p:cTn>
                                        <p:tgtEl>
                                          <p:spTgt spid="112737"/>
                                        </p:tgtEl>
                                        <p:attrNameLst>
                                          <p:attrName>style.visibility</p:attrName>
                                        </p:attrNameLst>
                                      </p:cBhvr>
                                      <p:to>
                                        <p:strVal val="hidden"/>
                                      </p:to>
                                    </p:set>
                                  </p:subTnLst>
                                </p:cTn>
                              </p:par>
                              <p:par>
                                <p:cTn id="371" presetID="1" presetClass="entr" presetSubtype="0" fill="hold" nodeType="withEffect">
                                  <p:stCondLst>
                                    <p:cond delay="300"/>
                                  </p:stCondLst>
                                  <p:childTnLst>
                                    <p:set>
                                      <p:cBhvr>
                                        <p:cTn id="372" dur="1" fill="hold">
                                          <p:stCondLst>
                                            <p:cond delay="0"/>
                                          </p:stCondLst>
                                        </p:cTn>
                                        <p:tgtEl>
                                          <p:spTgt spid="112734"/>
                                        </p:tgtEl>
                                        <p:attrNameLst>
                                          <p:attrName>style.visibility</p:attrName>
                                        </p:attrNameLst>
                                      </p:cBhvr>
                                      <p:to>
                                        <p:strVal val="visible"/>
                                      </p:to>
                                    </p:set>
                                  </p:childTnLst>
                                </p:cTn>
                              </p:par>
                              <p:par>
                                <p:cTn id="373" presetID="1" presetClass="path" presetSubtype="0" autoRev="1" fill="hold" nodeType="withEffect">
                                  <p:stCondLst>
                                    <p:cond delay="300"/>
                                  </p:stCondLst>
                                  <p:childTnLst>
                                    <p:animMotion origin="layout" path="M -1.66667E-6 -0.00509 L -1.66667E-6 -0.01042 " pathEditMode="relative" rAng="0" ptsTypes="AA">
                                      <p:cBhvr>
                                        <p:cTn id="374" dur="100" fill="hold"/>
                                        <p:tgtEl>
                                          <p:spTgt spid="112734"/>
                                        </p:tgtEl>
                                        <p:attrNameLst>
                                          <p:attrName>ppt_x</p:attrName>
                                          <p:attrName>ppt_y</p:attrName>
                                        </p:attrNameLst>
                                      </p:cBhvr>
                                      <p:rCtr x="0" y="-3"/>
                                    </p:animMotion>
                                  </p:childTnLst>
                                  <p:subTnLst>
                                    <p:set>
                                      <p:cBhvr override="childStyle">
                                        <p:cTn dur="1" fill="hold" display="0" masterRel="sameClick" afterEffect="1">
                                          <p:stCondLst>
                                            <p:cond evt="end" delay="0">
                                              <p:tn val="373"/>
                                            </p:cond>
                                          </p:stCondLst>
                                        </p:cTn>
                                        <p:tgtEl>
                                          <p:spTgt spid="112734"/>
                                        </p:tgtEl>
                                        <p:attrNameLst>
                                          <p:attrName>style.visibility</p:attrName>
                                        </p:attrNameLst>
                                      </p:cBhvr>
                                      <p:to>
                                        <p:strVal val="hidden"/>
                                      </p:to>
                                    </p:set>
                                  </p:subTnLst>
                                </p:cTn>
                              </p:par>
                              <p:par>
                                <p:cTn id="375" presetID="1" presetClass="entr" presetSubtype="0" fill="hold" nodeType="withEffect">
                                  <p:stCondLst>
                                    <p:cond delay="600"/>
                                  </p:stCondLst>
                                  <p:childTnLst>
                                    <p:set>
                                      <p:cBhvr>
                                        <p:cTn id="376" dur="1" fill="hold">
                                          <p:stCondLst>
                                            <p:cond delay="0"/>
                                          </p:stCondLst>
                                        </p:cTn>
                                        <p:tgtEl>
                                          <p:spTgt spid="112735"/>
                                        </p:tgtEl>
                                        <p:attrNameLst>
                                          <p:attrName>style.visibility</p:attrName>
                                        </p:attrNameLst>
                                      </p:cBhvr>
                                      <p:to>
                                        <p:strVal val="visible"/>
                                      </p:to>
                                    </p:set>
                                  </p:childTnLst>
                                </p:cTn>
                              </p:par>
                              <p:par>
                                <p:cTn id="377" presetID="1" presetClass="path" presetSubtype="0" autoRev="1" fill="hold" nodeType="withEffect">
                                  <p:stCondLst>
                                    <p:cond delay="600"/>
                                  </p:stCondLst>
                                  <p:childTnLst>
                                    <p:animMotion origin="layout" path="M -1.66667E-6 -0.00509 L -1.66667E-6 -0.01042 " pathEditMode="relative" rAng="0" ptsTypes="AA">
                                      <p:cBhvr>
                                        <p:cTn id="378" dur="100" fill="hold"/>
                                        <p:tgtEl>
                                          <p:spTgt spid="112735"/>
                                        </p:tgtEl>
                                        <p:attrNameLst>
                                          <p:attrName>ppt_x</p:attrName>
                                          <p:attrName>ppt_y</p:attrName>
                                        </p:attrNameLst>
                                      </p:cBhvr>
                                      <p:rCtr x="0" y="-3"/>
                                    </p:animMotion>
                                  </p:childTnLst>
                                  <p:subTnLst>
                                    <p:set>
                                      <p:cBhvr override="childStyle">
                                        <p:cTn dur="1" fill="hold" display="0" masterRel="sameClick" afterEffect="1">
                                          <p:stCondLst>
                                            <p:cond evt="end" delay="0">
                                              <p:tn val="377"/>
                                            </p:cond>
                                          </p:stCondLst>
                                        </p:cTn>
                                        <p:tgtEl>
                                          <p:spTgt spid="112735"/>
                                        </p:tgtEl>
                                        <p:attrNameLst>
                                          <p:attrName>style.visibility</p:attrName>
                                        </p:attrNameLst>
                                      </p:cBhvr>
                                      <p:to>
                                        <p:strVal val="hidden"/>
                                      </p:to>
                                    </p:set>
                                  </p:subTnLst>
                                </p:cTn>
                              </p:par>
                              <p:par>
                                <p:cTn id="379" presetID="1" presetClass="entr" presetSubtype="0" fill="hold" nodeType="withEffect">
                                  <p:stCondLst>
                                    <p:cond delay="400"/>
                                  </p:stCondLst>
                                  <p:childTnLst>
                                    <p:set>
                                      <p:cBhvr>
                                        <p:cTn id="380" dur="1" fill="hold">
                                          <p:stCondLst>
                                            <p:cond delay="0"/>
                                          </p:stCondLst>
                                        </p:cTn>
                                        <p:tgtEl>
                                          <p:spTgt spid="112736"/>
                                        </p:tgtEl>
                                        <p:attrNameLst>
                                          <p:attrName>style.visibility</p:attrName>
                                        </p:attrNameLst>
                                      </p:cBhvr>
                                      <p:to>
                                        <p:strVal val="visible"/>
                                      </p:to>
                                    </p:set>
                                  </p:childTnLst>
                                </p:cTn>
                              </p:par>
                              <p:par>
                                <p:cTn id="381" presetID="1" presetClass="path" presetSubtype="0" autoRev="1" fill="hold" nodeType="withEffect">
                                  <p:stCondLst>
                                    <p:cond delay="400"/>
                                  </p:stCondLst>
                                  <p:childTnLst>
                                    <p:animMotion origin="layout" path="M -1.66667E-6 -0.00509 L -1.66667E-6 -0.01042 " pathEditMode="relative" rAng="0" ptsTypes="AA">
                                      <p:cBhvr>
                                        <p:cTn id="382" dur="100" fill="hold"/>
                                        <p:tgtEl>
                                          <p:spTgt spid="112736"/>
                                        </p:tgtEl>
                                        <p:attrNameLst>
                                          <p:attrName>ppt_x</p:attrName>
                                          <p:attrName>ppt_y</p:attrName>
                                        </p:attrNameLst>
                                      </p:cBhvr>
                                      <p:rCtr x="0" y="-3"/>
                                    </p:animMotion>
                                  </p:childTnLst>
                                  <p:subTnLst>
                                    <p:set>
                                      <p:cBhvr override="childStyle">
                                        <p:cTn dur="1" fill="hold" display="0" masterRel="sameClick" afterEffect="1">
                                          <p:stCondLst>
                                            <p:cond evt="end" delay="0">
                                              <p:tn val="381"/>
                                            </p:cond>
                                          </p:stCondLst>
                                        </p:cTn>
                                        <p:tgtEl>
                                          <p:spTgt spid="112736"/>
                                        </p:tgtEl>
                                        <p:attrNameLst>
                                          <p:attrName>style.visibility</p:attrName>
                                        </p:attrNameLst>
                                      </p:cBhvr>
                                      <p:to>
                                        <p:strVal val="hidden"/>
                                      </p:to>
                                    </p:set>
                                  </p:subTnLst>
                                </p:cTn>
                              </p:par>
                              <p:par>
                                <p:cTn id="383" presetID="1" presetClass="entr" presetSubtype="0" fill="hold" nodeType="withEffect">
                                  <p:stCondLst>
                                    <p:cond delay="1800"/>
                                  </p:stCondLst>
                                  <p:childTnLst>
                                    <p:set>
                                      <p:cBhvr>
                                        <p:cTn id="384" dur="1" fill="hold">
                                          <p:stCondLst>
                                            <p:cond delay="0"/>
                                          </p:stCondLst>
                                        </p:cTn>
                                        <p:tgtEl>
                                          <p:spTgt spid="112738"/>
                                        </p:tgtEl>
                                        <p:attrNameLst>
                                          <p:attrName>style.visibility</p:attrName>
                                        </p:attrNameLst>
                                      </p:cBhvr>
                                      <p:to>
                                        <p:strVal val="visible"/>
                                      </p:to>
                                    </p:set>
                                  </p:childTnLst>
                                </p:cTn>
                              </p:par>
                              <p:par>
                                <p:cTn id="385" presetID="1" presetClass="path" presetSubtype="0" autoRev="1" fill="hold" nodeType="withEffect">
                                  <p:stCondLst>
                                    <p:cond delay="1800"/>
                                  </p:stCondLst>
                                  <p:childTnLst>
                                    <p:animMotion origin="layout" path="M -1.66667E-6 -0.00509 L -1.66667E-6 -0.01042 " pathEditMode="relative" rAng="0" ptsTypes="AA">
                                      <p:cBhvr>
                                        <p:cTn id="386" dur="100" fill="hold"/>
                                        <p:tgtEl>
                                          <p:spTgt spid="112738"/>
                                        </p:tgtEl>
                                        <p:attrNameLst>
                                          <p:attrName>ppt_x</p:attrName>
                                          <p:attrName>ppt_y</p:attrName>
                                        </p:attrNameLst>
                                      </p:cBhvr>
                                      <p:rCtr x="0" y="-3"/>
                                    </p:animMotion>
                                  </p:childTnLst>
                                  <p:subTnLst>
                                    <p:set>
                                      <p:cBhvr override="childStyle">
                                        <p:cTn dur="1" fill="hold" display="0" masterRel="sameClick" afterEffect="1">
                                          <p:stCondLst>
                                            <p:cond evt="end" delay="0">
                                              <p:tn val="385"/>
                                            </p:cond>
                                          </p:stCondLst>
                                        </p:cTn>
                                        <p:tgtEl>
                                          <p:spTgt spid="112738"/>
                                        </p:tgtEl>
                                        <p:attrNameLst>
                                          <p:attrName>style.visibility</p:attrName>
                                        </p:attrNameLst>
                                      </p:cBhvr>
                                      <p:to>
                                        <p:strVal val="hidden"/>
                                      </p:to>
                                    </p:set>
                                  </p:subTnLst>
                                </p:cTn>
                              </p:par>
                              <p:par>
                                <p:cTn id="387" presetID="1" presetClass="entr" presetSubtype="0" fill="hold" nodeType="withEffect">
                                  <p:stCondLst>
                                    <p:cond delay="900"/>
                                  </p:stCondLst>
                                  <p:childTnLst>
                                    <p:set>
                                      <p:cBhvr>
                                        <p:cTn id="388" dur="1" fill="hold">
                                          <p:stCondLst>
                                            <p:cond delay="0"/>
                                          </p:stCondLst>
                                        </p:cTn>
                                        <p:tgtEl>
                                          <p:spTgt spid="112739"/>
                                        </p:tgtEl>
                                        <p:attrNameLst>
                                          <p:attrName>style.visibility</p:attrName>
                                        </p:attrNameLst>
                                      </p:cBhvr>
                                      <p:to>
                                        <p:strVal val="visible"/>
                                      </p:to>
                                    </p:set>
                                  </p:childTnLst>
                                </p:cTn>
                              </p:par>
                              <p:par>
                                <p:cTn id="389" presetID="1" presetClass="path" presetSubtype="0" autoRev="1" fill="hold" nodeType="withEffect">
                                  <p:stCondLst>
                                    <p:cond delay="900"/>
                                  </p:stCondLst>
                                  <p:childTnLst>
                                    <p:animMotion origin="layout" path="M -1.66667E-6 -0.00509 L -1.66667E-6 -0.01042 " pathEditMode="relative" rAng="0" ptsTypes="AA">
                                      <p:cBhvr>
                                        <p:cTn id="390" dur="100" fill="hold"/>
                                        <p:tgtEl>
                                          <p:spTgt spid="112739"/>
                                        </p:tgtEl>
                                        <p:attrNameLst>
                                          <p:attrName>ppt_x</p:attrName>
                                          <p:attrName>ppt_y</p:attrName>
                                        </p:attrNameLst>
                                      </p:cBhvr>
                                      <p:rCtr x="0" y="-3"/>
                                    </p:animMotion>
                                  </p:childTnLst>
                                  <p:subTnLst>
                                    <p:set>
                                      <p:cBhvr override="childStyle">
                                        <p:cTn dur="1" fill="hold" display="0" masterRel="sameClick" afterEffect="1">
                                          <p:stCondLst>
                                            <p:cond evt="end" delay="0">
                                              <p:tn val="389"/>
                                            </p:cond>
                                          </p:stCondLst>
                                        </p:cTn>
                                        <p:tgtEl>
                                          <p:spTgt spid="112739"/>
                                        </p:tgtEl>
                                        <p:attrNameLst>
                                          <p:attrName>style.visibility</p:attrName>
                                        </p:attrNameLst>
                                      </p:cBhvr>
                                      <p:to>
                                        <p:strVal val="hidden"/>
                                      </p:to>
                                    </p:set>
                                  </p:subTnLst>
                                </p:cTn>
                              </p:par>
                              <p:par>
                                <p:cTn id="391" presetID="1" presetClass="entr" presetSubtype="0" fill="hold" nodeType="withEffect">
                                  <p:stCondLst>
                                    <p:cond delay="500"/>
                                  </p:stCondLst>
                                  <p:childTnLst>
                                    <p:set>
                                      <p:cBhvr>
                                        <p:cTn id="392" dur="1" fill="hold">
                                          <p:stCondLst>
                                            <p:cond delay="0"/>
                                          </p:stCondLst>
                                        </p:cTn>
                                        <p:tgtEl>
                                          <p:spTgt spid="112740"/>
                                        </p:tgtEl>
                                        <p:attrNameLst>
                                          <p:attrName>style.visibility</p:attrName>
                                        </p:attrNameLst>
                                      </p:cBhvr>
                                      <p:to>
                                        <p:strVal val="visible"/>
                                      </p:to>
                                    </p:set>
                                  </p:childTnLst>
                                </p:cTn>
                              </p:par>
                              <p:par>
                                <p:cTn id="393" presetID="1" presetClass="path" presetSubtype="0" autoRev="1" fill="hold" nodeType="withEffect">
                                  <p:stCondLst>
                                    <p:cond delay="500"/>
                                  </p:stCondLst>
                                  <p:childTnLst>
                                    <p:animMotion origin="layout" path="M -1.66667E-6 -0.00509 L -1.66667E-6 -0.01042 " pathEditMode="relative" rAng="0" ptsTypes="AA">
                                      <p:cBhvr>
                                        <p:cTn id="394" dur="100" fill="hold"/>
                                        <p:tgtEl>
                                          <p:spTgt spid="112740"/>
                                        </p:tgtEl>
                                        <p:attrNameLst>
                                          <p:attrName>ppt_x</p:attrName>
                                          <p:attrName>ppt_y</p:attrName>
                                        </p:attrNameLst>
                                      </p:cBhvr>
                                      <p:rCtr x="0" y="-3"/>
                                    </p:animMotion>
                                  </p:childTnLst>
                                  <p:subTnLst>
                                    <p:set>
                                      <p:cBhvr override="childStyle">
                                        <p:cTn dur="1" fill="hold" display="0" masterRel="sameClick" afterEffect="1">
                                          <p:stCondLst>
                                            <p:cond evt="end" delay="0">
                                              <p:tn val="393"/>
                                            </p:cond>
                                          </p:stCondLst>
                                        </p:cTn>
                                        <p:tgtEl>
                                          <p:spTgt spid="112740"/>
                                        </p:tgtEl>
                                        <p:attrNameLst>
                                          <p:attrName>style.visibility</p:attrName>
                                        </p:attrNameLst>
                                      </p:cBhvr>
                                      <p:to>
                                        <p:strVal val="hidden"/>
                                      </p:to>
                                    </p:set>
                                  </p:subTnLst>
                                </p:cTn>
                              </p:par>
                              <p:par>
                                <p:cTn id="395" presetID="1" presetClass="entr" presetSubtype="0" fill="hold" nodeType="withEffect">
                                  <p:stCondLst>
                                    <p:cond delay="300"/>
                                  </p:stCondLst>
                                  <p:childTnLst>
                                    <p:set>
                                      <p:cBhvr>
                                        <p:cTn id="396" dur="1" fill="hold">
                                          <p:stCondLst>
                                            <p:cond delay="0"/>
                                          </p:stCondLst>
                                        </p:cTn>
                                        <p:tgtEl>
                                          <p:spTgt spid="112741"/>
                                        </p:tgtEl>
                                        <p:attrNameLst>
                                          <p:attrName>style.visibility</p:attrName>
                                        </p:attrNameLst>
                                      </p:cBhvr>
                                      <p:to>
                                        <p:strVal val="visible"/>
                                      </p:to>
                                    </p:set>
                                  </p:childTnLst>
                                </p:cTn>
                              </p:par>
                              <p:par>
                                <p:cTn id="397" presetID="1" presetClass="path" presetSubtype="0" autoRev="1" fill="hold" nodeType="withEffect">
                                  <p:stCondLst>
                                    <p:cond delay="300"/>
                                  </p:stCondLst>
                                  <p:childTnLst>
                                    <p:animMotion origin="layout" path="M -1.66667E-6 -0.00509 L -1.66667E-6 -0.01042 " pathEditMode="relative" rAng="0" ptsTypes="AA">
                                      <p:cBhvr>
                                        <p:cTn id="398" dur="100" fill="hold"/>
                                        <p:tgtEl>
                                          <p:spTgt spid="112741"/>
                                        </p:tgtEl>
                                        <p:attrNameLst>
                                          <p:attrName>ppt_x</p:attrName>
                                          <p:attrName>ppt_y</p:attrName>
                                        </p:attrNameLst>
                                      </p:cBhvr>
                                      <p:rCtr x="0" y="-3"/>
                                    </p:animMotion>
                                  </p:childTnLst>
                                  <p:subTnLst>
                                    <p:set>
                                      <p:cBhvr override="childStyle">
                                        <p:cTn dur="1" fill="hold" display="0" masterRel="sameClick" afterEffect="1">
                                          <p:stCondLst>
                                            <p:cond evt="end" delay="0">
                                              <p:tn val="397"/>
                                            </p:cond>
                                          </p:stCondLst>
                                        </p:cTn>
                                        <p:tgtEl>
                                          <p:spTgt spid="112741"/>
                                        </p:tgtEl>
                                        <p:attrNameLst>
                                          <p:attrName>style.visibility</p:attrName>
                                        </p:attrNameLst>
                                      </p:cBhvr>
                                      <p:to>
                                        <p:strVal val="hidden"/>
                                      </p:to>
                                    </p:set>
                                  </p:subTnLst>
                                </p:cTn>
                              </p:par>
                              <p:par>
                                <p:cTn id="399" presetID="1" presetClass="entr" presetSubtype="0" fill="hold" nodeType="withEffect">
                                  <p:stCondLst>
                                    <p:cond delay="300"/>
                                  </p:stCondLst>
                                  <p:childTnLst>
                                    <p:set>
                                      <p:cBhvr>
                                        <p:cTn id="400" dur="1" fill="hold">
                                          <p:stCondLst>
                                            <p:cond delay="0"/>
                                          </p:stCondLst>
                                        </p:cTn>
                                        <p:tgtEl>
                                          <p:spTgt spid="112742"/>
                                        </p:tgtEl>
                                        <p:attrNameLst>
                                          <p:attrName>style.visibility</p:attrName>
                                        </p:attrNameLst>
                                      </p:cBhvr>
                                      <p:to>
                                        <p:strVal val="visible"/>
                                      </p:to>
                                    </p:set>
                                  </p:childTnLst>
                                </p:cTn>
                              </p:par>
                              <p:par>
                                <p:cTn id="401" presetID="1" presetClass="path" presetSubtype="0" autoRev="1" fill="hold" nodeType="withEffect">
                                  <p:stCondLst>
                                    <p:cond delay="300"/>
                                  </p:stCondLst>
                                  <p:childTnLst>
                                    <p:animMotion origin="layout" path="M -1.66667E-6 -0.00509 L -1.66667E-6 -0.01042 " pathEditMode="relative" rAng="0" ptsTypes="AA">
                                      <p:cBhvr>
                                        <p:cTn id="402" dur="100" fill="hold"/>
                                        <p:tgtEl>
                                          <p:spTgt spid="112742"/>
                                        </p:tgtEl>
                                        <p:attrNameLst>
                                          <p:attrName>ppt_x</p:attrName>
                                          <p:attrName>ppt_y</p:attrName>
                                        </p:attrNameLst>
                                      </p:cBhvr>
                                      <p:rCtr x="0" y="-3"/>
                                    </p:animMotion>
                                  </p:childTnLst>
                                  <p:subTnLst>
                                    <p:set>
                                      <p:cBhvr override="childStyle">
                                        <p:cTn dur="1" fill="hold" display="0" masterRel="sameClick" afterEffect="1">
                                          <p:stCondLst>
                                            <p:cond evt="end" delay="0">
                                              <p:tn val="401"/>
                                            </p:cond>
                                          </p:stCondLst>
                                        </p:cTn>
                                        <p:tgtEl>
                                          <p:spTgt spid="112742"/>
                                        </p:tgtEl>
                                        <p:attrNameLst>
                                          <p:attrName>style.visibility</p:attrName>
                                        </p:attrNameLst>
                                      </p:cBhvr>
                                      <p:to>
                                        <p:strVal val="hidden"/>
                                      </p:to>
                                    </p:set>
                                  </p:subTnLst>
                                </p:cTn>
                              </p:par>
                              <p:par>
                                <p:cTn id="403" presetID="1" presetClass="entr" presetSubtype="0" fill="hold" nodeType="withEffect">
                                  <p:stCondLst>
                                    <p:cond delay="1400"/>
                                  </p:stCondLst>
                                  <p:childTnLst>
                                    <p:set>
                                      <p:cBhvr>
                                        <p:cTn id="404" dur="1" fill="hold">
                                          <p:stCondLst>
                                            <p:cond delay="0"/>
                                          </p:stCondLst>
                                        </p:cTn>
                                        <p:tgtEl>
                                          <p:spTgt spid="112743"/>
                                        </p:tgtEl>
                                        <p:attrNameLst>
                                          <p:attrName>style.visibility</p:attrName>
                                        </p:attrNameLst>
                                      </p:cBhvr>
                                      <p:to>
                                        <p:strVal val="visible"/>
                                      </p:to>
                                    </p:set>
                                  </p:childTnLst>
                                </p:cTn>
                              </p:par>
                              <p:par>
                                <p:cTn id="405" presetID="1" presetClass="path" presetSubtype="0" autoRev="1" fill="hold" nodeType="withEffect">
                                  <p:stCondLst>
                                    <p:cond delay="1400"/>
                                  </p:stCondLst>
                                  <p:childTnLst>
                                    <p:animMotion origin="layout" path="M -1.66667E-6 -0.00509 L -1.66667E-6 -0.01042 " pathEditMode="relative" rAng="0" ptsTypes="AA">
                                      <p:cBhvr>
                                        <p:cTn id="406" dur="100" fill="hold"/>
                                        <p:tgtEl>
                                          <p:spTgt spid="112743"/>
                                        </p:tgtEl>
                                        <p:attrNameLst>
                                          <p:attrName>ppt_x</p:attrName>
                                          <p:attrName>ppt_y</p:attrName>
                                        </p:attrNameLst>
                                      </p:cBhvr>
                                      <p:rCtr x="0" y="-3"/>
                                    </p:animMotion>
                                  </p:childTnLst>
                                  <p:subTnLst>
                                    <p:set>
                                      <p:cBhvr override="childStyle">
                                        <p:cTn dur="1" fill="hold" display="0" masterRel="sameClick" afterEffect="1">
                                          <p:stCondLst>
                                            <p:cond evt="end" delay="0">
                                              <p:tn val="405"/>
                                            </p:cond>
                                          </p:stCondLst>
                                        </p:cTn>
                                        <p:tgtEl>
                                          <p:spTgt spid="112743"/>
                                        </p:tgtEl>
                                        <p:attrNameLst>
                                          <p:attrName>style.visibility</p:attrName>
                                        </p:attrNameLst>
                                      </p:cBhvr>
                                      <p:to>
                                        <p:strVal val="hidden"/>
                                      </p:to>
                                    </p:set>
                                  </p:subTnLst>
                                </p:cTn>
                              </p:par>
                              <p:par>
                                <p:cTn id="407" presetID="1" presetClass="entr" presetSubtype="0" fill="hold" nodeType="withEffect">
                                  <p:stCondLst>
                                    <p:cond delay="100"/>
                                  </p:stCondLst>
                                  <p:childTnLst>
                                    <p:set>
                                      <p:cBhvr>
                                        <p:cTn id="408" dur="1" fill="hold">
                                          <p:stCondLst>
                                            <p:cond delay="0"/>
                                          </p:stCondLst>
                                        </p:cTn>
                                        <p:tgtEl>
                                          <p:spTgt spid="112744"/>
                                        </p:tgtEl>
                                        <p:attrNameLst>
                                          <p:attrName>style.visibility</p:attrName>
                                        </p:attrNameLst>
                                      </p:cBhvr>
                                      <p:to>
                                        <p:strVal val="visible"/>
                                      </p:to>
                                    </p:set>
                                  </p:childTnLst>
                                </p:cTn>
                              </p:par>
                              <p:par>
                                <p:cTn id="409" presetID="1" presetClass="path" presetSubtype="0" autoRev="1" fill="hold" nodeType="withEffect">
                                  <p:stCondLst>
                                    <p:cond delay="100"/>
                                  </p:stCondLst>
                                  <p:childTnLst>
                                    <p:animMotion origin="layout" path="M -1.66667E-6 -0.00509 L -1.66667E-6 -0.01042 " pathEditMode="relative" rAng="0" ptsTypes="AA">
                                      <p:cBhvr>
                                        <p:cTn id="410" dur="100" fill="hold"/>
                                        <p:tgtEl>
                                          <p:spTgt spid="112744"/>
                                        </p:tgtEl>
                                        <p:attrNameLst>
                                          <p:attrName>ppt_x</p:attrName>
                                          <p:attrName>ppt_y</p:attrName>
                                        </p:attrNameLst>
                                      </p:cBhvr>
                                      <p:rCtr x="0" y="-3"/>
                                    </p:animMotion>
                                  </p:childTnLst>
                                  <p:subTnLst>
                                    <p:set>
                                      <p:cBhvr override="childStyle">
                                        <p:cTn dur="1" fill="hold" display="0" masterRel="sameClick" afterEffect="1">
                                          <p:stCondLst>
                                            <p:cond evt="end" delay="0">
                                              <p:tn val="409"/>
                                            </p:cond>
                                          </p:stCondLst>
                                        </p:cTn>
                                        <p:tgtEl>
                                          <p:spTgt spid="112744"/>
                                        </p:tgtEl>
                                        <p:attrNameLst>
                                          <p:attrName>style.visibility</p:attrName>
                                        </p:attrNameLst>
                                      </p:cBhvr>
                                      <p:to>
                                        <p:strVal val="hidden"/>
                                      </p:to>
                                    </p:set>
                                  </p:subTnLst>
                                </p:cTn>
                              </p:par>
                              <p:par>
                                <p:cTn id="411" presetID="1" presetClass="entr" presetSubtype="0" fill="hold" nodeType="withEffect">
                                  <p:stCondLst>
                                    <p:cond delay="1000"/>
                                  </p:stCondLst>
                                  <p:childTnLst>
                                    <p:set>
                                      <p:cBhvr>
                                        <p:cTn id="412" dur="1" fill="hold">
                                          <p:stCondLst>
                                            <p:cond delay="0"/>
                                          </p:stCondLst>
                                        </p:cTn>
                                        <p:tgtEl>
                                          <p:spTgt spid="112745"/>
                                        </p:tgtEl>
                                        <p:attrNameLst>
                                          <p:attrName>style.visibility</p:attrName>
                                        </p:attrNameLst>
                                      </p:cBhvr>
                                      <p:to>
                                        <p:strVal val="visible"/>
                                      </p:to>
                                    </p:set>
                                  </p:childTnLst>
                                </p:cTn>
                              </p:par>
                              <p:par>
                                <p:cTn id="413" presetID="1" presetClass="path" presetSubtype="0" autoRev="1" fill="hold" nodeType="withEffect">
                                  <p:stCondLst>
                                    <p:cond delay="1000"/>
                                  </p:stCondLst>
                                  <p:childTnLst>
                                    <p:animMotion origin="layout" path="M -1.66667E-6 -0.00509 L -1.66667E-6 -0.01042 " pathEditMode="relative" rAng="0" ptsTypes="AA">
                                      <p:cBhvr>
                                        <p:cTn id="414" dur="100" fill="hold"/>
                                        <p:tgtEl>
                                          <p:spTgt spid="112745"/>
                                        </p:tgtEl>
                                        <p:attrNameLst>
                                          <p:attrName>ppt_x</p:attrName>
                                          <p:attrName>ppt_y</p:attrName>
                                        </p:attrNameLst>
                                      </p:cBhvr>
                                      <p:rCtr x="0" y="-3"/>
                                    </p:animMotion>
                                  </p:childTnLst>
                                  <p:subTnLst>
                                    <p:set>
                                      <p:cBhvr override="childStyle">
                                        <p:cTn dur="1" fill="hold" display="0" masterRel="sameClick" afterEffect="1">
                                          <p:stCondLst>
                                            <p:cond evt="end" delay="0">
                                              <p:tn val="413"/>
                                            </p:cond>
                                          </p:stCondLst>
                                        </p:cTn>
                                        <p:tgtEl>
                                          <p:spTgt spid="112745"/>
                                        </p:tgtEl>
                                        <p:attrNameLst>
                                          <p:attrName>style.visibility</p:attrName>
                                        </p:attrNameLst>
                                      </p:cBhvr>
                                      <p:to>
                                        <p:strVal val="hidden"/>
                                      </p:to>
                                    </p:set>
                                  </p:subTnLst>
                                </p:cTn>
                              </p:par>
                              <p:par>
                                <p:cTn id="415" presetID="1" presetClass="entr" presetSubtype="0" fill="hold" nodeType="withEffect">
                                  <p:stCondLst>
                                    <p:cond delay="1000"/>
                                  </p:stCondLst>
                                  <p:childTnLst>
                                    <p:set>
                                      <p:cBhvr>
                                        <p:cTn id="416" dur="1" fill="hold">
                                          <p:stCondLst>
                                            <p:cond delay="0"/>
                                          </p:stCondLst>
                                        </p:cTn>
                                        <p:tgtEl>
                                          <p:spTgt spid="112746"/>
                                        </p:tgtEl>
                                        <p:attrNameLst>
                                          <p:attrName>style.visibility</p:attrName>
                                        </p:attrNameLst>
                                      </p:cBhvr>
                                      <p:to>
                                        <p:strVal val="visible"/>
                                      </p:to>
                                    </p:set>
                                  </p:childTnLst>
                                </p:cTn>
                              </p:par>
                              <p:par>
                                <p:cTn id="417" presetID="1" presetClass="path" presetSubtype="0" autoRev="1" fill="hold" nodeType="withEffect">
                                  <p:stCondLst>
                                    <p:cond delay="1000"/>
                                  </p:stCondLst>
                                  <p:childTnLst>
                                    <p:animMotion origin="layout" path="M -1.66667E-6 -0.00509 L -1.66667E-6 -0.01042 " pathEditMode="relative" rAng="0" ptsTypes="AA">
                                      <p:cBhvr>
                                        <p:cTn id="418" dur="100" fill="hold"/>
                                        <p:tgtEl>
                                          <p:spTgt spid="112746"/>
                                        </p:tgtEl>
                                        <p:attrNameLst>
                                          <p:attrName>ppt_x</p:attrName>
                                          <p:attrName>ppt_y</p:attrName>
                                        </p:attrNameLst>
                                      </p:cBhvr>
                                      <p:rCtr x="0" y="-3"/>
                                    </p:animMotion>
                                  </p:childTnLst>
                                  <p:subTnLst>
                                    <p:set>
                                      <p:cBhvr override="childStyle">
                                        <p:cTn dur="1" fill="hold" display="0" masterRel="sameClick" afterEffect="1">
                                          <p:stCondLst>
                                            <p:cond evt="end" delay="0">
                                              <p:tn val="417"/>
                                            </p:cond>
                                          </p:stCondLst>
                                        </p:cTn>
                                        <p:tgtEl>
                                          <p:spTgt spid="112746"/>
                                        </p:tgtEl>
                                        <p:attrNameLst>
                                          <p:attrName>style.visibility</p:attrName>
                                        </p:attrNameLst>
                                      </p:cBhvr>
                                      <p:to>
                                        <p:strVal val="hidden"/>
                                      </p:to>
                                    </p:set>
                                  </p:subTnLst>
                                </p:cTn>
                              </p:par>
                            </p:childTnLst>
                          </p:cTn>
                        </p:par>
                        <p:par>
                          <p:cTn id="419" fill="hold" nodeType="afterGroup">
                            <p:stCondLst>
                              <p:cond delay="18000"/>
                            </p:stCondLst>
                            <p:childTnLst>
                              <p:par>
                                <p:cTn id="420" presetID="1" presetClass="entr" presetSubtype="0" fill="hold" nodeType="afterEffect">
                                  <p:stCondLst>
                                    <p:cond delay="0"/>
                                  </p:stCondLst>
                                  <p:childTnLst>
                                    <p:set>
                                      <p:cBhvr>
                                        <p:cTn id="421" dur="1" fill="hold">
                                          <p:stCondLst>
                                            <p:cond delay="0"/>
                                          </p:stCondLst>
                                        </p:cTn>
                                        <p:tgtEl>
                                          <p:spTgt spid="112749"/>
                                        </p:tgtEl>
                                        <p:attrNameLst>
                                          <p:attrName>style.visibility</p:attrName>
                                        </p:attrNameLst>
                                      </p:cBhvr>
                                      <p:to>
                                        <p:strVal val="visible"/>
                                      </p:to>
                                    </p:set>
                                  </p:childTnLst>
                                </p:cTn>
                              </p:par>
                              <p:par>
                                <p:cTn id="422" presetID="1" presetClass="path" presetSubtype="0" autoRev="1" fill="hold" nodeType="withEffect">
                                  <p:stCondLst>
                                    <p:cond delay="0"/>
                                  </p:stCondLst>
                                  <p:childTnLst>
                                    <p:animMotion origin="layout" path="M -1.66667E-6 -0.00509 L -1.66667E-6 -0.01042 " pathEditMode="relative" rAng="0" ptsTypes="AA">
                                      <p:cBhvr>
                                        <p:cTn id="423" dur="100" fill="hold"/>
                                        <p:tgtEl>
                                          <p:spTgt spid="112749"/>
                                        </p:tgtEl>
                                        <p:attrNameLst>
                                          <p:attrName>ppt_x</p:attrName>
                                          <p:attrName>ppt_y</p:attrName>
                                        </p:attrNameLst>
                                      </p:cBhvr>
                                      <p:rCtr x="0" y="-3"/>
                                    </p:animMotion>
                                  </p:childTnLst>
                                  <p:subTnLst>
                                    <p:set>
                                      <p:cBhvr override="childStyle">
                                        <p:cTn dur="1" fill="hold" display="0" masterRel="sameClick" afterEffect="1">
                                          <p:stCondLst>
                                            <p:cond evt="end" delay="0">
                                              <p:tn val="422"/>
                                            </p:cond>
                                          </p:stCondLst>
                                        </p:cTn>
                                        <p:tgtEl>
                                          <p:spTgt spid="112749"/>
                                        </p:tgtEl>
                                        <p:attrNameLst>
                                          <p:attrName>style.visibility</p:attrName>
                                        </p:attrNameLst>
                                      </p:cBhvr>
                                      <p:to>
                                        <p:strVal val="hidden"/>
                                      </p:to>
                                    </p:set>
                                  </p:subTnLst>
                                </p:cTn>
                              </p:par>
                              <p:par>
                                <p:cTn id="424" presetID="1" presetClass="entr" presetSubtype="0" fill="hold" nodeType="withEffect">
                                  <p:stCondLst>
                                    <p:cond delay="600"/>
                                  </p:stCondLst>
                                  <p:childTnLst>
                                    <p:set>
                                      <p:cBhvr>
                                        <p:cTn id="425" dur="1" fill="hold">
                                          <p:stCondLst>
                                            <p:cond delay="0"/>
                                          </p:stCondLst>
                                        </p:cTn>
                                        <p:tgtEl>
                                          <p:spTgt spid="112747"/>
                                        </p:tgtEl>
                                        <p:attrNameLst>
                                          <p:attrName>style.visibility</p:attrName>
                                        </p:attrNameLst>
                                      </p:cBhvr>
                                      <p:to>
                                        <p:strVal val="visible"/>
                                      </p:to>
                                    </p:set>
                                  </p:childTnLst>
                                </p:cTn>
                              </p:par>
                              <p:par>
                                <p:cTn id="426" presetID="1" presetClass="path" presetSubtype="0" autoRev="1" fill="hold" nodeType="withEffect">
                                  <p:stCondLst>
                                    <p:cond delay="600"/>
                                  </p:stCondLst>
                                  <p:childTnLst>
                                    <p:animMotion origin="layout" path="M -1.66667E-6 -0.00509 L -1.66667E-6 -0.01042 " pathEditMode="relative" rAng="0" ptsTypes="AA">
                                      <p:cBhvr>
                                        <p:cTn id="427" dur="100" fill="hold"/>
                                        <p:tgtEl>
                                          <p:spTgt spid="112747"/>
                                        </p:tgtEl>
                                        <p:attrNameLst>
                                          <p:attrName>ppt_x</p:attrName>
                                          <p:attrName>ppt_y</p:attrName>
                                        </p:attrNameLst>
                                      </p:cBhvr>
                                      <p:rCtr x="0" y="-3"/>
                                    </p:animMotion>
                                  </p:childTnLst>
                                  <p:subTnLst>
                                    <p:set>
                                      <p:cBhvr override="childStyle">
                                        <p:cTn dur="1" fill="hold" display="0" masterRel="sameClick" afterEffect="1">
                                          <p:stCondLst>
                                            <p:cond evt="end" delay="0">
                                              <p:tn val="426"/>
                                            </p:cond>
                                          </p:stCondLst>
                                        </p:cTn>
                                        <p:tgtEl>
                                          <p:spTgt spid="112747"/>
                                        </p:tgtEl>
                                        <p:attrNameLst>
                                          <p:attrName>style.visibility</p:attrName>
                                        </p:attrNameLst>
                                      </p:cBhvr>
                                      <p:to>
                                        <p:strVal val="hidden"/>
                                      </p:to>
                                    </p:set>
                                  </p:subTnLst>
                                </p:cTn>
                              </p:par>
                              <p:par>
                                <p:cTn id="428" presetID="1" presetClass="entr" presetSubtype="0" fill="hold" nodeType="withEffect">
                                  <p:stCondLst>
                                    <p:cond delay="400"/>
                                  </p:stCondLst>
                                  <p:childTnLst>
                                    <p:set>
                                      <p:cBhvr>
                                        <p:cTn id="429" dur="1" fill="hold">
                                          <p:stCondLst>
                                            <p:cond delay="0"/>
                                          </p:stCondLst>
                                        </p:cTn>
                                        <p:tgtEl>
                                          <p:spTgt spid="112748"/>
                                        </p:tgtEl>
                                        <p:attrNameLst>
                                          <p:attrName>style.visibility</p:attrName>
                                        </p:attrNameLst>
                                      </p:cBhvr>
                                      <p:to>
                                        <p:strVal val="visible"/>
                                      </p:to>
                                    </p:set>
                                  </p:childTnLst>
                                </p:cTn>
                              </p:par>
                              <p:par>
                                <p:cTn id="430" presetID="1" presetClass="path" presetSubtype="0" autoRev="1" fill="hold" nodeType="withEffect">
                                  <p:stCondLst>
                                    <p:cond delay="400"/>
                                  </p:stCondLst>
                                  <p:childTnLst>
                                    <p:animMotion origin="layout" path="M -1.66667E-6 -0.00509 L -1.66667E-6 -0.01042 " pathEditMode="relative" rAng="0" ptsTypes="AA">
                                      <p:cBhvr>
                                        <p:cTn id="431" dur="100" fill="hold"/>
                                        <p:tgtEl>
                                          <p:spTgt spid="112748"/>
                                        </p:tgtEl>
                                        <p:attrNameLst>
                                          <p:attrName>ppt_x</p:attrName>
                                          <p:attrName>ppt_y</p:attrName>
                                        </p:attrNameLst>
                                      </p:cBhvr>
                                      <p:rCtr x="0" y="-3"/>
                                    </p:animMotion>
                                  </p:childTnLst>
                                  <p:subTnLst>
                                    <p:set>
                                      <p:cBhvr override="childStyle">
                                        <p:cTn dur="1" fill="hold" display="0" masterRel="sameClick" afterEffect="1">
                                          <p:stCondLst>
                                            <p:cond evt="end" delay="0">
                                              <p:tn val="430"/>
                                            </p:cond>
                                          </p:stCondLst>
                                        </p:cTn>
                                        <p:tgtEl>
                                          <p:spTgt spid="112748"/>
                                        </p:tgtEl>
                                        <p:attrNameLst>
                                          <p:attrName>style.visibility</p:attrName>
                                        </p:attrNameLst>
                                      </p:cBhvr>
                                      <p:to>
                                        <p:strVal val="hidden"/>
                                      </p:to>
                                    </p:set>
                                  </p:subTnLst>
                                </p:cTn>
                              </p:par>
                              <p:par>
                                <p:cTn id="432" presetID="1" presetClass="entr" presetSubtype="0" fill="hold" nodeType="withEffect">
                                  <p:stCondLst>
                                    <p:cond delay="1800"/>
                                  </p:stCondLst>
                                  <p:childTnLst>
                                    <p:set>
                                      <p:cBhvr>
                                        <p:cTn id="433" dur="1" fill="hold">
                                          <p:stCondLst>
                                            <p:cond delay="0"/>
                                          </p:stCondLst>
                                        </p:cTn>
                                        <p:tgtEl>
                                          <p:spTgt spid="112750"/>
                                        </p:tgtEl>
                                        <p:attrNameLst>
                                          <p:attrName>style.visibility</p:attrName>
                                        </p:attrNameLst>
                                      </p:cBhvr>
                                      <p:to>
                                        <p:strVal val="visible"/>
                                      </p:to>
                                    </p:set>
                                  </p:childTnLst>
                                </p:cTn>
                              </p:par>
                              <p:par>
                                <p:cTn id="434" presetID="1" presetClass="path" presetSubtype="0" autoRev="1" fill="hold" nodeType="withEffect">
                                  <p:stCondLst>
                                    <p:cond delay="1800"/>
                                  </p:stCondLst>
                                  <p:childTnLst>
                                    <p:animMotion origin="layout" path="M -1.66667E-6 -0.00509 L -1.66667E-6 -0.01042 " pathEditMode="relative" rAng="0" ptsTypes="AA">
                                      <p:cBhvr>
                                        <p:cTn id="435" dur="100" fill="hold"/>
                                        <p:tgtEl>
                                          <p:spTgt spid="112750"/>
                                        </p:tgtEl>
                                        <p:attrNameLst>
                                          <p:attrName>ppt_x</p:attrName>
                                          <p:attrName>ppt_y</p:attrName>
                                        </p:attrNameLst>
                                      </p:cBhvr>
                                      <p:rCtr x="0" y="-3"/>
                                    </p:animMotion>
                                  </p:childTnLst>
                                  <p:subTnLst>
                                    <p:set>
                                      <p:cBhvr override="childStyle">
                                        <p:cTn dur="1" fill="hold" display="0" masterRel="sameClick" afterEffect="1">
                                          <p:stCondLst>
                                            <p:cond evt="end" delay="0">
                                              <p:tn val="434"/>
                                            </p:cond>
                                          </p:stCondLst>
                                        </p:cTn>
                                        <p:tgtEl>
                                          <p:spTgt spid="112750"/>
                                        </p:tgtEl>
                                        <p:attrNameLst>
                                          <p:attrName>style.visibility</p:attrName>
                                        </p:attrNameLst>
                                      </p:cBhvr>
                                      <p:to>
                                        <p:strVal val="hidden"/>
                                      </p:to>
                                    </p:set>
                                  </p:subTnLst>
                                </p:cTn>
                              </p:par>
                              <p:par>
                                <p:cTn id="436" presetID="1" presetClass="entr" presetSubtype="0" fill="hold" nodeType="withEffect">
                                  <p:stCondLst>
                                    <p:cond delay="900"/>
                                  </p:stCondLst>
                                  <p:childTnLst>
                                    <p:set>
                                      <p:cBhvr>
                                        <p:cTn id="437" dur="1" fill="hold">
                                          <p:stCondLst>
                                            <p:cond delay="0"/>
                                          </p:stCondLst>
                                        </p:cTn>
                                        <p:tgtEl>
                                          <p:spTgt spid="112751"/>
                                        </p:tgtEl>
                                        <p:attrNameLst>
                                          <p:attrName>style.visibility</p:attrName>
                                        </p:attrNameLst>
                                      </p:cBhvr>
                                      <p:to>
                                        <p:strVal val="visible"/>
                                      </p:to>
                                    </p:set>
                                  </p:childTnLst>
                                </p:cTn>
                              </p:par>
                              <p:par>
                                <p:cTn id="438" presetID="1" presetClass="path" presetSubtype="0" autoRev="1" fill="hold" nodeType="withEffect">
                                  <p:stCondLst>
                                    <p:cond delay="900"/>
                                  </p:stCondLst>
                                  <p:childTnLst>
                                    <p:animMotion origin="layout" path="M -1.66667E-6 -0.00509 L -1.66667E-6 -0.01042 " pathEditMode="relative" rAng="0" ptsTypes="AA">
                                      <p:cBhvr>
                                        <p:cTn id="439" dur="100" fill="hold"/>
                                        <p:tgtEl>
                                          <p:spTgt spid="112751"/>
                                        </p:tgtEl>
                                        <p:attrNameLst>
                                          <p:attrName>ppt_x</p:attrName>
                                          <p:attrName>ppt_y</p:attrName>
                                        </p:attrNameLst>
                                      </p:cBhvr>
                                      <p:rCtr x="0" y="-3"/>
                                    </p:animMotion>
                                  </p:childTnLst>
                                  <p:subTnLst>
                                    <p:set>
                                      <p:cBhvr override="childStyle">
                                        <p:cTn dur="1" fill="hold" display="0" masterRel="sameClick" afterEffect="1">
                                          <p:stCondLst>
                                            <p:cond evt="end" delay="0">
                                              <p:tn val="438"/>
                                            </p:cond>
                                          </p:stCondLst>
                                        </p:cTn>
                                        <p:tgtEl>
                                          <p:spTgt spid="112751"/>
                                        </p:tgtEl>
                                        <p:attrNameLst>
                                          <p:attrName>style.visibility</p:attrName>
                                        </p:attrNameLst>
                                      </p:cBhvr>
                                      <p:to>
                                        <p:strVal val="hidden"/>
                                      </p:to>
                                    </p:set>
                                  </p:subTnLst>
                                </p:cTn>
                              </p:par>
                              <p:par>
                                <p:cTn id="440" presetID="1" presetClass="entr" presetSubtype="0" fill="hold" nodeType="withEffect">
                                  <p:stCondLst>
                                    <p:cond delay="1200"/>
                                  </p:stCondLst>
                                  <p:childTnLst>
                                    <p:set>
                                      <p:cBhvr>
                                        <p:cTn id="441" dur="1" fill="hold">
                                          <p:stCondLst>
                                            <p:cond delay="0"/>
                                          </p:stCondLst>
                                        </p:cTn>
                                        <p:tgtEl>
                                          <p:spTgt spid="112752"/>
                                        </p:tgtEl>
                                        <p:attrNameLst>
                                          <p:attrName>style.visibility</p:attrName>
                                        </p:attrNameLst>
                                      </p:cBhvr>
                                      <p:to>
                                        <p:strVal val="visible"/>
                                      </p:to>
                                    </p:set>
                                  </p:childTnLst>
                                </p:cTn>
                              </p:par>
                              <p:par>
                                <p:cTn id="442" presetID="1" presetClass="path" presetSubtype="0" autoRev="1" fill="hold" nodeType="withEffect">
                                  <p:stCondLst>
                                    <p:cond delay="1200"/>
                                  </p:stCondLst>
                                  <p:childTnLst>
                                    <p:animMotion origin="layout" path="M -1.66667E-6 -0.00509 L -1.66667E-6 -0.01042 " pathEditMode="relative" rAng="0" ptsTypes="AA">
                                      <p:cBhvr>
                                        <p:cTn id="443" dur="100" fill="hold"/>
                                        <p:tgtEl>
                                          <p:spTgt spid="112752"/>
                                        </p:tgtEl>
                                        <p:attrNameLst>
                                          <p:attrName>ppt_x</p:attrName>
                                          <p:attrName>ppt_y</p:attrName>
                                        </p:attrNameLst>
                                      </p:cBhvr>
                                      <p:rCtr x="0" y="-3"/>
                                    </p:animMotion>
                                  </p:childTnLst>
                                  <p:subTnLst>
                                    <p:set>
                                      <p:cBhvr override="childStyle">
                                        <p:cTn dur="1" fill="hold" display="0" masterRel="sameClick" afterEffect="1">
                                          <p:stCondLst>
                                            <p:cond evt="end" delay="0">
                                              <p:tn val="442"/>
                                            </p:cond>
                                          </p:stCondLst>
                                        </p:cTn>
                                        <p:tgtEl>
                                          <p:spTgt spid="112752"/>
                                        </p:tgtEl>
                                        <p:attrNameLst>
                                          <p:attrName>style.visibility</p:attrName>
                                        </p:attrNameLst>
                                      </p:cBhvr>
                                      <p:to>
                                        <p:strVal val="hidden"/>
                                      </p:to>
                                    </p:set>
                                  </p:subTnLst>
                                </p:cTn>
                              </p:par>
                              <p:par>
                                <p:cTn id="444" presetID="1" presetClass="entr" presetSubtype="0" fill="hold" nodeType="withEffect">
                                  <p:stCondLst>
                                    <p:cond delay="300"/>
                                  </p:stCondLst>
                                  <p:childTnLst>
                                    <p:set>
                                      <p:cBhvr>
                                        <p:cTn id="445" dur="1" fill="hold">
                                          <p:stCondLst>
                                            <p:cond delay="0"/>
                                          </p:stCondLst>
                                        </p:cTn>
                                        <p:tgtEl>
                                          <p:spTgt spid="112753"/>
                                        </p:tgtEl>
                                        <p:attrNameLst>
                                          <p:attrName>style.visibility</p:attrName>
                                        </p:attrNameLst>
                                      </p:cBhvr>
                                      <p:to>
                                        <p:strVal val="visible"/>
                                      </p:to>
                                    </p:set>
                                  </p:childTnLst>
                                </p:cTn>
                              </p:par>
                              <p:par>
                                <p:cTn id="446" presetID="1" presetClass="path" presetSubtype="0" autoRev="1" fill="hold" nodeType="withEffect">
                                  <p:stCondLst>
                                    <p:cond delay="300"/>
                                  </p:stCondLst>
                                  <p:childTnLst>
                                    <p:animMotion origin="layout" path="M -1.66667E-6 -0.00509 L -1.66667E-6 -0.01042 " pathEditMode="relative" rAng="0" ptsTypes="AA">
                                      <p:cBhvr>
                                        <p:cTn id="447" dur="100" fill="hold"/>
                                        <p:tgtEl>
                                          <p:spTgt spid="112753"/>
                                        </p:tgtEl>
                                        <p:attrNameLst>
                                          <p:attrName>ppt_x</p:attrName>
                                          <p:attrName>ppt_y</p:attrName>
                                        </p:attrNameLst>
                                      </p:cBhvr>
                                      <p:rCtr x="0" y="-3"/>
                                    </p:animMotion>
                                  </p:childTnLst>
                                  <p:subTnLst>
                                    <p:set>
                                      <p:cBhvr override="childStyle">
                                        <p:cTn dur="1" fill="hold" display="0" masterRel="sameClick" afterEffect="1">
                                          <p:stCondLst>
                                            <p:cond evt="end" delay="0">
                                              <p:tn val="446"/>
                                            </p:cond>
                                          </p:stCondLst>
                                        </p:cTn>
                                        <p:tgtEl>
                                          <p:spTgt spid="112753"/>
                                        </p:tgtEl>
                                        <p:attrNameLst>
                                          <p:attrName>style.visibility</p:attrName>
                                        </p:attrNameLst>
                                      </p:cBhvr>
                                      <p:to>
                                        <p:strVal val="hidden"/>
                                      </p:to>
                                    </p:set>
                                  </p:subTnLst>
                                </p:cTn>
                              </p:par>
                              <p:par>
                                <p:cTn id="448" presetID="1" presetClass="entr" presetSubtype="0" fill="hold" nodeType="withEffect">
                                  <p:stCondLst>
                                    <p:cond delay="300"/>
                                  </p:stCondLst>
                                  <p:childTnLst>
                                    <p:set>
                                      <p:cBhvr>
                                        <p:cTn id="449" dur="1" fill="hold">
                                          <p:stCondLst>
                                            <p:cond delay="0"/>
                                          </p:stCondLst>
                                        </p:cTn>
                                        <p:tgtEl>
                                          <p:spTgt spid="112754"/>
                                        </p:tgtEl>
                                        <p:attrNameLst>
                                          <p:attrName>style.visibility</p:attrName>
                                        </p:attrNameLst>
                                      </p:cBhvr>
                                      <p:to>
                                        <p:strVal val="visible"/>
                                      </p:to>
                                    </p:set>
                                  </p:childTnLst>
                                </p:cTn>
                              </p:par>
                              <p:par>
                                <p:cTn id="450" presetID="1" presetClass="path" presetSubtype="0" autoRev="1" fill="hold" nodeType="withEffect">
                                  <p:stCondLst>
                                    <p:cond delay="300"/>
                                  </p:stCondLst>
                                  <p:childTnLst>
                                    <p:animMotion origin="layout" path="M -1.66667E-6 -0.00509 L -1.66667E-6 -0.01042 " pathEditMode="relative" rAng="0" ptsTypes="AA">
                                      <p:cBhvr>
                                        <p:cTn id="451" dur="100" fill="hold"/>
                                        <p:tgtEl>
                                          <p:spTgt spid="112754"/>
                                        </p:tgtEl>
                                        <p:attrNameLst>
                                          <p:attrName>ppt_x</p:attrName>
                                          <p:attrName>ppt_y</p:attrName>
                                        </p:attrNameLst>
                                      </p:cBhvr>
                                      <p:rCtr x="0" y="-3"/>
                                    </p:animMotion>
                                  </p:childTnLst>
                                  <p:subTnLst>
                                    <p:set>
                                      <p:cBhvr override="childStyle">
                                        <p:cTn dur="1" fill="hold" display="0" masterRel="sameClick" afterEffect="1">
                                          <p:stCondLst>
                                            <p:cond evt="end" delay="0">
                                              <p:tn val="450"/>
                                            </p:cond>
                                          </p:stCondLst>
                                        </p:cTn>
                                        <p:tgtEl>
                                          <p:spTgt spid="112754"/>
                                        </p:tgtEl>
                                        <p:attrNameLst>
                                          <p:attrName>style.visibility</p:attrName>
                                        </p:attrNameLst>
                                      </p:cBhvr>
                                      <p:to>
                                        <p:strVal val="hidden"/>
                                      </p:to>
                                    </p:set>
                                  </p:subTnLst>
                                </p:cTn>
                              </p:par>
                              <p:par>
                                <p:cTn id="452" presetID="1" presetClass="entr" presetSubtype="0" fill="hold" nodeType="withEffect">
                                  <p:stCondLst>
                                    <p:cond delay="1400"/>
                                  </p:stCondLst>
                                  <p:childTnLst>
                                    <p:set>
                                      <p:cBhvr>
                                        <p:cTn id="453" dur="1" fill="hold">
                                          <p:stCondLst>
                                            <p:cond delay="0"/>
                                          </p:stCondLst>
                                        </p:cTn>
                                        <p:tgtEl>
                                          <p:spTgt spid="112755"/>
                                        </p:tgtEl>
                                        <p:attrNameLst>
                                          <p:attrName>style.visibility</p:attrName>
                                        </p:attrNameLst>
                                      </p:cBhvr>
                                      <p:to>
                                        <p:strVal val="visible"/>
                                      </p:to>
                                    </p:set>
                                  </p:childTnLst>
                                </p:cTn>
                              </p:par>
                              <p:par>
                                <p:cTn id="454" presetID="1" presetClass="path" presetSubtype="0" autoRev="1" fill="hold" nodeType="withEffect">
                                  <p:stCondLst>
                                    <p:cond delay="1400"/>
                                  </p:stCondLst>
                                  <p:childTnLst>
                                    <p:animMotion origin="layout" path="M -1.66667E-6 -0.00509 L -1.66667E-6 -0.01042 " pathEditMode="relative" rAng="0" ptsTypes="AA">
                                      <p:cBhvr>
                                        <p:cTn id="455" dur="100" fill="hold"/>
                                        <p:tgtEl>
                                          <p:spTgt spid="112755"/>
                                        </p:tgtEl>
                                        <p:attrNameLst>
                                          <p:attrName>ppt_x</p:attrName>
                                          <p:attrName>ppt_y</p:attrName>
                                        </p:attrNameLst>
                                      </p:cBhvr>
                                      <p:rCtr x="0" y="-3"/>
                                    </p:animMotion>
                                  </p:childTnLst>
                                  <p:subTnLst>
                                    <p:set>
                                      <p:cBhvr override="childStyle">
                                        <p:cTn dur="1" fill="hold" display="0" masterRel="sameClick" afterEffect="1">
                                          <p:stCondLst>
                                            <p:cond evt="end" delay="0">
                                              <p:tn val="454"/>
                                            </p:cond>
                                          </p:stCondLst>
                                        </p:cTn>
                                        <p:tgtEl>
                                          <p:spTgt spid="112755"/>
                                        </p:tgtEl>
                                        <p:attrNameLst>
                                          <p:attrName>style.visibility</p:attrName>
                                        </p:attrNameLst>
                                      </p:cBhvr>
                                      <p:to>
                                        <p:strVal val="hidden"/>
                                      </p:to>
                                    </p:set>
                                  </p:subTnLst>
                                </p:cTn>
                              </p:par>
                              <p:par>
                                <p:cTn id="456" presetID="1" presetClass="entr" presetSubtype="0" fill="hold" nodeType="withEffect">
                                  <p:stCondLst>
                                    <p:cond delay="100"/>
                                  </p:stCondLst>
                                  <p:childTnLst>
                                    <p:set>
                                      <p:cBhvr>
                                        <p:cTn id="457" dur="1" fill="hold">
                                          <p:stCondLst>
                                            <p:cond delay="0"/>
                                          </p:stCondLst>
                                        </p:cTn>
                                        <p:tgtEl>
                                          <p:spTgt spid="112756"/>
                                        </p:tgtEl>
                                        <p:attrNameLst>
                                          <p:attrName>style.visibility</p:attrName>
                                        </p:attrNameLst>
                                      </p:cBhvr>
                                      <p:to>
                                        <p:strVal val="visible"/>
                                      </p:to>
                                    </p:set>
                                  </p:childTnLst>
                                </p:cTn>
                              </p:par>
                              <p:par>
                                <p:cTn id="458" presetID="1" presetClass="path" presetSubtype="0" autoRev="1" fill="hold" nodeType="withEffect">
                                  <p:stCondLst>
                                    <p:cond delay="100"/>
                                  </p:stCondLst>
                                  <p:childTnLst>
                                    <p:animMotion origin="layout" path="M -1.66667E-6 -0.00509 L -1.66667E-6 -0.01042 " pathEditMode="relative" rAng="0" ptsTypes="AA">
                                      <p:cBhvr>
                                        <p:cTn id="459" dur="100" fill="hold"/>
                                        <p:tgtEl>
                                          <p:spTgt spid="112756"/>
                                        </p:tgtEl>
                                        <p:attrNameLst>
                                          <p:attrName>ppt_x</p:attrName>
                                          <p:attrName>ppt_y</p:attrName>
                                        </p:attrNameLst>
                                      </p:cBhvr>
                                      <p:rCtr x="0" y="-3"/>
                                    </p:animMotion>
                                  </p:childTnLst>
                                  <p:subTnLst>
                                    <p:set>
                                      <p:cBhvr override="childStyle">
                                        <p:cTn dur="1" fill="hold" display="0" masterRel="sameClick" afterEffect="1">
                                          <p:stCondLst>
                                            <p:cond evt="end" delay="0">
                                              <p:tn val="458"/>
                                            </p:cond>
                                          </p:stCondLst>
                                        </p:cTn>
                                        <p:tgtEl>
                                          <p:spTgt spid="112756"/>
                                        </p:tgtEl>
                                        <p:attrNameLst>
                                          <p:attrName>style.visibility</p:attrName>
                                        </p:attrNameLst>
                                      </p:cBhvr>
                                      <p:to>
                                        <p:strVal val="hidden"/>
                                      </p:to>
                                    </p:set>
                                  </p:subTnLst>
                                </p:cTn>
                              </p:par>
                              <p:par>
                                <p:cTn id="460" presetID="1" presetClass="entr" presetSubtype="0" fill="hold" nodeType="withEffect">
                                  <p:stCondLst>
                                    <p:cond delay="1000"/>
                                  </p:stCondLst>
                                  <p:childTnLst>
                                    <p:set>
                                      <p:cBhvr>
                                        <p:cTn id="461" dur="1" fill="hold">
                                          <p:stCondLst>
                                            <p:cond delay="0"/>
                                          </p:stCondLst>
                                        </p:cTn>
                                        <p:tgtEl>
                                          <p:spTgt spid="112757"/>
                                        </p:tgtEl>
                                        <p:attrNameLst>
                                          <p:attrName>style.visibility</p:attrName>
                                        </p:attrNameLst>
                                      </p:cBhvr>
                                      <p:to>
                                        <p:strVal val="visible"/>
                                      </p:to>
                                    </p:set>
                                  </p:childTnLst>
                                </p:cTn>
                              </p:par>
                              <p:par>
                                <p:cTn id="462" presetID="1" presetClass="path" presetSubtype="0" autoRev="1" fill="hold" nodeType="withEffect">
                                  <p:stCondLst>
                                    <p:cond delay="1000"/>
                                  </p:stCondLst>
                                  <p:childTnLst>
                                    <p:animMotion origin="layout" path="M -1.66667E-6 -0.00509 L -1.66667E-6 -0.01042 " pathEditMode="relative" rAng="0" ptsTypes="AA">
                                      <p:cBhvr>
                                        <p:cTn id="463" dur="100" fill="hold"/>
                                        <p:tgtEl>
                                          <p:spTgt spid="112757"/>
                                        </p:tgtEl>
                                        <p:attrNameLst>
                                          <p:attrName>ppt_x</p:attrName>
                                          <p:attrName>ppt_y</p:attrName>
                                        </p:attrNameLst>
                                      </p:cBhvr>
                                      <p:rCtr x="0" y="-3"/>
                                    </p:animMotion>
                                  </p:childTnLst>
                                  <p:subTnLst>
                                    <p:set>
                                      <p:cBhvr override="childStyle">
                                        <p:cTn dur="1" fill="hold" display="0" masterRel="sameClick" afterEffect="1">
                                          <p:stCondLst>
                                            <p:cond evt="end" delay="0">
                                              <p:tn val="462"/>
                                            </p:cond>
                                          </p:stCondLst>
                                        </p:cTn>
                                        <p:tgtEl>
                                          <p:spTgt spid="112757"/>
                                        </p:tgtEl>
                                        <p:attrNameLst>
                                          <p:attrName>style.visibility</p:attrName>
                                        </p:attrNameLst>
                                      </p:cBhvr>
                                      <p:to>
                                        <p:strVal val="hidden"/>
                                      </p:to>
                                    </p:set>
                                  </p:subTnLst>
                                </p:cTn>
                              </p:par>
                            </p:childTnLst>
                          </p:cTn>
                        </p:par>
                        <p:par>
                          <p:cTn id="464" fill="hold" nodeType="afterGroup">
                            <p:stCondLst>
                              <p:cond delay="20000"/>
                            </p:stCondLst>
                            <p:childTnLst>
                              <p:par>
                                <p:cTn id="465" presetID="1" presetClass="entr" presetSubtype="0" fill="hold" nodeType="afterEffect">
                                  <p:stCondLst>
                                    <p:cond delay="0"/>
                                  </p:stCondLst>
                                  <p:childTnLst>
                                    <p:set>
                                      <p:cBhvr>
                                        <p:cTn id="466" dur="1" fill="hold">
                                          <p:stCondLst>
                                            <p:cond delay="0"/>
                                          </p:stCondLst>
                                        </p:cTn>
                                        <p:tgtEl>
                                          <p:spTgt spid="112760"/>
                                        </p:tgtEl>
                                        <p:attrNameLst>
                                          <p:attrName>style.visibility</p:attrName>
                                        </p:attrNameLst>
                                      </p:cBhvr>
                                      <p:to>
                                        <p:strVal val="visible"/>
                                      </p:to>
                                    </p:set>
                                  </p:childTnLst>
                                </p:cTn>
                              </p:par>
                              <p:par>
                                <p:cTn id="467" presetID="1" presetClass="path" presetSubtype="0" autoRev="1" fill="hold" nodeType="withEffect">
                                  <p:stCondLst>
                                    <p:cond delay="0"/>
                                  </p:stCondLst>
                                  <p:childTnLst>
                                    <p:animMotion origin="layout" path="M -1.66667E-6 -0.00509 L -1.66667E-6 -0.01042 " pathEditMode="relative" rAng="0" ptsTypes="AA">
                                      <p:cBhvr>
                                        <p:cTn id="468" dur="100" fill="hold"/>
                                        <p:tgtEl>
                                          <p:spTgt spid="112760"/>
                                        </p:tgtEl>
                                        <p:attrNameLst>
                                          <p:attrName>ppt_x</p:attrName>
                                          <p:attrName>ppt_y</p:attrName>
                                        </p:attrNameLst>
                                      </p:cBhvr>
                                      <p:rCtr x="0" y="-3"/>
                                    </p:animMotion>
                                  </p:childTnLst>
                                  <p:subTnLst>
                                    <p:set>
                                      <p:cBhvr override="childStyle">
                                        <p:cTn dur="1" fill="hold" display="0" masterRel="sameClick" afterEffect="1">
                                          <p:stCondLst>
                                            <p:cond evt="end" delay="0">
                                              <p:tn val="467"/>
                                            </p:cond>
                                          </p:stCondLst>
                                        </p:cTn>
                                        <p:tgtEl>
                                          <p:spTgt spid="112760"/>
                                        </p:tgtEl>
                                        <p:attrNameLst>
                                          <p:attrName>style.visibility</p:attrName>
                                        </p:attrNameLst>
                                      </p:cBhvr>
                                      <p:to>
                                        <p:strVal val="hidden"/>
                                      </p:to>
                                    </p:set>
                                  </p:subTnLst>
                                </p:cTn>
                              </p:par>
                              <p:par>
                                <p:cTn id="469" presetID="1" presetClass="entr" presetSubtype="0" fill="hold" nodeType="withEffect">
                                  <p:stCondLst>
                                    <p:cond delay="600"/>
                                  </p:stCondLst>
                                  <p:childTnLst>
                                    <p:set>
                                      <p:cBhvr>
                                        <p:cTn id="470" dur="1" fill="hold">
                                          <p:stCondLst>
                                            <p:cond delay="0"/>
                                          </p:stCondLst>
                                        </p:cTn>
                                        <p:tgtEl>
                                          <p:spTgt spid="112758"/>
                                        </p:tgtEl>
                                        <p:attrNameLst>
                                          <p:attrName>style.visibility</p:attrName>
                                        </p:attrNameLst>
                                      </p:cBhvr>
                                      <p:to>
                                        <p:strVal val="visible"/>
                                      </p:to>
                                    </p:set>
                                  </p:childTnLst>
                                </p:cTn>
                              </p:par>
                              <p:par>
                                <p:cTn id="471" presetID="1" presetClass="path" presetSubtype="0" autoRev="1" fill="hold" nodeType="withEffect">
                                  <p:stCondLst>
                                    <p:cond delay="600"/>
                                  </p:stCondLst>
                                  <p:childTnLst>
                                    <p:animMotion origin="layout" path="M -1.66667E-6 -0.00509 L -1.66667E-6 -0.01042 " pathEditMode="relative" rAng="0" ptsTypes="AA">
                                      <p:cBhvr>
                                        <p:cTn id="472" dur="100" fill="hold"/>
                                        <p:tgtEl>
                                          <p:spTgt spid="112758"/>
                                        </p:tgtEl>
                                        <p:attrNameLst>
                                          <p:attrName>ppt_x</p:attrName>
                                          <p:attrName>ppt_y</p:attrName>
                                        </p:attrNameLst>
                                      </p:cBhvr>
                                      <p:rCtr x="0" y="-3"/>
                                    </p:animMotion>
                                  </p:childTnLst>
                                  <p:subTnLst>
                                    <p:set>
                                      <p:cBhvr override="childStyle">
                                        <p:cTn dur="1" fill="hold" display="0" masterRel="sameClick" afterEffect="1">
                                          <p:stCondLst>
                                            <p:cond evt="end" delay="0">
                                              <p:tn val="471"/>
                                            </p:cond>
                                          </p:stCondLst>
                                        </p:cTn>
                                        <p:tgtEl>
                                          <p:spTgt spid="112758"/>
                                        </p:tgtEl>
                                        <p:attrNameLst>
                                          <p:attrName>style.visibility</p:attrName>
                                        </p:attrNameLst>
                                      </p:cBhvr>
                                      <p:to>
                                        <p:strVal val="hidden"/>
                                      </p:to>
                                    </p:set>
                                  </p:subTnLst>
                                </p:cTn>
                              </p:par>
                              <p:par>
                                <p:cTn id="473" presetID="1" presetClass="entr" presetSubtype="0" fill="hold" nodeType="withEffect">
                                  <p:stCondLst>
                                    <p:cond delay="400"/>
                                  </p:stCondLst>
                                  <p:childTnLst>
                                    <p:set>
                                      <p:cBhvr>
                                        <p:cTn id="474" dur="1" fill="hold">
                                          <p:stCondLst>
                                            <p:cond delay="0"/>
                                          </p:stCondLst>
                                        </p:cTn>
                                        <p:tgtEl>
                                          <p:spTgt spid="112759"/>
                                        </p:tgtEl>
                                        <p:attrNameLst>
                                          <p:attrName>style.visibility</p:attrName>
                                        </p:attrNameLst>
                                      </p:cBhvr>
                                      <p:to>
                                        <p:strVal val="visible"/>
                                      </p:to>
                                    </p:set>
                                  </p:childTnLst>
                                </p:cTn>
                              </p:par>
                              <p:par>
                                <p:cTn id="475" presetID="1" presetClass="path" presetSubtype="0" autoRev="1" fill="hold" nodeType="withEffect">
                                  <p:stCondLst>
                                    <p:cond delay="400"/>
                                  </p:stCondLst>
                                  <p:childTnLst>
                                    <p:animMotion origin="layout" path="M -1.66667E-6 -0.00509 L -1.66667E-6 -0.01042 " pathEditMode="relative" rAng="0" ptsTypes="AA">
                                      <p:cBhvr>
                                        <p:cTn id="476" dur="100" fill="hold"/>
                                        <p:tgtEl>
                                          <p:spTgt spid="112759"/>
                                        </p:tgtEl>
                                        <p:attrNameLst>
                                          <p:attrName>ppt_x</p:attrName>
                                          <p:attrName>ppt_y</p:attrName>
                                        </p:attrNameLst>
                                      </p:cBhvr>
                                      <p:rCtr x="0" y="-3"/>
                                    </p:animMotion>
                                  </p:childTnLst>
                                  <p:subTnLst>
                                    <p:set>
                                      <p:cBhvr override="childStyle">
                                        <p:cTn dur="1" fill="hold" display="0" masterRel="sameClick" afterEffect="1">
                                          <p:stCondLst>
                                            <p:cond evt="end" delay="0">
                                              <p:tn val="475"/>
                                            </p:cond>
                                          </p:stCondLst>
                                        </p:cTn>
                                        <p:tgtEl>
                                          <p:spTgt spid="112759"/>
                                        </p:tgtEl>
                                        <p:attrNameLst>
                                          <p:attrName>style.visibility</p:attrName>
                                        </p:attrNameLst>
                                      </p:cBhvr>
                                      <p:to>
                                        <p:strVal val="hidden"/>
                                      </p:to>
                                    </p:set>
                                  </p:subTnLst>
                                </p:cTn>
                              </p:par>
                              <p:par>
                                <p:cTn id="477" presetID="1" presetClass="entr" presetSubtype="0" fill="hold" nodeType="withEffect">
                                  <p:stCondLst>
                                    <p:cond delay="1800"/>
                                  </p:stCondLst>
                                  <p:childTnLst>
                                    <p:set>
                                      <p:cBhvr>
                                        <p:cTn id="478" dur="1" fill="hold">
                                          <p:stCondLst>
                                            <p:cond delay="0"/>
                                          </p:stCondLst>
                                        </p:cTn>
                                        <p:tgtEl>
                                          <p:spTgt spid="112761"/>
                                        </p:tgtEl>
                                        <p:attrNameLst>
                                          <p:attrName>style.visibility</p:attrName>
                                        </p:attrNameLst>
                                      </p:cBhvr>
                                      <p:to>
                                        <p:strVal val="visible"/>
                                      </p:to>
                                    </p:set>
                                  </p:childTnLst>
                                </p:cTn>
                              </p:par>
                              <p:par>
                                <p:cTn id="479" presetID="1" presetClass="path" presetSubtype="0" autoRev="1" fill="hold" nodeType="withEffect">
                                  <p:stCondLst>
                                    <p:cond delay="1800"/>
                                  </p:stCondLst>
                                  <p:childTnLst>
                                    <p:animMotion origin="layout" path="M -1.66667E-6 -0.00509 L -1.66667E-6 -0.01042 " pathEditMode="relative" rAng="0" ptsTypes="AA">
                                      <p:cBhvr>
                                        <p:cTn id="480" dur="100" fill="hold"/>
                                        <p:tgtEl>
                                          <p:spTgt spid="112761"/>
                                        </p:tgtEl>
                                        <p:attrNameLst>
                                          <p:attrName>ppt_x</p:attrName>
                                          <p:attrName>ppt_y</p:attrName>
                                        </p:attrNameLst>
                                      </p:cBhvr>
                                      <p:rCtr x="0" y="-3"/>
                                    </p:animMotion>
                                  </p:childTnLst>
                                  <p:subTnLst>
                                    <p:set>
                                      <p:cBhvr override="childStyle">
                                        <p:cTn dur="1" fill="hold" display="0" masterRel="sameClick" afterEffect="1">
                                          <p:stCondLst>
                                            <p:cond evt="end" delay="0">
                                              <p:tn val="479"/>
                                            </p:cond>
                                          </p:stCondLst>
                                        </p:cTn>
                                        <p:tgtEl>
                                          <p:spTgt spid="112761"/>
                                        </p:tgtEl>
                                        <p:attrNameLst>
                                          <p:attrName>style.visibility</p:attrName>
                                        </p:attrNameLst>
                                      </p:cBhvr>
                                      <p:to>
                                        <p:strVal val="hidden"/>
                                      </p:to>
                                    </p:set>
                                  </p:subTnLst>
                                </p:cTn>
                              </p:par>
                              <p:par>
                                <p:cTn id="481" presetID="1" presetClass="entr" presetSubtype="0" fill="hold" nodeType="withEffect">
                                  <p:stCondLst>
                                    <p:cond delay="900"/>
                                  </p:stCondLst>
                                  <p:childTnLst>
                                    <p:set>
                                      <p:cBhvr>
                                        <p:cTn id="482" dur="1" fill="hold">
                                          <p:stCondLst>
                                            <p:cond delay="0"/>
                                          </p:stCondLst>
                                        </p:cTn>
                                        <p:tgtEl>
                                          <p:spTgt spid="112762"/>
                                        </p:tgtEl>
                                        <p:attrNameLst>
                                          <p:attrName>style.visibility</p:attrName>
                                        </p:attrNameLst>
                                      </p:cBhvr>
                                      <p:to>
                                        <p:strVal val="visible"/>
                                      </p:to>
                                    </p:set>
                                  </p:childTnLst>
                                </p:cTn>
                              </p:par>
                              <p:par>
                                <p:cTn id="483" presetID="1" presetClass="path" presetSubtype="0" autoRev="1" fill="hold" nodeType="withEffect">
                                  <p:stCondLst>
                                    <p:cond delay="900"/>
                                  </p:stCondLst>
                                  <p:childTnLst>
                                    <p:animMotion origin="layout" path="M -1.66667E-6 -0.00509 L -1.66667E-6 -0.01042 " pathEditMode="relative" rAng="0" ptsTypes="AA">
                                      <p:cBhvr>
                                        <p:cTn id="484" dur="100" fill="hold"/>
                                        <p:tgtEl>
                                          <p:spTgt spid="112762"/>
                                        </p:tgtEl>
                                        <p:attrNameLst>
                                          <p:attrName>ppt_x</p:attrName>
                                          <p:attrName>ppt_y</p:attrName>
                                        </p:attrNameLst>
                                      </p:cBhvr>
                                      <p:rCtr x="0" y="-3"/>
                                    </p:animMotion>
                                  </p:childTnLst>
                                  <p:subTnLst>
                                    <p:set>
                                      <p:cBhvr override="childStyle">
                                        <p:cTn dur="1" fill="hold" display="0" masterRel="sameClick" afterEffect="1">
                                          <p:stCondLst>
                                            <p:cond evt="end" delay="0">
                                              <p:tn val="483"/>
                                            </p:cond>
                                          </p:stCondLst>
                                        </p:cTn>
                                        <p:tgtEl>
                                          <p:spTgt spid="112762"/>
                                        </p:tgtEl>
                                        <p:attrNameLst>
                                          <p:attrName>style.visibility</p:attrName>
                                        </p:attrNameLst>
                                      </p:cBhvr>
                                      <p:to>
                                        <p:strVal val="hidden"/>
                                      </p:to>
                                    </p:set>
                                  </p:subTnLst>
                                </p:cTn>
                              </p:par>
                              <p:par>
                                <p:cTn id="485" presetID="1" presetClass="entr" presetSubtype="0" fill="hold" nodeType="withEffect">
                                  <p:stCondLst>
                                    <p:cond delay="1200"/>
                                  </p:stCondLst>
                                  <p:childTnLst>
                                    <p:set>
                                      <p:cBhvr>
                                        <p:cTn id="486" dur="1" fill="hold">
                                          <p:stCondLst>
                                            <p:cond delay="0"/>
                                          </p:stCondLst>
                                        </p:cTn>
                                        <p:tgtEl>
                                          <p:spTgt spid="112763"/>
                                        </p:tgtEl>
                                        <p:attrNameLst>
                                          <p:attrName>style.visibility</p:attrName>
                                        </p:attrNameLst>
                                      </p:cBhvr>
                                      <p:to>
                                        <p:strVal val="visible"/>
                                      </p:to>
                                    </p:set>
                                  </p:childTnLst>
                                </p:cTn>
                              </p:par>
                              <p:par>
                                <p:cTn id="487" presetID="1" presetClass="path" presetSubtype="0" autoRev="1" fill="hold" nodeType="withEffect">
                                  <p:stCondLst>
                                    <p:cond delay="1200"/>
                                  </p:stCondLst>
                                  <p:childTnLst>
                                    <p:animMotion origin="layout" path="M -1.66667E-6 -0.00509 L -1.66667E-6 -0.01042 " pathEditMode="relative" rAng="0" ptsTypes="AA">
                                      <p:cBhvr>
                                        <p:cTn id="488" dur="100" fill="hold"/>
                                        <p:tgtEl>
                                          <p:spTgt spid="112763"/>
                                        </p:tgtEl>
                                        <p:attrNameLst>
                                          <p:attrName>ppt_x</p:attrName>
                                          <p:attrName>ppt_y</p:attrName>
                                        </p:attrNameLst>
                                      </p:cBhvr>
                                      <p:rCtr x="0" y="-3"/>
                                    </p:animMotion>
                                  </p:childTnLst>
                                  <p:subTnLst>
                                    <p:set>
                                      <p:cBhvr override="childStyle">
                                        <p:cTn dur="1" fill="hold" display="0" masterRel="sameClick" afterEffect="1">
                                          <p:stCondLst>
                                            <p:cond evt="end" delay="0">
                                              <p:tn val="487"/>
                                            </p:cond>
                                          </p:stCondLst>
                                        </p:cTn>
                                        <p:tgtEl>
                                          <p:spTgt spid="112763"/>
                                        </p:tgtEl>
                                        <p:attrNameLst>
                                          <p:attrName>style.visibility</p:attrName>
                                        </p:attrNameLst>
                                      </p:cBhvr>
                                      <p:to>
                                        <p:strVal val="hidden"/>
                                      </p:to>
                                    </p:set>
                                  </p:subTnLst>
                                </p:cTn>
                              </p:par>
                              <p:par>
                                <p:cTn id="489" presetID="1" presetClass="entr" presetSubtype="0" fill="hold" nodeType="withEffect">
                                  <p:stCondLst>
                                    <p:cond delay="500"/>
                                  </p:stCondLst>
                                  <p:childTnLst>
                                    <p:set>
                                      <p:cBhvr>
                                        <p:cTn id="490" dur="1" fill="hold">
                                          <p:stCondLst>
                                            <p:cond delay="0"/>
                                          </p:stCondLst>
                                        </p:cTn>
                                        <p:tgtEl>
                                          <p:spTgt spid="112764"/>
                                        </p:tgtEl>
                                        <p:attrNameLst>
                                          <p:attrName>style.visibility</p:attrName>
                                        </p:attrNameLst>
                                      </p:cBhvr>
                                      <p:to>
                                        <p:strVal val="visible"/>
                                      </p:to>
                                    </p:set>
                                  </p:childTnLst>
                                </p:cTn>
                              </p:par>
                              <p:par>
                                <p:cTn id="491" presetID="1" presetClass="path" presetSubtype="0" autoRev="1" fill="hold" nodeType="withEffect">
                                  <p:stCondLst>
                                    <p:cond delay="500"/>
                                  </p:stCondLst>
                                  <p:childTnLst>
                                    <p:animMotion origin="layout" path="M -1.66667E-6 -0.00509 L -1.66667E-6 -0.01042 " pathEditMode="relative" rAng="0" ptsTypes="AA">
                                      <p:cBhvr>
                                        <p:cTn id="492" dur="100" fill="hold"/>
                                        <p:tgtEl>
                                          <p:spTgt spid="112764"/>
                                        </p:tgtEl>
                                        <p:attrNameLst>
                                          <p:attrName>ppt_x</p:attrName>
                                          <p:attrName>ppt_y</p:attrName>
                                        </p:attrNameLst>
                                      </p:cBhvr>
                                      <p:rCtr x="0" y="-3"/>
                                    </p:animMotion>
                                  </p:childTnLst>
                                  <p:subTnLst>
                                    <p:set>
                                      <p:cBhvr override="childStyle">
                                        <p:cTn dur="1" fill="hold" display="0" masterRel="sameClick" afterEffect="1">
                                          <p:stCondLst>
                                            <p:cond evt="end" delay="0">
                                              <p:tn val="491"/>
                                            </p:cond>
                                          </p:stCondLst>
                                        </p:cTn>
                                        <p:tgtEl>
                                          <p:spTgt spid="112764"/>
                                        </p:tgtEl>
                                        <p:attrNameLst>
                                          <p:attrName>style.visibility</p:attrName>
                                        </p:attrNameLst>
                                      </p:cBhvr>
                                      <p:to>
                                        <p:strVal val="hidden"/>
                                      </p:to>
                                    </p:set>
                                  </p:subTnLst>
                                </p:cTn>
                              </p:par>
                              <p:par>
                                <p:cTn id="493" presetID="1" presetClass="entr" presetSubtype="0" fill="hold" nodeType="withEffect">
                                  <p:stCondLst>
                                    <p:cond delay="300"/>
                                  </p:stCondLst>
                                  <p:childTnLst>
                                    <p:set>
                                      <p:cBhvr>
                                        <p:cTn id="494" dur="1" fill="hold">
                                          <p:stCondLst>
                                            <p:cond delay="0"/>
                                          </p:stCondLst>
                                        </p:cTn>
                                        <p:tgtEl>
                                          <p:spTgt spid="112765"/>
                                        </p:tgtEl>
                                        <p:attrNameLst>
                                          <p:attrName>style.visibility</p:attrName>
                                        </p:attrNameLst>
                                      </p:cBhvr>
                                      <p:to>
                                        <p:strVal val="visible"/>
                                      </p:to>
                                    </p:set>
                                  </p:childTnLst>
                                </p:cTn>
                              </p:par>
                              <p:par>
                                <p:cTn id="495" presetID="1" presetClass="path" presetSubtype="0" autoRev="1" fill="hold" nodeType="withEffect">
                                  <p:stCondLst>
                                    <p:cond delay="300"/>
                                  </p:stCondLst>
                                  <p:childTnLst>
                                    <p:animMotion origin="layout" path="M -1.66667E-6 -0.00509 L -1.66667E-6 -0.01042 " pathEditMode="relative" rAng="0" ptsTypes="AA">
                                      <p:cBhvr>
                                        <p:cTn id="496" dur="100" fill="hold"/>
                                        <p:tgtEl>
                                          <p:spTgt spid="112765"/>
                                        </p:tgtEl>
                                        <p:attrNameLst>
                                          <p:attrName>ppt_x</p:attrName>
                                          <p:attrName>ppt_y</p:attrName>
                                        </p:attrNameLst>
                                      </p:cBhvr>
                                      <p:rCtr x="0" y="-3"/>
                                    </p:animMotion>
                                  </p:childTnLst>
                                  <p:subTnLst>
                                    <p:set>
                                      <p:cBhvr override="childStyle">
                                        <p:cTn dur="1" fill="hold" display="0" masterRel="sameClick" afterEffect="1">
                                          <p:stCondLst>
                                            <p:cond evt="end" delay="0">
                                              <p:tn val="495"/>
                                            </p:cond>
                                          </p:stCondLst>
                                        </p:cTn>
                                        <p:tgtEl>
                                          <p:spTgt spid="112765"/>
                                        </p:tgtEl>
                                        <p:attrNameLst>
                                          <p:attrName>style.visibility</p:attrName>
                                        </p:attrNameLst>
                                      </p:cBhvr>
                                      <p:to>
                                        <p:strVal val="hidden"/>
                                      </p:to>
                                    </p:set>
                                  </p:subTnLst>
                                </p:cTn>
                              </p:par>
                              <p:par>
                                <p:cTn id="497" presetID="1" presetClass="entr" presetSubtype="0" fill="hold" nodeType="withEffect">
                                  <p:stCondLst>
                                    <p:cond delay="300"/>
                                  </p:stCondLst>
                                  <p:childTnLst>
                                    <p:set>
                                      <p:cBhvr>
                                        <p:cTn id="498" dur="1" fill="hold">
                                          <p:stCondLst>
                                            <p:cond delay="0"/>
                                          </p:stCondLst>
                                        </p:cTn>
                                        <p:tgtEl>
                                          <p:spTgt spid="112766"/>
                                        </p:tgtEl>
                                        <p:attrNameLst>
                                          <p:attrName>style.visibility</p:attrName>
                                        </p:attrNameLst>
                                      </p:cBhvr>
                                      <p:to>
                                        <p:strVal val="visible"/>
                                      </p:to>
                                    </p:set>
                                  </p:childTnLst>
                                </p:cTn>
                              </p:par>
                              <p:par>
                                <p:cTn id="499" presetID="1" presetClass="path" presetSubtype="0" autoRev="1" fill="hold" nodeType="withEffect">
                                  <p:stCondLst>
                                    <p:cond delay="300"/>
                                  </p:stCondLst>
                                  <p:childTnLst>
                                    <p:animMotion origin="layout" path="M -1.66667E-6 -0.00509 L -1.66667E-6 -0.01042 " pathEditMode="relative" rAng="0" ptsTypes="AA">
                                      <p:cBhvr>
                                        <p:cTn id="500" dur="100" fill="hold"/>
                                        <p:tgtEl>
                                          <p:spTgt spid="112766"/>
                                        </p:tgtEl>
                                        <p:attrNameLst>
                                          <p:attrName>ppt_x</p:attrName>
                                          <p:attrName>ppt_y</p:attrName>
                                        </p:attrNameLst>
                                      </p:cBhvr>
                                      <p:rCtr x="0" y="-3"/>
                                    </p:animMotion>
                                  </p:childTnLst>
                                  <p:subTnLst>
                                    <p:set>
                                      <p:cBhvr override="childStyle">
                                        <p:cTn dur="1" fill="hold" display="0" masterRel="sameClick" afterEffect="1">
                                          <p:stCondLst>
                                            <p:cond evt="end" delay="0">
                                              <p:tn val="499"/>
                                            </p:cond>
                                          </p:stCondLst>
                                        </p:cTn>
                                        <p:tgtEl>
                                          <p:spTgt spid="112766"/>
                                        </p:tgtEl>
                                        <p:attrNameLst>
                                          <p:attrName>style.visibility</p:attrName>
                                        </p:attrNameLst>
                                      </p:cBhvr>
                                      <p:to>
                                        <p:strVal val="hidden"/>
                                      </p:to>
                                    </p:set>
                                  </p:subTnLst>
                                </p:cTn>
                              </p:par>
                              <p:par>
                                <p:cTn id="501" presetID="1" presetClass="entr" presetSubtype="0" fill="hold" nodeType="withEffect">
                                  <p:stCondLst>
                                    <p:cond delay="1400"/>
                                  </p:stCondLst>
                                  <p:childTnLst>
                                    <p:set>
                                      <p:cBhvr>
                                        <p:cTn id="502" dur="1" fill="hold">
                                          <p:stCondLst>
                                            <p:cond delay="0"/>
                                          </p:stCondLst>
                                        </p:cTn>
                                        <p:tgtEl>
                                          <p:spTgt spid="112767"/>
                                        </p:tgtEl>
                                        <p:attrNameLst>
                                          <p:attrName>style.visibility</p:attrName>
                                        </p:attrNameLst>
                                      </p:cBhvr>
                                      <p:to>
                                        <p:strVal val="visible"/>
                                      </p:to>
                                    </p:set>
                                  </p:childTnLst>
                                </p:cTn>
                              </p:par>
                              <p:par>
                                <p:cTn id="503" presetID="1" presetClass="path" presetSubtype="0" autoRev="1" fill="hold" nodeType="withEffect">
                                  <p:stCondLst>
                                    <p:cond delay="1400"/>
                                  </p:stCondLst>
                                  <p:childTnLst>
                                    <p:animMotion origin="layout" path="M -1.66667E-6 -0.00509 L -1.66667E-6 -0.01042 " pathEditMode="relative" rAng="0" ptsTypes="AA">
                                      <p:cBhvr>
                                        <p:cTn id="504" dur="100" fill="hold"/>
                                        <p:tgtEl>
                                          <p:spTgt spid="112767"/>
                                        </p:tgtEl>
                                        <p:attrNameLst>
                                          <p:attrName>ppt_x</p:attrName>
                                          <p:attrName>ppt_y</p:attrName>
                                        </p:attrNameLst>
                                      </p:cBhvr>
                                      <p:rCtr x="0" y="-3"/>
                                    </p:animMotion>
                                  </p:childTnLst>
                                  <p:subTnLst>
                                    <p:set>
                                      <p:cBhvr override="childStyle">
                                        <p:cTn dur="1" fill="hold" display="0" masterRel="sameClick" afterEffect="1">
                                          <p:stCondLst>
                                            <p:cond evt="end" delay="0">
                                              <p:tn val="503"/>
                                            </p:cond>
                                          </p:stCondLst>
                                        </p:cTn>
                                        <p:tgtEl>
                                          <p:spTgt spid="112767"/>
                                        </p:tgtEl>
                                        <p:attrNameLst>
                                          <p:attrName>style.visibility</p:attrName>
                                        </p:attrNameLst>
                                      </p:cBhvr>
                                      <p:to>
                                        <p:strVal val="hidden"/>
                                      </p:to>
                                    </p:set>
                                  </p:subTnLst>
                                </p:cTn>
                              </p:par>
                              <p:par>
                                <p:cTn id="505" presetID="1" presetClass="entr" presetSubtype="0" fill="hold" nodeType="withEffect">
                                  <p:stCondLst>
                                    <p:cond delay="100"/>
                                  </p:stCondLst>
                                  <p:childTnLst>
                                    <p:set>
                                      <p:cBhvr>
                                        <p:cTn id="506" dur="1" fill="hold">
                                          <p:stCondLst>
                                            <p:cond delay="0"/>
                                          </p:stCondLst>
                                        </p:cTn>
                                        <p:tgtEl>
                                          <p:spTgt spid="112768"/>
                                        </p:tgtEl>
                                        <p:attrNameLst>
                                          <p:attrName>style.visibility</p:attrName>
                                        </p:attrNameLst>
                                      </p:cBhvr>
                                      <p:to>
                                        <p:strVal val="visible"/>
                                      </p:to>
                                    </p:set>
                                  </p:childTnLst>
                                </p:cTn>
                              </p:par>
                              <p:par>
                                <p:cTn id="507" presetID="1" presetClass="path" presetSubtype="0" autoRev="1" fill="hold" nodeType="withEffect">
                                  <p:stCondLst>
                                    <p:cond delay="100"/>
                                  </p:stCondLst>
                                  <p:childTnLst>
                                    <p:animMotion origin="layout" path="M -1.66667E-6 -0.00509 L -1.66667E-6 -0.01042 " pathEditMode="relative" rAng="0" ptsTypes="AA">
                                      <p:cBhvr>
                                        <p:cTn id="508" dur="100" fill="hold"/>
                                        <p:tgtEl>
                                          <p:spTgt spid="112768"/>
                                        </p:tgtEl>
                                        <p:attrNameLst>
                                          <p:attrName>ppt_x</p:attrName>
                                          <p:attrName>ppt_y</p:attrName>
                                        </p:attrNameLst>
                                      </p:cBhvr>
                                      <p:rCtr x="0" y="-3"/>
                                    </p:animMotion>
                                  </p:childTnLst>
                                  <p:subTnLst>
                                    <p:set>
                                      <p:cBhvr override="childStyle">
                                        <p:cTn dur="1" fill="hold" display="0" masterRel="sameClick" afterEffect="1">
                                          <p:stCondLst>
                                            <p:cond evt="end" delay="0">
                                              <p:tn val="507"/>
                                            </p:cond>
                                          </p:stCondLst>
                                        </p:cTn>
                                        <p:tgtEl>
                                          <p:spTgt spid="112768"/>
                                        </p:tgtEl>
                                        <p:attrNameLst>
                                          <p:attrName>style.visibility</p:attrName>
                                        </p:attrNameLst>
                                      </p:cBhvr>
                                      <p:to>
                                        <p:strVal val="hidden"/>
                                      </p:to>
                                    </p:set>
                                  </p:subTnLst>
                                </p:cTn>
                              </p:par>
                              <p:par>
                                <p:cTn id="509" presetID="1" presetClass="entr" presetSubtype="0" fill="hold" nodeType="withEffect">
                                  <p:stCondLst>
                                    <p:cond delay="1000"/>
                                  </p:stCondLst>
                                  <p:childTnLst>
                                    <p:set>
                                      <p:cBhvr>
                                        <p:cTn id="510" dur="1" fill="hold">
                                          <p:stCondLst>
                                            <p:cond delay="0"/>
                                          </p:stCondLst>
                                        </p:cTn>
                                        <p:tgtEl>
                                          <p:spTgt spid="112769"/>
                                        </p:tgtEl>
                                        <p:attrNameLst>
                                          <p:attrName>style.visibility</p:attrName>
                                        </p:attrNameLst>
                                      </p:cBhvr>
                                      <p:to>
                                        <p:strVal val="visible"/>
                                      </p:to>
                                    </p:set>
                                  </p:childTnLst>
                                </p:cTn>
                              </p:par>
                              <p:par>
                                <p:cTn id="511" presetID="1" presetClass="path" presetSubtype="0" autoRev="1" fill="hold" nodeType="withEffect">
                                  <p:stCondLst>
                                    <p:cond delay="1000"/>
                                  </p:stCondLst>
                                  <p:childTnLst>
                                    <p:animMotion origin="layout" path="M -1.66667E-6 -0.00509 L -1.66667E-6 -0.01042 " pathEditMode="relative" rAng="0" ptsTypes="AA">
                                      <p:cBhvr>
                                        <p:cTn id="512" dur="100" fill="hold"/>
                                        <p:tgtEl>
                                          <p:spTgt spid="112769"/>
                                        </p:tgtEl>
                                        <p:attrNameLst>
                                          <p:attrName>ppt_x</p:attrName>
                                          <p:attrName>ppt_y</p:attrName>
                                        </p:attrNameLst>
                                      </p:cBhvr>
                                      <p:rCtr x="0" y="-3"/>
                                    </p:animMotion>
                                  </p:childTnLst>
                                  <p:subTnLst>
                                    <p:set>
                                      <p:cBhvr override="childStyle">
                                        <p:cTn dur="1" fill="hold" display="0" masterRel="sameClick" afterEffect="1">
                                          <p:stCondLst>
                                            <p:cond evt="end" delay="0">
                                              <p:tn val="511"/>
                                            </p:cond>
                                          </p:stCondLst>
                                        </p:cTn>
                                        <p:tgtEl>
                                          <p:spTgt spid="112769"/>
                                        </p:tgtEl>
                                        <p:attrNameLst>
                                          <p:attrName>style.visibility</p:attrName>
                                        </p:attrNameLst>
                                      </p:cBhvr>
                                      <p:to>
                                        <p:strVal val="hidden"/>
                                      </p:to>
                                    </p:set>
                                  </p:subTnLst>
                                </p:cTn>
                              </p:par>
                            </p:childTnLst>
                          </p:cTn>
                        </p:par>
                        <p:par>
                          <p:cTn id="513" fill="hold" nodeType="afterGroup">
                            <p:stCondLst>
                              <p:cond delay="22000"/>
                            </p:stCondLst>
                            <p:childTnLst>
                              <p:par>
                                <p:cTn id="514" presetID="1" presetClass="entr" presetSubtype="0" fill="hold" nodeType="afterEffect">
                                  <p:stCondLst>
                                    <p:cond delay="0"/>
                                  </p:stCondLst>
                                  <p:childTnLst>
                                    <p:set>
                                      <p:cBhvr>
                                        <p:cTn id="515" dur="1" fill="hold">
                                          <p:stCondLst>
                                            <p:cond delay="0"/>
                                          </p:stCondLst>
                                        </p:cTn>
                                        <p:tgtEl>
                                          <p:spTgt spid="112772"/>
                                        </p:tgtEl>
                                        <p:attrNameLst>
                                          <p:attrName>style.visibility</p:attrName>
                                        </p:attrNameLst>
                                      </p:cBhvr>
                                      <p:to>
                                        <p:strVal val="visible"/>
                                      </p:to>
                                    </p:set>
                                  </p:childTnLst>
                                </p:cTn>
                              </p:par>
                              <p:par>
                                <p:cTn id="516" presetID="1" presetClass="path" presetSubtype="0" autoRev="1" fill="hold" nodeType="withEffect">
                                  <p:stCondLst>
                                    <p:cond delay="0"/>
                                  </p:stCondLst>
                                  <p:childTnLst>
                                    <p:animMotion origin="layout" path="M -1.66667E-6 -0.00509 L -1.66667E-6 -0.01042 " pathEditMode="relative" rAng="0" ptsTypes="AA">
                                      <p:cBhvr>
                                        <p:cTn id="517" dur="100" fill="hold"/>
                                        <p:tgtEl>
                                          <p:spTgt spid="112772"/>
                                        </p:tgtEl>
                                        <p:attrNameLst>
                                          <p:attrName>ppt_x</p:attrName>
                                          <p:attrName>ppt_y</p:attrName>
                                        </p:attrNameLst>
                                      </p:cBhvr>
                                      <p:rCtr x="0" y="-3"/>
                                    </p:animMotion>
                                  </p:childTnLst>
                                  <p:subTnLst>
                                    <p:set>
                                      <p:cBhvr override="childStyle">
                                        <p:cTn dur="1" fill="hold" display="0" masterRel="sameClick" afterEffect="1">
                                          <p:stCondLst>
                                            <p:cond evt="end" delay="0">
                                              <p:tn val="516"/>
                                            </p:cond>
                                          </p:stCondLst>
                                        </p:cTn>
                                        <p:tgtEl>
                                          <p:spTgt spid="112772"/>
                                        </p:tgtEl>
                                        <p:attrNameLst>
                                          <p:attrName>style.visibility</p:attrName>
                                        </p:attrNameLst>
                                      </p:cBhvr>
                                      <p:to>
                                        <p:strVal val="hidden"/>
                                      </p:to>
                                    </p:set>
                                  </p:subTnLst>
                                </p:cTn>
                              </p:par>
                              <p:par>
                                <p:cTn id="518" presetID="1" presetClass="entr" presetSubtype="0" fill="hold" nodeType="withEffect">
                                  <p:stCondLst>
                                    <p:cond delay="300"/>
                                  </p:stCondLst>
                                  <p:childTnLst>
                                    <p:set>
                                      <p:cBhvr>
                                        <p:cTn id="519" dur="1" fill="hold">
                                          <p:stCondLst>
                                            <p:cond delay="0"/>
                                          </p:stCondLst>
                                        </p:cTn>
                                        <p:tgtEl>
                                          <p:spTgt spid="112770"/>
                                        </p:tgtEl>
                                        <p:attrNameLst>
                                          <p:attrName>style.visibility</p:attrName>
                                        </p:attrNameLst>
                                      </p:cBhvr>
                                      <p:to>
                                        <p:strVal val="visible"/>
                                      </p:to>
                                    </p:set>
                                  </p:childTnLst>
                                </p:cTn>
                              </p:par>
                              <p:par>
                                <p:cTn id="520" presetID="1" presetClass="path" presetSubtype="0" autoRev="1" fill="hold" nodeType="withEffect">
                                  <p:stCondLst>
                                    <p:cond delay="300"/>
                                  </p:stCondLst>
                                  <p:childTnLst>
                                    <p:animMotion origin="layout" path="M -1.66667E-6 -0.00509 L -1.66667E-6 -0.01042 " pathEditMode="relative" rAng="0" ptsTypes="AA">
                                      <p:cBhvr>
                                        <p:cTn id="521" dur="100" fill="hold"/>
                                        <p:tgtEl>
                                          <p:spTgt spid="112770"/>
                                        </p:tgtEl>
                                        <p:attrNameLst>
                                          <p:attrName>ppt_x</p:attrName>
                                          <p:attrName>ppt_y</p:attrName>
                                        </p:attrNameLst>
                                      </p:cBhvr>
                                      <p:rCtr x="0" y="-3"/>
                                    </p:animMotion>
                                  </p:childTnLst>
                                  <p:subTnLst>
                                    <p:set>
                                      <p:cBhvr override="childStyle">
                                        <p:cTn dur="1" fill="hold" display="0" masterRel="sameClick" afterEffect="1">
                                          <p:stCondLst>
                                            <p:cond evt="end" delay="0">
                                              <p:tn val="520"/>
                                            </p:cond>
                                          </p:stCondLst>
                                        </p:cTn>
                                        <p:tgtEl>
                                          <p:spTgt spid="112770"/>
                                        </p:tgtEl>
                                        <p:attrNameLst>
                                          <p:attrName>style.visibility</p:attrName>
                                        </p:attrNameLst>
                                      </p:cBhvr>
                                      <p:to>
                                        <p:strVal val="hidden"/>
                                      </p:to>
                                    </p:set>
                                  </p:subTnLst>
                                </p:cTn>
                              </p:par>
                              <p:par>
                                <p:cTn id="522" presetID="1" presetClass="entr" presetSubtype="0" fill="hold" nodeType="withEffect">
                                  <p:stCondLst>
                                    <p:cond delay="400"/>
                                  </p:stCondLst>
                                  <p:childTnLst>
                                    <p:set>
                                      <p:cBhvr>
                                        <p:cTn id="523" dur="1" fill="hold">
                                          <p:stCondLst>
                                            <p:cond delay="0"/>
                                          </p:stCondLst>
                                        </p:cTn>
                                        <p:tgtEl>
                                          <p:spTgt spid="112771"/>
                                        </p:tgtEl>
                                        <p:attrNameLst>
                                          <p:attrName>style.visibility</p:attrName>
                                        </p:attrNameLst>
                                      </p:cBhvr>
                                      <p:to>
                                        <p:strVal val="visible"/>
                                      </p:to>
                                    </p:set>
                                  </p:childTnLst>
                                </p:cTn>
                              </p:par>
                              <p:par>
                                <p:cTn id="524" presetID="1" presetClass="path" presetSubtype="0" autoRev="1" fill="hold" nodeType="withEffect">
                                  <p:stCondLst>
                                    <p:cond delay="400"/>
                                  </p:stCondLst>
                                  <p:childTnLst>
                                    <p:animMotion origin="layout" path="M -1.66667E-6 -0.00509 L -1.66667E-6 -0.01042 " pathEditMode="relative" rAng="0" ptsTypes="AA">
                                      <p:cBhvr>
                                        <p:cTn id="525" dur="100" fill="hold"/>
                                        <p:tgtEl>
                                          <p:spTgt spid="112771"/>
                                        </p:tgtEl>
                                        <p:attrNameLst>
                                          <p:attrName>ppt_x</p:attrName>
                                          <p:attrName>ppt_y</p:attrName>
                                        </p:attrNameLst>
                                      </p:cBhvr>
                                      <p:rCtr x="0" y="-3"/>
                                    </p:animMotion>
                                  </p:childTnLst>
                                  <p:subTnLst>
                                    <p:set>
                                      <p:cBhvr override="childStyle">
                                        <p:cTn dur="1" fill="hold" display="0" masterRel="sameClick" afterEffect="1">
                                          <p:stCondLst>
                                            <p:cond evt="end" delay="0">
                                              <p:tn val="524"/>
                                            </p:cond>
                                          </p:stCondLst>
                                        </p:cTn>
                                        <p:tgtEl>
                                          <p:spTgt spid="112771"/>
                                        </p:tgtEl>
                                        <p:attrNameLst>
                                          <p:attrName>style.visibility</p:attrName>
                                        </p:attrNameLst>
                                      </p:cBhvr>
                                      <p:to>
                                        <p:strVal val="hidden"/>
                                      </p:to>
                                    </p:set>
                                  </p:subTnLst>
                                </p:cTn>
                              </p:par>
                              <p:par>
                                <p:cTn id="526" presetID="1" presetClass="entr" presetSubtype="0" fill="hold" nodeType="withEffect">
                                  <p:stCondLst>
                                    <p:cond delay="1800"/>
                                  </p:stCondLst>
                                  <p:childTnLst>
                                    <p:set>
                                      <p:cBhvr>
                                        <p:cTn id="527" dur="1" fill="hold">
                                          <p:stCondLst>
                                            <p:cond delay="0"/>
                                          </p:stCondLst>
                                        </p:cTn>
                                        <p:tgtEl>
                                          <p:spTgt spid="112773"/>
                                        </p:tgtEl>
                                        <p:attrNameLst>
                                          <p:attrName>style.visibility</p:attrName>
                                        </p:attrNameLst>
                                      </p:cBhvr>
                                      <p:to>
                                        <p:strVal val="visible"/>
                                      </p:to>
                                    </p:set>
                                  </p:childTnLst>
                                </p:cTn>
                              </p:par>
                              <p:par>
                                <p:cTn id="528" presetID="1" presetClass="path" presetSubtype="0" autoRev="1" fill="hold" nodeType="withEffect">
                                  <p:stCondLst>
                                    <p:cond delay="1800"/>
                                  </p:stCondLst>
                                  <p:childTnLst>
                                    <p:animMotion origin="layout" path="M -1.66667E-6 -0.00509 L -1.66667E-6 -0.01042 " pathEditMode="relative" rAng="0" ptsTypes="AA">
                                      <p:cBhvr>
                                        <p:cTn id="529" dur="100" fill="hold"/>
                                        <p:tgtEl>
                                          <p:spTgt spid="112773"/>
                                        </p:tgtEl>
                                        <p:attrNameLst>
                                          <p:attrName>ppt_x</p:attrName>
                                          <p:attrName>ppt_y</p:attrName>
                                        </p:attrNameLst>
                                      </p:cBhvr>
                                      <p:rCtr x="0" y="-3"/>
                                    </p:animMotion>
                                  </p:childTnLst>
                                  <p:subTnLst>
                                    <p:set>
                                      <p:cBhvr override="childStyle">
                                        <p:cTn dur="1" fill="hold" display="0" masterRel="sameClick" afterEffect="1">
                                          <p:stCondLst>
                                            <p:cond evt="end" delay="0">
                                              <p:tn val="528"/>
                                            </p:cond>
                                          </p:stCondLst>
                                        </p:cTn>
                                        <p:tgtEl>
                                          <p:spTgt spid="112773"/>
                                        </p:tgtEl>
                                        <p:attrNameLst>
                                          <p:attrName>style.visibility</p:attrName>
                                        </p:attrNameLst>
                                      </p:cBhvr>
                                      <p:to>
                                        <p:strVal val="hidden"/>
                                      </p:to>
                                    </p:set>
                                  </p:subTnLst>
                                </p:cTn>
                              </p:par>
                              <p:par>
                                <p:cTn id="530" presetID="1" presetClass="entr" presetSubtype="0" fill="hold" nodeType="withEffect">
                                  <p:stCondLst>
                                    <p:cond delay="900"/>
                                  </p:stCondLst>
                                  <p:childTnLst>
                                    <p:set>
                                      <p:cBhvr>
                                        <p:cTn id="531" dur="1" fill="hold">
                                          <p:stCondLst>
                                            <p:cond delay="0"/>
                                          </p:stCondLst>
                                        </p:cTn>
                                        <p:tgtEl>
                                          <p:spTgt spid="112774"/>
                                        </p:tgtEl>
                                        <p:attrNameLst>
                                          <p:attrName>style.visibility</p:attrName>
                                        </p:attrNameLst>
                                      </p:cBhvr>
                                      <p:to>
                                        <p:strVal val="visible"/>
                                      </p:to>
                                    </p:set>
                                  </p:childTnLst>
                                </p:cTn>
                              </p:par>
                              <p:par>
                                <p:cTn id="532" presetID="1" presetClass="path" presetSubtype="0" autoRev="1" fill="hold" nodeType="withEffect">
                                  <p:stCondLst>
                                    <p:cond delay="900"/>
                                  </p:stCondLst>
                                  <p:childTnLst>
                                    <p:animMotion origin="layout" path="M -1.66667E-6 -0.00509 L -1.66667E-6 -0.01042 " pathEditMode="relative" rAng="0" ptsTypes="AA">
                                      <p:cBhvr>
                                        <p:cTn id="533" dur="100" fill="hold"/>
                                        <p:tgtEl>
                                          <p:spTgt spid="112774"/>
                                        </p:tgtEl>
                                        <p:attrNameLst>
                                          <p:attrName>ppt_x</p:attrName>
                                          <p:attrName>ppt_y</p:attrName>
                                        </p:attrNameLst>
                                      </p:cBhvr>
                                      <p:rCtr x="0" y="-3"/>
                                    </p:animMotion>
                                  </p:childTnLst>
                                  <p:subTnLst>
                                    <p:set>
                                      <p:cBhvr override="childStyle">
                                        <p:cTn dur="1" fill="hold" display="0" masterRel="sameClick" afterEffect="1">
                                          <p:stCondLst>
                                            <p:cond evt="end" delay="0">
                                              <p:tn val="532"/>
                                            </p:cond>
                                          </p:stCondLst>
                                        </p:cTn>
                                        <p:tgtEl>
                                          <p:spTgt spid="112774"/>
                                        </p:tgtEl>
                                        <p:attrNameLst>
                                          <p:attrName>style.visibility</p:attrName>
                                        </p:attrNameLst>
                                      </p:cBhvr>
                                      <p:to>
                                        <p:strVal val="hidden"/>
                                      </p:to>
                                    </p:set>
                                  </p:subTnLst>
                                </p:cTn>
                              </p:par>
                              <p:par>
                                <p:cTn id="534" presetID="1" presetClass="entr" presetSubtype="0" fill="hold" nodeType="withEffect">
                                  <p:stCondLst>
                                    <p:cond delay="500"/>
                                  </p:stCondLst>
                                  <p:childTnLst>
                                    <p:set>
                                      <p:cBhvr>
                                        <p:cTn id="535" dur="1" fill="hold">
                                          <p:stCondLst>
                                            <p:cond delay="0"/>
                                          </p:stCondLst>
                                        </p:cTn>
                                        <p:tgtEl>
                                          <p:spTgt spid="112775"/>
                                        </p:tgtEl>
                                        <p:attrNameLst>
                                          <p:attrName>style.visibility</p:attrName>
                                        </p:attrNameLst>
                                      </p:cBhvr>
                                      <p:to>
                                        <p:strVal val="visible"/>
                                      </p:to>
                                    </p:set>
                                  </p:childTnLst>
                                </p:cTn>
                              </p:par>
                              <p:par>
                                <p:cTn id="536" presetID="1" presetClass="path" presetSubtype="0" autoRev="1" fill="hold" nodeType="withEffect">
                                  <p:stCondLst>
                                    <p:cond delay="500"/>
                                  </p:stCondLst>
                                  <p:childTnLst>
                                    <p:animMotion origin="layout" path="M -1.66667E-6 -0.00509 L -1.66667E-6 -0.01042 " pathEditMode="relative" rAng="0" ptsTypes="AA">
                                      <p:cBhvr>
                                        <p:cTn id="537" dur="100" fill="hold"/>
                                        <p:tgtEl>
                                          <p:spTgt spid="112775"/>
                                        </p:tgtEl>
                                        <p:attrNameLst>
                                          <p:attrName>ppt_x</p:attrName>
                                          <p:attrName>ppt_y</p:attrName>
                                        </p:attrNameLst>
                                      </p:cBhvr>
                                      <p:rCtr x="0" y="-3"/>
                                    </p:animMotion>
                                  </p:childTnLst>
                                  <p:subTnLst>
                                    <p:set>
                                      <p:cBhvr override="childStyle">
                                        <p:cTn dur="1" fill="hold" display="0" masterRel="sameClick" afterEffect="1">
                                          <p:stCondLst>
                                            <p:cond evt="end" delay="0">
                                              <p:tn val="536"/>
                                            </p:cond>
                                          </p:stCondLst>
                                        </p:cTn>
                                        <p:tgtEl>
                                          <p:spTgt spid="112775"/>
                                        </p:tgtEl>
                                        <p:attrNameLst>
                                          <p:attrName>style.visibility</p:attrName>
                                        </p:attrNameLst>
                                      </p:cBhvr>
                                      <p:to>
                                        <p:strVal val="hidden"/>
                                      </p:to>
                                    </p:set>
                                  </p:subTnLst>
                                </p:cTn>
                              </p:par>
                              <p:par>
                                <p:cTn id="538" presetID="1" presetClass="entr" presetSubtype="0" fill="hold" nodeType="withEffect">
                                  <p:stCondLst>
                                    <p:cond delay="300"/>
                                  </p:stCondLst>
                                  <p:childTnLst>
                                    <p:set>
                                      <p:cBhvr>
                                        <p:cTn id="539" dur="1" fill="hold">
                                          <p:stCondLst>
                                            <p:cond delay="0"/>
                                          </p:stCondLst>
                                        </p:cTn>
                                        <p:tgtEl>
                                          <p:spTgt spid="112776"/>
                                        </p:tgtEl>
                                        <p:attrNameLst>
                                          <p:attrName>style.visibility</p:attrName>
                                        </p:attrNameLst>
                                      </p:cBhvr>
                                      <p:to>
                                        <p:strVal val="visible"/>
                                      </p:to>
                                    </p:set>
                                  </p:childTnLst>
                                </p:cTn>
                              </p:par>
                              <p:par>
                                <p:cTn id="540" presetID="1" presetClass="path" presetSubtype="0" autoRev="1" fill="hold" nodeType="withEffect">
                                  <p:stCondLst>
                                    <p:cond delay="300"/>
                                  </p:stCondLst>
                                  <p:childTnLst>
                                    <p:animMotion origin="layout" path="M -1.66667E-6 -0.00509 L -1.66667E-6 -0.01042 " pathEditMode="relative" rAng="0" ptsTypes="AA">
                                      <p:cBhvr>
                                        <p:cTn id="541" dur="100" fill="hold"/>
                                        <p:tgtEl>
                                          <p:spTgt spid="112776"/>
                                        </p:tgtEl>
                                        <p:attrNameLst>
                                          <p:attrName>ppt_x</p:attrName>
                                          <p:attrName>ppt_y</p:attrName>
                                        </p:attrNameLst>
                                      </p:cBhvr>
                                      <p:rCtr x="0" y="-3"/>
                                    </p:animMotion>
                                  </p:childTnLst>
                                  <p:subTnLst>
                                    <p:set>
                                      <p:cBhvr override="childStyle">
                                        <p:cTn dur="1" fill="hold" display="0" masterRel="sameClick" afterEffect="1">
                                          <p:stCondLst>
                                            <p:cond evt="end" delay="0">
                                              <p:tn val="540"/>
                                            </p:cond>
                                          </p:stCondLst>
                                        </p:cTn>
                                        <p:tgtEl>
                                          <p:spTgt spid="112776"/>
                                        </p:tgtEl>
                                        <p:attrNameLst>
                                          <p:attrName>style.visibility</p:attrName>
                                        </p:attrNameLst>
                                      </p:cBhvr>
                                      <p:to>
                                        <p:strVal val="hidden"/>
                                      </p:to>
                                    </p:set>
                                  </p:subTnLst>
                                </p:cTn>
                              </p:par>
                              <p:par>
                                <p:cTn id="542" presetID="1" presetClass="entr" presetSubtype="0" fill="hold" nodeType="withEffect">
                                  <p:stCondLst>
                                    <p:cond delay="300"/>
                                  </p:stCondLst>
                                  <p:childTnLst>
                                    <p:set>
                                      <p:cBhvr>
                                        <p:cTn id="543" dur="1" fill="hold">
                                          <p:stCondLst>
                                            <p:cond delay="0"/>
                                          </p:stCondLst>
                                        </p:cTn>
                                        <p:tgtEl>
                                          <p:spTgt spid="112777"/>
                                        </p:tgtEl>
                                        <p:attrNameLst>
                                          <p:attrName>style.visibility</p:attrName>
                                        </p:attrNameLst>
                                      </p:cBhvr>
                                      <p:to>
                                        <p:strVal val="visible"/>
                                      </p:to>
                                    </p:set>
                                  </p:childTnLst>
                                </p:cTn>
                              </p:par>
                              <p:par>
                                <p:cTn id="544" presetID="1" presetClass="path" presetSubtype="0" autoRev="1" fill="hold" nodeType="withEffect">
                                  <p:stCondLst>
                                    <p:cond delay="300"/>
                                  </p:stCondLst>
                                  <p:childTnLst>
                                    <p:animMotion origin="layout" path="M -1.66667E-6 -0.00509 L -1.66667E-6 -0.01042 " pathEditMode="relative" rAng="0" ptsTypes="AA">
                                      <p:cBhvr>
                                        <p:cTn id="545" dur="100" fill="hold"/>
                                        <p:tgtEl>
                                          <p:spTgt spid="112777"/>
                                        </p:tgtEl>
                                        <p:attrNameLst>
                                          <p:attrName>ppt_x</p:attrName>
                                          <p:attrName>ppt_y</p:attrName>
                                        </p:attrNameLst>
                                      </p:cBhvr>
                                      <p:rCtr x="0" y="-3"/>
                                    </p:animMotion>
                                  </p:childTnLst>
                                  <p:subTnLst>
                                    <p:set>
                                      <p:cBhvr override="childStyle">
                                        <p:cTn dur="1" fill="hold" display="0" masterRel="sameClick" afterEffect="1">
                                          <p:stCondLst>
                                            <p:cond evt="end" delay="0">
                                              <p:tn val="544"/>
                                            </p:cond>
                                          </p:stCondLst>
                                        </p:cTn>
                                        <p:tgtEl>
                                          <p:spTgt spid="112777"/>
                                        </p:tgtEl>
                                        <p:attrNameLst>
                                          <p:attrName>style.visibility</p:attrName>
                                        </p:attrNameLst>
                                      </p:cBhvr>
                                      <p:to>
                                        <p:strVal val="hidden"/>
                                      </p:to>
                                    </p:set>
                                  </p:subTnLst>
                                </p:cTn>
                              </p:par>
                              <p:par>
                                <p:cTn id="546" presetID="1" presetClass="entr" presetSubtype="0" fill="hold" nodeType="withEffect">
                                  <p:stCondLst>
                                    <p:cond delay="1400"/>
                                  </p:stCondLst>
                                  <p:childTnLst>
                                    <p:set>
                                      <p:cBhvr>
                                        <p:cTn id="547" dur="1" fill="hold">
                                          <p:stCondLst>
                                            <p:cond delay="0"/>
                                          </p:stCondLst>
                                        </p:cTn>
                                        <p:tgtEl>
                                          <p:spTgt spid="112778"/>
                                        </p:tgtEl>
                                        <p:attrNameLst>
                                          <p:attrName>style.visibility</p:attrName>
                                        </p:attrNameLst>
                                      </p:cBhvr>
                                      <p:to>
                                        <p:strVal val="visible"/>
                                      </p:to>
                                    </p:set>
                                  </p:childTnLst>
                                </p:cTn>
                              </p:par>
                              <p:par>
                                <p:cTn id="548" presetID="1" presetClass="path" presetSubtype="0" autoRev="1" fill="hold" nodeType="withEffect">
                                  <p:stCondLst>
                                    <p:cond delay="1400"/>
                                  </p:stCondLst>
                                  <p:childTnLst>
                                    <p:animMotion origin="layout" path="M -1.66667E-6 -0.00509 L -1.66667E-6 -0.01042 " pathEditMode="relative" rAng="0" ptsTypes="AA">
                                      <p:cBhvr>
                                        <p:cTn id="549" dur="100" fill="hold"/>
                                        <p:tgtEl>
                                          <p:spTgt spid="112778"/>
                                        </p:tgtEl>
                                        <p:attrNameLst>
                                          <p:attrName>ppt_x</p:attrName>
                                          <p:attrName>ppt_y</p:attrName>
                                        </p:attrNameLst>
                                      </p:cBhvr>
                                      <p:rCtr x="0" y="-3"/>
                                    </p:animMotion>
                                  </p:childTnLst>
                                  <p:subTnLst>
                                    <p:set>
                                      <p:cBhvr override="childStyle">
                                        <p:cTn dur="1" fill="hold" display="0" masterRel="sameClick" afterEffect="1">
                                          <p:stCondLst>
                                            <p:cond evt="end" delay="0">
                                              <p:tn val="548"/>
                                            </p:cond>
                                          </p:stCondLst>
                                        </p:cTn>
                                        <p:tgtEl>
                                          <p:spTgt spid="112778"/>
                                        </p:tgtEl>
                                        <p:attrNameLst>
                                          <p:attrName>style.visibility</p:attrName>
                                        </p:attrNameLst>
                                      </p:cBhvr>
                                      <p:to>
                                        <p:strVal val="hidden"/>
                                      </p:to>
                                    </p:set>
                                  </p:subTnLst>
                                </p:cTn>
                              </p:par>
                              <p:par>
                                <p:cTn id="550" presetID="1" presetClass="entr" presetSubtype="0" fill="hold" nodeType="withEffect">
                                  <p:stCondLst>
                                    <p:cond delay="100"/>
                                  </p:stCondLst>
                                  <p:childTnLst>
                                    <p:set>
                                      <p:cBhvr>
                                        <p:cTn id="551" dur="1" fill="hold">
                                          <p:stCondLst>
                                            <p:cond delay="0"/>
                                          </p:stCondLst>
                                        </p:cTn>
                                        <p:tgtEl>
                                          <p:spTgt spid="112779"/>
                                        </p:tgtEl>
                                        <p:attrNameLst>
                                          <p:attrName>style.visibility</p:attrName>
                                        </p:attrNameLst>
                                      </p:cBhvr>
                                      <p:to>
                                        <p:strVal val="visible"/>
                                      </p:to>
                                    </p:set>
                                  </p:childTnLst>
                                </p:cTn>
                              </p:par>
                              <p:par>
                                <p:cTn id="552" presetID="1" presetClass="path" presetSubtype="0" autoRev="1" fill="hold" nodeType="withEffect">
                                  <p:stCondLst>
                                    <p:cond delay="100"/>
                                  </p:stCondLst>
                                  <p:childTnLst>
                                    <p:animMotion origin="layout" path="M -1.66667E-6 -0.00509 L -1.66667E-6 -0.01042 " pathEditMode="relative" rAng="0" ptsTypes="AA">
                                      <p:cBhvr>
                                        <p:cTn id="553" dur="100" fill="hold"/>
                                        <p:tgtEl>
                                          <p:spTgt spid="112779"/>
                                        </p:tgtEl>
                                        <p:attrNameLst>
                                          <p:attrName>ppt_x</p:attrName>
                                          <p:attrName>ppt_y</p:attrName>
                                        </p:attrNameLst>
                                      </p:cBhvr>
                                      <p:rCtr x="0" y="-3"/>
                                    </p:animMotion>
                                  </p:childTnLst>
                                  <p:subTnLst>
                                    <p:set>
                                      <p:cBhvr override="childStyle">
                                        <p:cTn dur="1" fill="hold" display="0" masterRel="sameClick" afterEffect="1">
                                          <p:stCondLst>
                                            <p:cond evt="end" delay="0">
                                              <p:tn val="552"/>
                                            </p:cond>
                                          </p:stCondLst>
                                        </p:cTn>
                                        <p:tgtEl>
                                          <p:spTgt spid="112779"/>
                                        </p:tgtEl>
                                        <p:attrNameLst>
                                          <p:attrName>style.visibility</p:attrName>
                                        </p:attrNameLst>
                                      </p:cBhvr>
                                      <p:to>
                                        <p:strVal val="hidden"/>
                                      </p:to>
                                    </p:set>
                                  </p:subTnLst>
                                </p:cTn>
                              </p:par>
                              <p:par>
                                <p:cTn id="554" presetID="1" presetClass="entr" presetSubtype="0" fill="hold" nodeType="withEffect">
                                  <p:stCondLst>
                                    <p:cond delay="1000"/>
                                  </p:stCondLst>
                                  <p:childTnLst>
                                    <p:set>
                                      <p:cBhvr>
                                        <p:cTn id="555" dur="1" fill="hold">
                                          <p:stCondLst>
                                            <p:cond delay="0"/>
                                          </p:stCondLst>
                                        </p:cTn>
                                        <p:tgtEl>
                                          <p:spTgt spid="112780"/>
                                        </p:tgtEl>
                                        <p:attrNameLst>
                                          <p:attrName>style.visibility</p:attrName>
                                        </p:attrNameLst>
                                      </p:cBhvr>
                                      <p:to>
                                        <p:strVal val="visible"/>
                                      </p:to>
                                    </p:set>
                                  </p:childTnLst>
                                </p:cTn>
                              </p:par>
                              <p:par>
                                <p:cTn id="556" presetID="1" presetClass="path" presetSubtype="0" autoRev="1" fill="hold" nodeType="withEffect">
                                  <p:stCondLst>
                                    <p:cond delay="1000"/>
                                  </p:stCondLst>
                                  <p:childTnLst>
                                    <p:animMotion origin="layout" path="M -1.66667E-6 -0.00509 L -1.66667E-6 -0.01042 " pathEditMode="relative" rAng="0" ptsTypes="AA">
                                      <p:cBhvr>
                                        <p:cTn id="557" dur="100" fill="hold"/>
                                        <p:tgtEl>
                                          <p:spTgt spid="112780"/>
                                        </p:tgtEl>
                                        <p:attrNameLst>
                                          <p:attrName>ppt_x</p:attrName>
                                          <p:attrName>ppt_y</p:attrName>
                                        </p:attrNameLst>
                                      </p:cBhvr>
                                      <p:rCtr x="0" y="-3"/>
                                    </p:animMotion>
                                  </p:childTnLst>
                                  <p:subTnLst>
                                    <p:set>
                                      <p:cBhvr override="childStyle">
                                        <p:cTn dur="1" fill="hold" display="0" masterRel="sameClick" afterEffect="1">
                                          <p:stCondLst>
                                            <p:cond evt="end" delay="0">
                                              <p:tn val="556"/>
                                            </p:cond>
                                          </p:stCondLst>
                                        </p:cTn>
                                        <p:tgtEl>
                                          <p:spTgt spid="112780"/>
                                        </p:tgtEl>
                                        <p:attrNameLst>
                                          <p:attrName>style.visibility</p:attrName>
                                        </p:attrNameLst>
                                      </p:cBhvr>
                                      <p:to>
                                        <p:strVal val="hidden"/>
                                      </p:to>
                                    </p:set>
                                  </p:subTnLst>
                                </p:cTn>
                              </p:par>
                              <p:par>
                                <p:cTn id="558" presetID="1" presetClass="entr" presetSubtype="0" fill="hold" nodeType="withEffect">
                                  <p:stCondLst>
                                    <p:cond delay="1000"/>
                                  </p:stCondLst>
                                  <p:childTnLst>
                                    <p:set>
                                      <p:cBhvr>
                                        <p:cTn id="559" dur="1" fill="hold">
                                          <p:stCondLst>
                                            <p:cond delay="0"/>
                                          </p:stCondLst>
                                        </p:cTn>
                                        <p:tgtEl>
                                          <p:spTgt spid="112781"/>
                                        </p:tgtEl>
                                        <p:attrNameLst>
                                          <p:attrName>style.visibility</p:attrName>
                                        </p:attrNameLst>
                                      </p:cBhvr>
                                      <p:to>
                                        <p:strVal val="visible"/>
                                      </p:to>
                                    </p:set>
                                  </p:childTnLst>
                                </p:cTn>
                              </p:par>
                              <p:par>
                                <p:cTn id="560" presetID="1" presetClass="path" presetSubtype="0" autoRev="1" fill="hold" nodeType="withEffect">
                                  <p:stCondLst>
                                    <p:cond delay="1000"/>
                                  </p:stCondLst>
                                  <p:childTnLst>
                                    <p:animMotion origin="layout" path="M -1.66667E-6 -0.00509 L -1.66667E-6 -0.01042 " pathEditMode="relative" rAng="0" ptsTypes="AA">
                                      <p:cBhvr>
                                        <p:cTn id="561" dur="100" fill="hold"/>
                                        <p:tgtEl>
                                          <p:spTgt spid="112781"/>
                                        </p:tgtEl>
                                        <p:attrNameLst>
                                          <p:attrName>ppt_x</p:attrName>
                                          <p:attrName>ppt_y</p:attrName>
                                        </p:attrNameLst>
                                      </p:cBhvr>
                                      <p:rCtr x="0" y="-3"/>
                                    </p:animMotion>
                                  </p:childTnLst>
                                  <p:subTnLst>
                                    <p:set>
                                      <p:cBhvr override="childStyle">
                                        <p:cTn dur="1" fill="hold" display="0" masterRel="sameClick" afterEffect="1">
                                          <p:stCondLst>
                                            <p:cond evt="end" delay="0">
                                              <p:tn val="560"/>
                                            </p:cond>
                                          </p:stCondLst>
                                        </p:cTn>
                                        <p:tgtEl>
                                          <p:spTgt spid="112781"/>
                                        </p:tgtEl>
                                        <p:attrNameLst>
                                          <p:attrName>style.visibility</p:attrName>
                                        </p:attrNameLst>
                                      </p:cBhvr>
                                      <p:to>
                                        <p:strVal val="hidden"/>
                                      </p:to>
                                    </p:set>
                                  </p:subTnLst>
                                </p:cTn>
                              </p:par>
                            </p:childTnLst>
                          </p:cTn>
                        </p:par>
                        <p:par>
                          <p:cTn id="562" fill="hold" nodeType="afterGroup">
                            <p:stCondLst>
                              <p:cond delay="24000"/>
                            </p:stCondLst>
                            <p:childTnLst>
                              <p:par>
                                <p:cTn id="563" presetID="1" presetClass="entr" presetSubtype="0" fill="hold" nodeType="afterEffect">
                                  <p:stCondLst>
                                    <p:cond delay="0"/>
                                  </p:stCondLst>
                                  <p:childTnLst>
                                    <p:set>
                                      <p:cBhvr>
                                        <p:cTn id="564" dur="1" fill="hold">
                                          <p:stCondLst>
                                            <p:cond delay="0"/>
                                          </p:stCondLst>
                                        </p:cTn>
                                        <p:tgtEl>
                                          <p:spTgt spid="112784"/>
                                        </p:tgtEl>
                                        <p:attrNameLst>
                                          <p:attrName>style.visibility</p:attrName>
                                        </p:attrNameLst>
                                      </p:cBhvr>
                                      <p:to>
                                        <p:strVal val="visible"/>
                                      </p:to>
                                    </p:set>
                                  </p:childTnLst>
                                </p:cTn>
                              </p:par>
                              <p:par>
                                <p:cTn id="565" presetID="1" presetClass="path" presetSubtype="0" autoRev="1" fill="hold" nodeType="withEffect">
                                  <p:stCondLst>
                                    <p:cond delay="0"/>
                                  </p:stCondLst>
                                  <p:childTnLst>
                                    <p:animMotion origin="layout" path="M -1.66667E-6 -0.00509 L -1.66667E-6 -0.01042 " pathEditMode="relative" rAng="0" ptsTypes="AA">
                                      <p:cBhvr>
                                        <p:cTn id="566" dur="100" fill="hold"/>
                                        <p:tgtEl>
                                          <p:spTgt spid="112784"/>
                                        </p:tgtEl>
                                        <p:attrNameLst>
                                          <p:attrName>ppt_x</p:attrName>
                                          <p:attrName>ppt_y</p:attrName>
                                        </p:attrNameLst>
                                      </p:cBhvr>
                                      <p:rCtr x="0" y="-3"/>
                                    </p:animMotion>
                                  </p:childTnLst>
                                  <p:subTnLst>
                                    <p:set>
                                      <p:cBhvr override="childStyle">
                                        <p:cTn dur="1" fill="hold" display="0" masterRel="sameClick" afterEffect="1">
                                          <p:stCondLst>
                                            <p:cond evt="end" delay="0">
                                              <p:tn val="565"/>
                                            </p:cond>
                                          </p:stCondLst>
                                        </p:cTn>
                                        <p:tgtEl>
                                          <p:spTgt spid="112784"/>
                                        </p:tgtEl>
                                        <p:attrNameLst>
                                          <p:attrName>style.visibility</p:attrName>
                                        </p:attrNameLst>
                                      </p:cBhvr>
                                      <p:to>
                                        <p:strVal val="hidden"/>
                                      </p:to>
                                    </p:set>
                                  </p:subTnLst>
                                </p:cTn>
                              </p:par>
                              <p:par>
                                <p:cTn id="567" presetID="1" presetClass="entr" presetSubtype="0" fill="hold" nodeType="withEffect">
                                  <p:stCondLst>
                                    <p:cond delay="300"/>
                                  </p:stCondLst>
                                  <p:childTnLst>
                                    <p:set>
                                      <p:cBhvr>
                                        <p:cTn id="568" dur="1" fill="hold">
                                          <p:stCondLst>
                                            <p:cond delay="0"/>
                                          </p:stCondLst>
                                        </p:cTn>
                                        <p:tgtEl>
                                          <p:spTgt spid="112782"/>
                                        </p:tgtEl>
                                        <p:attrNameLst>
                                          <p:attrName>style.visibility</p:attrName>
                                        </p:attrNameLst>
                                      </p:cBhvr>
                                      <p:to>
                                        <p:strVal val="visible"/>
                                      </p:to>
                                    </p:set>
                                  </p:childTnLst>
                                </p:cTn>
                              </p:par>
                              <p:par>
                                <p:cTn id="569" presetID="1" presetClass="path" presetSubtype="0" autoRev="1" fill="hold" nodeType="withEffect">
                                  <p:stCondLst>
                                    <p:cond delay="300"/>
                                  </p:stCondLst>
                                  <p:childTnLst>
                                    <p:animMotion origin="layout" path="M -1.66667E-6 -0.00509 L -1.66667E-6 -0.01042 " pathEditMode="relative" rAng="0" ptsTypes="AA">
                                      <p:cBhvr>
                                        <p:cTn id="570" dur="100" fill="hold"/>
                                        <p:tgtEl>
                                          <p:spTgt spid="112782"/>
                                        </p:tgtEl>
                                        <p:attrNameLst>
                                          <p:attrName>ppt_x</p:attrName>
                                          <p:attrName>ppt_y</p:attrName>
                                        </p:attrNameLst>
                                      </p:cBhvr>
                                      <p:rCtr x="0" y="-3"/>
                                    </p:animMotion>
                                  </p:childTnLst>
                                  <p:subTnLst>
                                    <p:set>
                                      <p:cBhvr override="childStyle">
                                        <p:cTn dur="1" fill="hold" display="0" masterRel="sameClick" afterEffect="1">
                                          <p:stCondLst>
                                            <p:cond evt="end" delay="0">
                                              <p:tn val="569"/>
                                            </p:cond>
                                          </p:stCondLst>
                                        </p:cTn>
                                        <p:tgtEl>
                                          <p:spTgt spid="112782"/>
                                        </p:tgtEl>
                                        <p:attrNameLst>
                                          <p:attrName>style.visibility</p:attrName>
                                        </p:attrNameLst>
                                      </p:cBhvr>
                                      <p:to>
                                        <p:strVal val="hidden"/>
                                      </p:to>
                                    </p:set>
                                  </p:subTnLst>
                                </p:cTn>
                              </p:par>
                              <p:par>
                                <p:cTn id="571" presetID="1" presetClass="entr" presetSubtype="0" fill="hold" nodeType="withEffect">
                                  <p:stCondLst>
                                    <p:cond delay="400"/>
                                  </p:stCondLst>
                                  <p:childTnLst>
                                    <p:set>
                                      <p:cBhvr>
                                        <p:cTn id="572" dur="1" fill="hold">
                                          <p:stCondLst>
                                            <p:cond delay="0"/>
                                          </p:stCondLst>
                                        </p:cTn>
                                        <p:tgtEl>
                                          <p:spTgt spid="112783"/>
                                        </p:tgtEl>
                                        <p:attrNameLst>
                                          <p:attrName>style.visibility</p:attrName>
                                        </p:attrNameLst>
                                      </p:cBhvr>
                                      <p:to>
                                        <p:strVal val="visible"/>
                                      </p:to>
                                    </p:set>
                                  </p:childTnLst>
                                </p:cTn>
                              </p:par>
                              <p:par>
                                <p:cTn id="573" presetID="1" presetClass="path" presetSubtype="0" autoRev="1" fill="hold" nodeType="withEffect">
                                  <p:stCondLst>
                                    <p:cond delay="400"/>
                                  </p:stCondLst>
                                  <p:childTnLst>
                                    <p:animMotion origin="layout" path="M -1.66667E-6 -0.00509 L -1.66667E-6 -0.01042 " pathEditMode="relative" rAng="0" ptsTypes="AA">
                                      <p:cBhvr>
                                        <p:cTn id="574" dur="100" fill="hold"/>
                                        <p:tgtEl>
                                          <p:spTgt spid="112783"/>
                                        </p:tgtEl>
                                        <p:attrNameLst>
                                          <p:attrName>ppt_x</p:attrName>
                                          <p:attrName>ppt_y</p:attrName>
                                        </p:attrNameLst>
                                      </p:cBhvr>
                                      <p:rCtr x="0" y="-3"/>
                                    </p:animMotion>
                                  </p:childTnLst>
                                  <p:subTnLst>
                                    <p:set>
                                      <p:cBhvr override="childStyle">
                                        <p:cTn dur="1" fill="hold" display="0" masterRel="sameClick" afterEffect="1">
                                          <p:stCondLst>
                                            <p:cond evt="end" delay="0">
                                              <p:tn val="573"/>
                                            </p:cond>
                                          </p:stCondLst>
                                        </p:cTn>
                                        <p:tgtEl>
                                          <p:spTgt spid="112783"/>
                                        </p:tgtEl>
                                        <p:attrNameLst>
                                          <p:attrName>style.visibility</p:attrName>
                                        </p:attrNameLst>
                                      </p:cBhvr>
                                      <p:to>
                                        <p:strVal val="hidden"/>
                                      </p:to>
                                    </p:set>
                                  </p:subTnLst>
                                </p:cTn>
                              </p:par>
                              <p:par>
                                <p:cTn id="575" presetID="1" presetClass="entr" presetSubtype="0" fill="hold" nodeType="withEffect">
                                  <p:stCondLst>
                                    <p:cond delay="1800"/>
                                  </p:stCondLst>
                                  <p:childTnLst>
                                    <p:set>
                                      <p:cBhvr>
                                        <p:cTn id="576" dur="1" fill="hold">
                                          <p:stCondLst>
                                            <p:cond delay="0"/>
                                          </p:stCondLst>
                                        </p:cTn>
                                        <p:tgtEl>
                                          <p:spTgt spid="112785"/>
                                        </p:tgtEl>
                                        <p:attrNameLst>
                                          <p:attrName>style.visibility</p:attrName>
                                        </p:attrNameLst>
                                      </p:cBhvr>
                                      <p:to>
                                        <p:strVal val="visible"/>
                                      </p:to>
                                    </p:set>
                                  </p:childTnLst>
                                </p:cTn>
                              </p:par>
                              <p:par>
                                <p:cTn id="577" presetID="1" presetClass="path" presetSubtype="0" autoRev="1" fill="hold" nodeType="withEffect">
                                  <p:stCondLst>
                                    <p:cond delay="1800"/>
                                  </p:stCondLst>
                                  <p:childTnLst>
                                    <p:animMotion origin="layout" path="M -1.66667E-6 -0.00509 L -1.66667E-6 -0.01042 " pathEditMode="relative" rAng="0" ptsTypes="AA">
                                      <p:cBhvr>
                                        <p:cTn id="578" dur="100" fill="hold"/>
                                        <p:tgtEl>
                                          <p:spTgt spid="112785"/>
                                        </p:tgtEl>
                                        <p:attrNameLst>
                                          <p:attrName>ppt_x</p:attrName>
                                          <p:attrName>ppt_y</p:attrName>
                                        </p:attrNameLst>
                                      </p:cBhvr>
                                      <p:rCtr x="0" y="-3"/>
                                    </p:animMotion>
                                  </p:childTnLst>
                                  <p:subTnLst>
                                    <p:set>
                                      <p:cBhvr override="childStyle">
                                        <p:cTn dur="1" fill="hold" display="0" masterRel="sameClick" afterEffect="1">
                                          <p:stCondLst>
                                            <p:cond evt="end" delay="0">
                                              <p:tn val="577"/>
                                            </p:cond>
                                          </p:stCondLst>
                                        </p:cTn>
                                        <p:tgtEl>
                                          <p:spTgt spid="112785"/>
                                        </p:tgtEl>
                                        <p:attrNameLst>
                                          <p:attrName>style.visibility</p:attrName>
                                        </p:attrNameLst>
                                      </p:cBhvr>
                                      <p:to>
                                        <p:strVal val="hidden"/>
                                      </p:to>
                                    </p:set>
                                  </p:subTnLst>
                                </p:cTn>
                              </p:par>
                              <p:par>
                                <p:cTn id="579" presetID="1" presetClass="entr" presetSubtype="0" fill="hold" nodeType="withEffect">
                                  <p:stCondLst>
                                    <p:cond delay="500"/>
                                  </p:stCondLst>
                                  <p:childTnLst>
                                    <p:set>
                                      <p:cBhvr>
                                        <p:cTn id="580" dur="1" fill="hold">
                                          <p:stCondLst>
                                            <p:cond delay="0"/>
                                          </p:stCondLst>
                                        </p:cTn>
                                        <p:tgtEl>
                                          <p:spTgt spid="112786"/>
                                        </p:tgtEl>
                                        <p:attrNameLst>
                                          <p:attrName>style.visibility</p:attrName>
                                        </p:attrNameLst>
                                      </p:cBhvr>
                                      <p:to>
                                        <p:strVal val="visible"/>
                                      </p:to>
                                    </p:set>
                                  </p:childTnLst>
                                </p:cTn>
                              </p:par>
                              <p:par>
                                <p:cTn id="581" presetID="1" presetClass="path" presetSubtype="0" autoRev="1" fill="hold" nodeType="withEffect">
                                  <p:stCondLst>
                                    <p:cond delay="500"/>
                                  </p:stCondLst>
                                  <p:childTnLst>
                                    <p:animMotion origin="layout" path="M -1.66667E-6 -0.00509 L -1.66667E-6 -0.01042 " pathEditMode="relative" rAng="0" ptsTypes="AA">
                                      <p:cBhvr>
                                        <p:cTn id="582" dur="100" fill="hold"/>
                                        <p:tgtEl>
                                          <p:spTgt spid="112786"/>
                                        </p:tgtEl>
                                        <p:attrNameLst>
                                          <p:attrName>ppt_x</p:attrName>
                                          <p:attrName>ppt_y</p:attrName>
                                        </p:attrNameLst>
                                      </p:cBhvr>
                                      <p:rCtr x="0" y="-3"/>
                                    </p:animMotion>
                                  </p:childTnLst>
                                  <p:subTnLst>
                                    <p:set>
                                      <p:cBhvr override="childStyle">
                                        <p:cTn dur="1" fill="hold" display="0" masterRel="sameClick" afterEffect="1">
                                          <p:stCondLst>
                                            <p:cond evt="end" delay="0">
                                              <p:tn val="581"/>
                                            </p:cond>
                                          </p:stCondLst>
                                        </p:cTn>
                                        <p:tgtEl>
                                          <p:spTgt spid="112786"/>
                                        </p:tgtEl>
                                        <p:attrNameLst>
                                          <p:attrName>style.visibility</p:attrName>
                                        </p:attrNameLst>
                                      </p:cBhvr>
                                      <p:to>
                                        <p:strVal val="hidden"/>
                                      </p:to>
                                    </p:set>
                                  </p:subTnLst>
                                </p:cTn>
                              </p:par>
                              <p:par>
                                <p:cTn id="583" presetID="1" presetClass="entr" presetSubtype="0" fill="hold" nodeType="withEffect">
                                  <p:stCondLst>
                                    <p:cond delay="300"/>
                                  </p:stCondLst>
                                  <p:childTnLst>
                                    <p:set>
                                      <p:cBhvr>
                                        <p:cTn id="584" dur="1" fill="hold">
                                          <p:stCondLst>
                                            <p:cond delay="0"/>
                                          </p:stCondLst>
                                        </p:cTn>
                                        <p:tgtEl>
                                          <p:spTgt spid="112787"/>
                                        </p:tgtEl>
                                        <p:attrNameLst>
                                          <p:attrName>style.visibility</p:attrName>
                                        </p:attrNameLst>
                                      </p:cBhvr>
                                      <p:to>
                                        <p:strVal val="visible"/>
                                      </p:to>
                                    </p:set>
                                  </p:childTnLst>
                                </p:cTn>
                              </p:par>
                              <p:par>
                                <p:cTn id="585" presetID="1" presetClass="path" presetSubtype="0" autoRev="1" fill="hold" nodeType="withEffect">
                                  <p:stCondLst>
                                    <p:cond delay="300"/>
                                  </p:stCondLst>
                                  <p:childTnLst>
                                    <p:animMotion origin="layout" path="M -1.66667E-6 -0.00509 L -1.66667E-6 -0.01042 " pathEditMode="relative" rAng="0" ptsTypes="AA">
                                      <p:cBhvr>
                                        <p:cTn id="586" dur="100" fill="hold"/>
                                        <p:tgtEl>
                                          <p:spTgt spid="112787"/>
                                        </p:tgtEl>
                                        <p:attrNameLst>
                                          <p:attrName>ppt_x</p:attrName>
                                          <p:attrName>ppt_y</p:attrName>
                                        </p:attrNameLst>
                                      </p:cBhvr>
                                      <p:rCtr x="0" y="-3"/>
                                    </p:animMotion>
                                  </p:childTnLst>
                                  <p:subTnLst>
                                    <p:set>
                                      <p:cBhvr override="childStyle">
                                        <p:cTn dur="1" fill="hold" display="0" masterRel="sameClick" afterEffect="1">
                                          <p:stCondLst>
                                            <p:cond evt="end" delay="0">
                                              <p:tn val="585"/>
                                            </p:cond>
                                          </p:stCondLst>
                                        </p:cTn>
                                        <p:tgtEl>
                                          <p:spTgt spid="112787"/>
                                        </p:tgtEl>
                                        <p:attrNameLst>
                                          <p:attrName>style.visibility</p:attrName>
                                        </p:attrNameLst>
                                      </p:cBhvr>
                                      <p:to>
                                        <p:strVal val="hidden"/>
                                      </p:to>
                                    </p:set>
                                  </p:subTnLst>
                                </p:cTn>
                              </p:par>
                              <p:par>
                                <p:cTn id="587" presetID="1" presetClass="entr" presetSubtype="0" fill="hold" nodeType="withEffect">
                                  <p:stCondLst>
                                    <p:cond delay="300"/>
                                  </p:stCondLst>
                                  <p:childTnLst>
                                    <p:set>
                                      <p:cBhvr>
                                        <p:cTn id="588" dur="1" fill="hold">
                                          <p:stCondLst>
                                            <p:cond delay="0"/>
                                          </p:stCondLst>
                                        </p:cTn>
                                        <p:tgtEl>
                                          <p:spTgt spid="112788"/>
                                        </p:tgtEl>
                                        <p:attrNameLst>
                                          <p:attrName>style.visibility</p:attrName>
                                        </p:attrNameLst>
                                      </p:cBhvr>
                                      <p:to>
                                        <p:strVal val="visible"/>
                                      </p:to>
                                    </p:set>
                                  </p:childTnLst>
                                </p:cTn>
                              </p:par>
                              <p:par>
                                <p:cTn id="589" presetID="1" presetClass="path" presetSubtype="0" autoRev="1" fill="hold" nodeType="withEffect">
                                  <p:stCondLst>
                                    <p:cond delay="300"/>
                                  </p:stCondLst>
                                  <p:childTnLst>
                                    <p:animMotion origin="layout" path="M -1.66667E-6 -0.00509 L -1.66667E-6 -0.01042 " pathEditMode="relative" rAng="0" ptsTypes="AA">
                                      <p:cBhvr>
                                        <p:cTn id="590" dur="100" fill="hold"/>
                                        <p:tgtEl>
                                          <p:spTgt spid="112788"/>
                                        </p:tgtEl>
                                        <p:attrNameLst>
                                          <p:attrName>ppt_x</p:attrName>
                                          <p:attrName>ppt_y</p:attrName>
                                        </p:attrNameLst>
                                      </p:cBhvr>
                                      <p:rCtr x="0" y="-3"/>
                                    </p:animMotion>
                                  </p:childTnLst>
                                  <p:subTnLst>
                                    <p:set>
                                      <p:cBhvr override="childStyle">
                                        <p:cTn dur="1" fill="hold" display="0" masterRel="sameClick" afterEffect="1">
                                          <p:stCondLst>
                                            <p:cond evt="end" delay="0">
                                              <p:tn val="589"/>
                                            </p:cond>
                                          </p:stCondLst>
                                        </p:cTn>
                                        <p:tgtEl>
                                          <p:spTgt spid="112788"/>
                                        </p:tgtEl>
                                        <p:attrNameLst>
                                          <p:attrName>style.visibility</p:attrName>
                                        </p:attrNameLst>
                                      </p:cBhvr>
                                      <p:to>
                                        <p:strVal val="hidden"/>
                                      </p:to>
                                    </p:set>
                                  </p:subTnLst>
                                </p:cTn>
                              </p:par>
                              <p:par>
                                <p:cTn id="591" presetID="1" presetClass="entr" presetSubtype="0" fill="hold" nodeType="withEffect">
                                  <p:stCondLst>
                                    <p:cond delay="1400"/>
                                  </p:stCondLst>
                                  <p:childTnLst>
                                    <p:set>
                                      <p:cBhvr>
                                        <p:cTn id="592" dur="1" fill="hold">
                                          <p:stCondLst>
                                            <p:cond delay="0"/>
                                          </p:stCondLst>
                                        </p:cTn>
                                        <p:tgtEl>
                                          <p:spTgt spid="112789"/>
                                        </p:tgtEl>
                                        <p:attrNameLst>
                                          <p:attrName>style.visibility</p:attrName>
                                        </p:attrNameLst>
                                      </p:cBhvr>
                                      <p:to>
                                        <p:strVal val="visible"/>
                                      </p:to>
                                    </p:set>
                                  </p:childTnLst>
                                </p:cTn>
                              </p:par>
                              <p:par>
                                <p:cTn id="593" presetID="1" presetClass="path" presetSubtype="0" autoRev="1" fill="hold" nodeType="withEffect">
                                  <p:stCondLst>
                                    <p:cond delay="1400"/>
                                  </p:stCondLst>
                                  <p:childTnLst>
                                    <p:animMotion origin="layout" path="M -1.66667E-6 -0.00509 L -1.66667E-6 -0.01042 " pathEditMode="relative" rAng="0" ptsTypes="AA">
                                      <p:cBhvr>
                                        <p:cTn id="594" dur="100" fill="hold"/>
                                        <p:tgtEl>
                                          <p:spTgt spid="112789"/>
                                        </p:tgtEl>
                                        <p:attrNameLst>
                                          <p:attrName>ppt_x</p:attrName>
                                          <p:attrName>ppt_y</p:attrName>
                                        </p:attrNameLst>
                                      </p:cBhvr>
                                      <p:rCtr x="0" y="-3"/>
                                    </p:animMotion>
                                  </p:childTnLst>
                                  <p:subTnLst>
                                    <p:set>
                                      <p:cBhvr override="childStyle">
                                        <p:cTn dur="1" fill="hold" display="0" masterRel="sameClick" afterEffect="1">
                                          <p:stCondLst>
                                            <p:cond evt="end" delay="0">
                                              <p:tn val="593"/>
                                            </p:cond>
                                          </p:stCondLst>
                                        </p:cTn>
                                        <p:tgtEl>
                                          <p:spTgt spid="112789"/>
                                        </p:tgtEl>
                                        <p:attrNameLst>
                                          <p:attrName>style.visibility</p:attrName>
                                        </p:attrNameLst>
                                      </p:cBhvr>
                                      <p:to>
                                        <p:strVal val="hidden"/>
                                      </p:to>
                                    </p:set>
                                  </p:subTnLst>
                                </p:cTn>
                              </p:par>
                              <p:par>
                                <p:cTn id="595" presetID="1" presetClass="entr" presetSubtype="0" fill="hold" nodeType="withEffect">
                                  <p:stCondLst>
                                    <p:cond delay="100"/>
                                  </p:stCondLst>
                                  <p:childTnLst>
                                    <p:set>
                                      <p:cBhvr>
                                        <p:cTn id="596" dur="1" fill="hold">
                                          <p:stCondLst>
                                            <p:cond delay="0"/>
                                          </p:stCondLst>
                                        </p:cTn>
                                        <p:tgtEl>
                                          <p:spTgt spid="112790"/>
                                        </p:tgtEl>
                                        <p:attrNameLst>
                                          <p:attrName>style.visibility</p:attrName>
                                        </p:attrNameLst>
                                      </p:cBhvr>
                                      <p:to>
                                        <p:strVal val="visible"/>
                                      </p:to>
                                    </p:set>
                                  </p:childTnLst>
                                </p:cTn>
                              </p:par>
                              <p:par>
                                <p:cTn id="597" presetID="1" presetClass="path" presetSubtype="0" autoRev="1" fill="hold" nodeType="withEffect">
                                  <p:stCondLst>
                                    <p:cond delay="100"/>
                                  </p:stCondLst>
                                  <p:childTnLst>
                                    <p:animMotion origin="layout" path="M -1.66667E-6 -0.00509 L -1.66667E-6 -0.01042 " pathEditMode="relative" rAng="0" ptsTypes="AA">
                                      <p:cBhvr>
                                        <p:cTn id="598" dur="100" fill="hold"/>
                                        <p:tgtEl>
                                          <p:spTgt spid="112790"/>
                                        </p:tgtEl>
                                        <p:attrNameLst>
                                          <p:attrName>ppt_x</p:attrName>
                                          <p:attrName>ppt_y</p:attrName>
                                        </p:attrNameLst>
                                      </p:cBhvr>
                                      <p:rCtr x="0" y="-3"/>
                                    </p:animMotion>
                                  </p:childTnLst>
                                  <p:subTnLst>
                                    <p:set>
                                      <p:cBhvr override="childStyle">
                                        <p:cTn dur="1" fill="hold" display="0" masterRel="sameClick" afterEffect="1">
                                          <p:stCondLst>
                                            <p:cond evt="end" delay="0">
                                              <p:tn val="597"/>
                                            </p:cond>
                                          </p:stCondLst>
                                        </p:cTn>
                                        <p:tgtEl>
                                          <p:spTgt spid="112790"/>
                                        </p:tgtEl>
                                        <p:attrNameLst>
                                          <p:attrName>style.visibility</p:attrName>
                                        </p:attrNameLst>
                                      </p:cBhvr>
                                      <p:to>
                                        <p:strVal val="hidden"/>
                                      </p:to>
                                    </p:set>
                                  </p:subTnLst>
                                </p:cTn>
                              </p:par>
                              <p:par>
                                <p:cTn id="599" presetID="1" presetClass="entr" presetSubtype="0" fill="hold" nodeType="withEffect">
                                  <p:stCondLst>
                                    <p:cond delay="1000"/>
                                  </p:stCondLst>
                                  <p:childTnLst>
                                    <p:set>
                                      <p:cBhvr>
                                        <p:cTn id="600" dur="1" fill="hold">
                                          <p:stCondLst>
                                            <p:cond delay="0"/>
                                          </p:stCondLst>
                                        </p:cTn>
                                        <p:tgtEl>
                                          <p:spTgt spid="112791"/>
                                        </p:tgtEl>
                                        <p:attrNameLst>
                                          <p:attrName>style.visibility</p:attrName>
                                        </p:attrNameLst>
                                      </p:cBhvr>
                                      <p:to>
                                        <p:strVal val="visible"/>
                                      </p:to>
                                    </p:set>
                                  </p:childTnLst>
                                </p:cTn>
                              </p:par>
                              <p:par>
                                <p:cTn id="601" presetID="1" presetClass="path" presetSubtype="0" autoRev="1" fill="hold" nodeType="withEffect">
                                  <p:stCondLst>
                                    <p:cond delay="1000"/>
                                  </p:stCondLst>
                                  <p:childTnLst>
                                    <p:animMotion origin="layout" path="M -1.66667E-6 -0.00509 L -1.66667E-6 -0.01042 " pathEditMode="relative" rAng="0" ptsTypes="AA">
                                      <p:cBhvr>
                                        <p:cTn id="602" dur="100" fill="hold"/>
                                        <p:tgtEl>
                                          <p:spTgt spid="112791"/>
                                        </p:tgtEl>
                                        <p:attrNameLst>
                                          <p:attrName>ppt_x</p:attrName>
                                          <p:attrName>ppt_y</p:attrName>
                                        </p:attrNameLst>
                                      </p:cBhvr>
                                      <p:rCtr x="0" y="-3"/>
                                    </p:animMotion>
                                  </p:childTnLst>
                                  <p:subTnLst>
                                    <p:set>
                                      <p:cBhvr override="childStyle">
                                        <p:cTn dur="1" fill="hold" display="0" masterRel="sameClick" afterEffect="1">
                                          <p:stCondLst>
                                            <p:cond evt="end" delay="0">
                                              <p:tn val="601"/>
                                            </p:cond>
                                          </p:stCondLst>
                                        </p:cTn>
                                        <p:tgtEl>
                                          <p:spTgt spid="112791"/>
                                        </p:tgtEl>
                                        <p:attrNameLst>
                                          <p:attrName>style.visibility</p:attrName>
                                        </p:attrNameLst>
                                      </p:cBhvr>
                                      <p:to>
                                        <p:strVal val="hidden"/>
                                      </p:to>
                                    </p:set>
                                  </p:subTnLst>
                                </p:cTn>
                              </p:par>
                              <p:par>
                                <p:cTn id="603" presetID="1" presetClass="entr" presetSubtype="0" fill="hold" nodeType="withEffect">
                                  <p:stCondLst>
                                    <p:cond delay="1000"/>
                                  </p:stCondLst>
                                  <p:childTnLst>
                                    <p:set>
                                      <p:cBhvr>
                                        <p:cTn id="604" dur="1" fill="hold">
                                          <p:stCondLst>
                                            <p:cond delay="0"/>
                                          </p:stCondLst>
                                        </p:cTn>
                                        <p:tgtEl>
                                          <p:spTgt spid="112792"/>
                                        </p:tgtEl>
                                        <p:attrNameLst>
                                          <p:attrName>style.visibility</p:attrName>
                                        </p:attrNameLst>
                                      </p:cBhvr>
                                      <p:to>
                                        <p:strVal val="visible"/>
                                      </p:to>
                                    </p:set>
                                  </p:childTnLst>
                                </p:cTn>
                              </p:par>
                              <p:par>
                                <p:cTn id="605" presetID="1" presetClass="path" presetSubtype="0" autoRev="1" fill="hold" nodeType="withEffect">
                                  <p:stCondLst>
                                    <p:cond delay="1000"/>
                                  </p:stCondLst>
                                  <p:childTnLst>
                                    <p:animMotion origin="layout" path="M -1.66667E-6 -0.00509 L -1.66667E-6 -0.01042 " pathEditMode="relative" rAng="0" ptsTypes="AA">
                                      <p:cBhvr>
                                        <p:cTn id="606" dur="100" fill="hold"/>
                                        <p:tgtEl>
                                          <p:spTgt spid="112792"/>
                                        </p:tgtEl>
                                        <p:attrNameLst>
                                          <p:attrName>ppt_x</p:attrName>
                                          <p:attrName>ppt_y</p:attrName>
                                        </p:attrNameLst>
                                      </p:cBhvr>
                                      <p:rCtr x="0" y="-3"/>
                                    </p:animMotion>
                                  </p:childTnLst>
                                  <p:subTnLst>
                                    <p:set>
                                      <p:cBhvr override="childStyle">
                                        <p:cTn dur="1" fill="hold" display="0" masterRel="sameClick" afterEffect="1">
                                          <p:stCondLst>
                                            <p:cond evt="end" delay="0">
                                              <p:tn val="605"/>
                                            </p:cond>
                                          </p:stCondLst>
                                        </p:cTn>
                                        <p:tgtEl>
                                          <p:spTgt spid="112792"/>
                                        </p:tgtEl>
                                        <p:attrNameLst>
                                          <p:attrName>style.visibility</p:attrName>
                                        </p:attrNameLst>
                                      </p:cBhvr>
                                      <p:to>
                                        <p:strVal val="hidden"/>
                                      </p:to>
                                    </p:set>
                                  </p:subTnLst>
                                </p:cTn>
                              </p:par>
                            </p:childTnLst>
                          </p:cTn>
                        </p:par>
                        <p:par>
                          <p:cTn id="607" fill="hold" nodeType="afterGroup">
                            <p:stCondLst>
                              <p:cond delay="26000"/>
                            </p:stCondLst>
                            <p:childTnLst>
                              <p:par>
                                <p:cTn id="608" presetID="22" presetClass="exit" presetSubtype="1" fill="hold" grpId="1" nodeType="afterEffect">
                                  <p:stCondLst>
                                    <p:cond delay="0"/>
                                  </p:stCondLst>
                                  <p:childTnLst>
                                    <p:animEffect transition="out" filter="wipe(up)">
                                      <p:cBhvr>
                                        <p:cTn id="609" dur="500"/>
                                        <p:tgtEl>
                                          <p:spTgt spid="112646"/>
                                        </p:tgtEl>
                                      </p:cBhvr>
                                    </p:animEffect>
                                    <p:set>
                                      <p:cBhvr>
                                        <p:cTn id="610" dur="1" fill="hold">
                                          <p:stCondLst>
                                            <p:cond delay="499"/>
                                          </p:stCondLst>
                                        </p:cTn>
                                        <p:tgtEl>
                                          <p:spTgt spid="1126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6" grpId="0" animBg="1"/>
      <p:bldP spid="112646" grpId="1" animBg="1"/>
      <p:bldP spid="11279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5456238" y="4829175"/>
            <a:ext cx="3167062" cy="1333500"/>
          </a:xfrm>
          <a:prstGeom prst="rect">
            <a:avLst/>
          </a:prstGeom>
          <a:noFill/>
          <a:ln w="9525">
            <a:noFill/>
            <a:miter lim="800000"/>
            <a:headEnd/>
            <a:tailEnd/>
          </a:ln>
          <a:effectLst/>
        </p:spPr>
        <p:txBody>
          <a:bodyPr anchor="ctr">
            <a:prstTxWarp prst="textNoShape">
              <a:avLst/>
            </a:prstTxWarp>
          </a:bodyPr>
          <a:lstStyle/>
          <a:p>
            <a:pPr algn="ctr" fontAlgn="base">
              <a:spcBef>
                <a:spcPct val="0"/>
              </a:spcBef>
              <a:spcAft>
                <a:spcPct val="0"/>
              </a:spcAft>
            </a:pPr>
            <a:r>
              <a:rPr lang="it-IT" sz="2600" b="1">
                <a:solidFill>
                  <a:srgbClr val="990033"/>
                </a:solidFill>
                <a:latin typeface="Garamond" charset="0"/>
              </a:rPr>
              <a:t>elettroscopio caricato negativamente</a:t>
            </a:r>
          </a:p>
        </p:txBody>
      </p:sp>
      <p:sp>
        <p:nvSpPr>
          <p:cNvPr id="20483" name="Rectangle 3"/>
          <p:cNvSpPr>
            <a:spLocks noChangeArrowheads="1"/>
          </p:cNvSpPr>
          <p:nvPr/>
        </p:nvSpPr>
        <p:spPr bwMode="auto">
          <a:xfrm>
            <a:off x="3995738" y="1374775"/>
            <a:ext cx="1116012" cy="360363"/>
          </a:xfrm>
          <a:prstGeom prst="rect">
            <a:avLst/>
          </a:prstGeom>
          <a:solidFill>
            <a:schemeClr val="bg2"/>
          </a:solidFill>
          <a:ln w="9525">
            <a:noFill/>
            <a:miter lim="800000"/>
            <a:headEnd/>
            <a:tailEnd/>
          </a:ln>
          <a:effectLst/>
        </p:spPr>
        <p:txBody>
          <a:bodyPr anchor="ctr">
            <a:prstTxWarp prst="textNoShape">
              <a:avLst/>
            </a:prstTxWarp>
            <a:spAutoFit/>
          </a:bodyPr>
          <a:lstStyle/>
          <a:p>
            <a:pPr fontAlgn="base">
              <a:spcBef>
                <a:spcPct val="0"/>
              </a:spcBef>
              <a:spcAft>
                <a:spcPct val="0"/>
              </a:spcAft>
            </a:pPr>
            <a:endParaRPr lang="it-IT">
              <a:solidFill>
                <a:srgbClr val="000000"/>
              </a:solidFill>
              <a:latin typeface="Arial" charset="0"/>
            </a:endParaRPr>
          </a:p>
        </p:txBody>
      </p:sp>
      <p:pic>
        <p:nvPicPr>
          <p:cNvPr id="20484" name="Picture 4" descr="asta mobile"/>
          <p:cNvPicPr>
            <a:picLocks noChangeAspect="1" noChangeArrowheads="1"/>
          </p:cNvPicPr>
          <p:nvPr/>
        </p:nvPicPr>
        <p:blipFill>
          <a:blip r:embed="rId2" cstate="email">
            <a:lum bright="-10000" contrast="40000"/>
            <a:extLst>
              <a:ext uri="{28A0092B-C50C-407E-A947-70E740481C1C}">
                <a14:useLocalDpi xmlns:a14="http://schemas.microsoft.com/office/drawing/2010/main"/>
              </a:ext>
            </a:extLst>
          </a:blip>
          <a:srcRect/>
          <a:stretch>
            <a:fillRect/>
          </a:stretch>
        </p:blipFill>
        <p:spPr bwMode="auto">
          <a:xfrm rot="2060402">
            <a:off x="4427538" y="2849563"/>
            <a:ext cx="309562" cy="2665412"/>
          </a:xfrm>
          <a:prstGeom prst="rect">
            <a:avLst/>
          </a:prstGeom>
          <a:noFill/>
          <a:ln w="9525">
            <a:noFill/>
            <a:miter lim="800000"/>
            <a:headEnd/>
            <a:tailEnd/>
          </a:ln>
        </p:spPr>
      </p:pic>
      <p:pic>
        <p:nvPicPr>
          <p:cNvPr id="20485" name="Picture 5" descr="elettroscopio no barrett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4188" y="1698625"/>
            <a:ext cx="3074987" cy="4787900"/>
          </a:xfrm>
          <a:prstGeom prst="rect">
            <a:avLst/>
          </a:prstGeom>
          <a:noFill/>
          <a:ln w="9525">
            <a:noFill/>
            <a:miter lim="800000"/>
            <a:headEnd/>
            <a:tailEnd/>
          </a:ln>
        </p:spPr>
      </p:pic>
      <p:sp>
        <p:nvSpPr>
          <p:cNvPr id="20486" name="Text Box 6"/>
          <p:cNvSpPr txBox="1">
            <a:spLocks noChangeArrowheads="1"/>
          </p:cNvSpPr>
          <p:nvPr/>
        </p:nvSpPr>
        <p:spPr bwMode="auto">
          <a:xfrm>
            <a:off x="5795963" y="511175"/>
            <a:ext cx="1116012" cy="366713"/>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pPr>
            <a:r>
              <a:rPr lang="it-IT" b="1">
                <a:solidFill>
                  <a:srgbClr val="000000"/>
                </a:solidFill>
                <a:latin typeface="Garamond" charset="0"/>
              </a:rPr>
              <a:t>vetro</a:t>
            </a:r>
          </a:p>
        </p:txBody>
      </p:sp>
      <p:sp>
        <p:nvSpPr>
          <p:cNvPr id="113671" name="AutoShape 7"/>
          <p:cNvSpPr>
            <a:spLocks noChangeArrowheads="1"/>
          </p:cNvSpPr>
          <p:nvPr/>
        </p:nvSpPr>
        <p:spPr bwMode="auto">
          <a:xfrm rot="10800000">
            <a:off x="3995738" y="908050"/>
            <a:ext cx="1116012" cy="4667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53 w 21600"/>
              <a:gd name="T13" fmla="*/ 2153 h 21600"/>
              <a:gd name="T14" fmla="*/ 19447 w 21600"/>
              <a:gd name="T15" fmla="*/ 19447 h 21600"/>
            </a:gdLst>
            <a:ahLst/>
            <a:cxnLst>
              <a:cxn ang="T8">
                <a:pos x="T0" y="T1"/>
              </a:cxn>
              <a:cxn ang="T9">
                <a:pos x="T2" y="T3"/>
              </a:cxn>
              <a:cxn ang="T10">
                <a:pos x="T4" y="T5"/>
              </a:cxn>
              <a:cxn ang="T11">
                <a:pos x="T6" y="T7"/>
              </a:cxn>
            </a:cxnLst>
            <a:rect l="T12" t="T13" r="T14" b="T15"/>
            <a:pathLst>
              <a:path w="21600" h="21600">
                <a:moveTo>
                  <a:pt x="0" y="0"/>
                </a:moveTo>
                <a:lnTo>
                  <a:pt x="706" y="21600"/>
                </a:lnTo>
                <a:lnTo>
                  <a:pt x="20894" y="21600"/>
                </a:lnTo>
                <a:lnTo>
                  <a:pt x="21600" y="0"/>
                </a:lnTo>
                <a:lnTo>
                  <a:pt x="0" y="0"/>
                </a:lnTo>
                <a:close/>
              </a:path>
            </a:pathLst>
          </a:custGeom>
          <a:solidFill>
            <a:schemeClr val="bg1"/>
          </a:solidFill>
          <a:ln w="9525">
            <a:noFill/>
            <a:miter lim="800000"/>
            <a:headEnd/>
            <a:tailEnd/>
          </a:ln>
          <a:effectLst/>
        </p:spPr>
        <p:txBody>
          <a:bodyPr anchor="ctr">
            <a:prstTxWarp prst="textNoShape">
              <a:avLst/>
            </a:prstTxWarp>
            <a:spAutoFit/>
          </a:bodyPr>
          <a:lstStyle/>
          <a:p>
            <a:pPr fontAlgn="base">
              <a:spcBef>
                <a:spcPct val="0"/>
              </a:spcBef>
              <a:spcAft>
                <a:spcPct val="0"/>
              </a:spcAft>
            </a:pPr>
            <a:endParaRPr lang="it-IT" smtClean="0">
              <a:solidFill>
                <a:srgbClr val="000000"/>
              </a:solidFill>
              <a:latin typeface="Arial" charset="0"/>
            </a:endParaRPr>
          </a:p>
        </p:txBody>
      </p:sp>
      <p:sp>
        <p:nvSpPr>
          <p:cNvPr id="113672" name="AutoShape 8"/>
          <p:cNvSpPr>
            <a:spLocks noChangeArrowheads="1"/>
          </p:cNvSpPr>
          <p:nvPr/>
        </p:nvSpPr>
        <p:spPr bwMode="auto">
          <a:xfrm rot="10800000">
            <a:off x="4032250" y="-254000"/>
            <a:ext cx="1044575" cy="11604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875 w 21600"/>
              <a:gd name="T13" fmla="*/ 2875 h 21600"/>
              <a:gd name="T14" fmla="*/ 18725 w 21600"/>
              <a:gd name="T15" fmla="*/ 18725 h 21600"/>
            </a:gdLst>
            <a:ahLst/>
            <a:cxnLst>
              <a:cxn ang="T8">
                <a:pos x="T0" y="T1"/>
              </a:cxn>
              <a:cxn ang="T9">
                <a:pos x="T2" y="T3"/>
              </a:cxn>
              <a:cxn ang="T10">
                <a:pos x="T4" y="T5"/>
              </a:cxn>
              <a:cxn ang="T11">
                <a:pos x="T6" y="T7"/>
              </a:cxn>
            </a:cxnLst>
            <a:rect l="T12" t="T13" r="T14" b="T15"/>
            <a:pathLst>
              <a:path w="21600" h="21600">
                <a:moveTo>
                  <a:pt x="0" y="0"/>
                </a:moveTo>
                <a:lnTo>
                  <a:pt x="2150" y="21600"/>
                </a:lnTo>
                <a:lnTo>
                  <a:pt x="19450" y="21600"/>
                </a:lnTo>
                <a:lnTo>
                  <a:pt x="21600" y="0"/>
                </a:lnTo>
                <a:lnTo>
                  <a:pt x="0" y="0"/>
                </a:lnTo>
                <a:close/>
              </a:path>
            </a:pathLst>
          </a:custGeom>
          <a:solidFill>
            <a:schemeClr val="bg1"/>
          </a:solidFill>
          <a:ln w="9525">
            <a:noFill/>
            <a:miter lim="800000"/>
            <a:headEnd/>
            <a:tailEnd/>
          </a:ln>
          <a:effectLst/>
        </p:spPr>
        <p:txBody>
          <a:bodyPr anchor="ctr">
            <a:prstTxWarp prst="textNoShape">
              <a:avLst/>
            </a:prstTxWarp>
            <a:spAutoFit/>
          </a:bodyPr>
          <a:lstStyle/>
          <a:p>
            <a:pPr fontAlgn="base">
              <a:spcBef>
                <a:spcPct val="0"/>
              </a:spcBef>
              <a:spcAft>
                <a:spcPct val="0"/>
              </a:spcAft>
            </a:pPr>
            <a:endParaRPr lang="it-IT" smtClean="0">
              <a:solidFill>
                <a:srgbClr val="000000"/>
              </a:solidFill>
              <a:latin typeface="Arial" charset="0"/>
            </a:endParaRPr>
          </a:p>
        </p:txBody>
      </p:sp>
      <p:sp>
        <p:nvSpPr>
          <p:cNvPr id="20489" name="Rectangle 9"/>
          <p:cNvSpPr>
            <a:spLocks noChangeArrowheads="1"/>
          </p:cNvSpPr>
          <p:nvPr/>
        </p:nvSpPr>
        <p:spPr bwMode="auto">
          <a:xfrm>
            <a:off x="3492500" y="511175"/>
            <a:ext cx="2159000" cy="396875"/>
          </a:xfrm>
          <a:prstGeom prst="rect">
            <a:avLst/>
          </a:prstGeom>
          <a:solidFill>
            <a:srgbClr val="CCFFFF">
              <a:alpha val="70195"/>
            </a:srgbClr>
          </a:solidFill>
          <a:ln w="9525">
            <a:noFill/>
            <a:miter lim="800000"/>
            <a:headEnd/>
            <a:tailEnd/>
          </a:ln>
          <a:effectLst/>
        </p:spPr>
        <p:txBody>
          <a:bodyPr anchor="ctr">
            <a:prstTxWarp prst="textNoShape">
              <a:avLst/>
            </a:prstTxWarp>
            <a:spAutoFit/>
          </a:bodyPr>
          <a:lstStyle/>
          <a:p>
            <a:pPr fontAlgn="base">
              <a:spcBef>
                <a:spcPct val="0"/>
              </a:spcBef>
              <a:spcAft>
                <a:spcPct val="0"/>
              </a:spcAft>
            </a:pPr>
            <a:endParaRPr lang="it-IT">
              <a:solidFill>
                <a:srgbClr val="000000"/>
              </a:solidFill>
              <a:latin typeface="Arial" charset="0"/>
            </a:endParaRPr>
          </a:p>
        </p:txBody>
      </p:sp>
      <p:sp>
        <p:nvSpPr>
          <p:cNvPr id="20490" name="Rectangle 10"/>
          <p:cNvSpPr>
            <a:spLocks noChangeArrowheads="1"/>
          </p:cNvSpPr>
          <p:nvPr/>
        </p:nvSpPr>
        <p:spPr bwMode="auto">
          <a:xfrm>
            <a:off x="5148263" y="1477963"/>
            <a:ext cx="463550" cy="366712"/>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b="1">
                <a:solidFill>
                  <a:srgbClr val="000000"/>
                </a:solidFill>
                <a:latin typeface="Arial" charset="0"/>
              </a:rPr>
              <a:t>Zn</a:t>
            </a:r>
          </a:p>
        </p:txBody>
      </p:sp>
      <p:sp>
        <p:nvSpPr>
          <p:cNvPr id="113675" name="Text Box 11"/>
          <p:cNvSpPr txBox="1">
            <a:spLocks noChangeArrowheads="1"/>
          </p:cNvSpPr>
          <p:nvPr/>
        </p:nvSpPr>
        <p:spPr bwMode="auto">
          <a:xfrm>
            <a:off x="179388" y="404813"/>
            <a:ext cx="3240087" cy="4154983"/>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pPr>
            <a:r>
              <a:rPr lang="it-IT" sz="2400" dirty="0">
                <a:solidFill>
                  <a:srgbClr val="000000"/>
                </a:solidFill>
                <a:latin typeface="Garamond" charset="0"/>
              </a:rPr>
              <a:t>Posizioniamo una lastra di vetro tra la lampada e il disco di Zinco e </a:t>
            </a:r>
            <a:r>
              <a:rPr lang="it-IT" sz="2400" dirty="0" smtClean="0">
                <a:solidFill>
                  <a:srgbClr val="000000"/>
                </a:solidFill>
                <a:latin typeface="Garamond" charset="0"/>
              </a:rPr>
              <a:t>carichiamo </a:t>
            </a:r>
            <a:r>
              <a:rPr lang="it-IT" sz="2400" dirty="0">
                <a:solidFill>
                  <a:srgbClr val="000000"/>
                </a:solidFill>
                <a:latin typeface="Garamond" charset="0"/>
              </a:rPr>
              <a:t>negativamente l’elet-troscopio.</a:t>
            </a:r>
          </a:p>
          <a:p>
            <a:pPr fontAlgn="base">
              <a:spcBef>
                <a:spcPct val="0"/>
              </a:spcBef>
              <a:spcAft>
                <a:spcPct val="0"/>
              </a:spcAft>
            </a:pPr>
            <a:r>
              <a:rPr lang="it-IT" sz="2400" dirty="0">
                <a:solidFill>
                  <a:srgbClr val="000000"/>
                </a:solidFill>
                <a:latin typeface="Garamond" charset="0"/>
              </a:rPr>
              <a:t>Se illuminiamo il tutto con la luce emessa dalla lampada a vapori di mercurio </a:t>
            </a:r>
            <a:br>
              <a:rPr lang="it-IT" sz="2400" dirty="0">
                <a:solidFill>
                  <a:srgbClr val="000000"/>
                </a:solidFill>
                <a:latin typeface="Garamond" charset="0"/>
              </a:rPr>
            </a:br>
            <a:r>
              <a:rPr lang="it-IT" sz="2400" dirty="0">
                <a:solidFill>
                  <a:srgbClr val="000000"/>
                </a:solidFill>
                <a:latin typeface="Garamond" charset="0"/>
              </a:rPr>
              <a:t>osserviamo ...</a:t>
            </a:r>
          </a:p>
        </p:txBody>
      </p:sp>
      <p:sp>
        <p:nvSpPr>
          <p:cNvPr id="113676" name="Text Box 12"/>
          <p:cNvSpPr txBox="1">
            <a:spLocks noChangeArrowheads="1"/>
          </p:cNvSpPr>
          <p:nvPr/>
        </p:nvSpPr>
        <p:spPr bwMode="auto">
          <a:xfrm>
            <a:off x="5683250" y="1801813"/>
            <a:ext cx="3146425" cy="830262"/>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pPr>
            <a:r>
              <a:rPr lang="it-IT" sz="2400" dirty="0">
                <a:solidFill>
                  <a:srgbClr val="000000"/>
                </a:solidFill>
                <a:latin typeface="Garamond" charset="0"/>
              </a:rPr>
              <a:t>Perché il vetro è opaco alla luce UV !!!</a:t>
            </a:r>
          </a:p>
        </p:txBody>
      </p:sp>
    </p:spTree>
    <p:extLst>
      <p:ext uri="{BB962C8B-B14F-4D97-AF65-F5344CB8AC3E}">
        <p14:creationId xmlns:p14="http://schemas.microsoft.com/office/powerpoint/2010/main" val="3479311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
                                        <p:tgtEl>
                                          <p:spTgt spid="113675"/>
                                        </p:tgtEl>
                                      </p:cBhvr>
                                    </p:animEffect>
                                    <p:set>
                                      <p:cBhvr>
                                        <p:cTn id="7" dur="1" fill="hold">
                                          <p:stCondLst>
                                            <p:cond delay="99"/>
                                          </p:stCondLst>
                                        </p:cTn>
                                        <p:tgtEl>
                                          <p:spTgt spid="113675"/>
                                        </p:tgtEl>
                                        <p:attrNameLst>
                                          <p:attrName>style.visibility</p:attrName>
                                        </p:attrNameLst>
                                      </p:cBhvr>
                                      <p:to>
                                        <p:strVal val="hidden"/>
                                      </p:to>
                                    </p:set>
                                  </p:childTnLst>
                                </p:cTn>
                              </p:par>
                              <p:par>
                                <p:cTn id="8" presetID="22" presetClass="entr" presetSubtype="1" fill="hold" grpId="0" nodeType="withEffect">
                                  <p:stCondLst>
                                    <p:cond delay="0"/>
                                  </p:stCondLst>
                                  <p:childTnLst>
                                    <p:set>
                                      <p:cBhvr>
                                        <p:cTn id="9" dur="1" fill="hold">
                                          <p:stCondLst>
                                            <p:cond delay="0"/>
                                          </p:stCondLst>
                                        </p:cTn>
                                        <p:tgtEl>
                                          <p:spTgt spid="113672"/>
                                        </p:tgtEl>
                                        <p:attrNameLst>
                                          <p:attrName>style.visibility</p:attrName>
                                        </p:attrNameLst>
                                      </p:cBhvr>
                                      <p:to>
                                        <p:strVal val="visible"/>
                                      </p:to>
                                    </p:set>
                                    <p:animEffect transition="in" filter="wipe(up)">
                                      <p:cBhvr>
                                        <p:cTn id="10" dur="1000"/>
                                        <p:tgtEl>
                                          <p:spTgt spid="113672"/>
                                        </p:tgtEl>
                                      </p:cBhvr>
                                    </p:animEffect>
                                  </p:childTnLst>
                                </p:cTn>
                              </p:par>
                            </p:childTnLst>
                          </p:cTn>
                        </p:par>
                        <p:par>
                          <p:cTn id="11" fill="hold" nodeType="afterGroup">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13671"/>
                                        </p:tgtEl>
                                        <p:attrNameLst>
                                          <p:attrName>style.visibility</p:attrName>
                                        </p:attrNameLst>
                                      </p:cBhvr>
                                      <p:to>
                                        <p:strVal val="visible"/>
                                      </p:to>
                                    </p:set>
                                    <p:animEffect transition="in" filter="wipe(up)">
                                      <p:cBhvr>
                                        <p:cTn id="14" dur="500"/>
                                        <p:tgtEl>
                                          <p:spTgt spid="11367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3676"/>
                                        </p:tgtEl>
                                        <p:attrNameLst>
                                          <p:attrName>style.visibility</p:attrName>
                                        </p:attrNameLst>
                                      </p:cBhvr>
                                      <p:to>
                                        <p:strVal val="visible"/>
                                      </p:to>
                                    </p:set>
                                    <p:anim calcmode="lin" valueType="num">
                                      <p:cBhvr additive="base">
                                        <p:cTn id="19" dur="500" fill="hold"/>
                                        <p:tgtEl>
                                          <p:spTgt spid="113676"/>
                                        </p:tgtEl>
                                        <p:attrNameLst>
                                          <p:attrName>ppt_x</p:attrName>
                                        </p:attrNameLst>
                                      </p:cBhvr>
                                      <p:tavLst>
                                        <p:tav tm="0">
                                          <p:val>
                                            <p:strVal val="#ppt_x"/>
                                          </p:val>
                                        </p:tav>
                                        <p:tav tm="100000">
                                          <p:val>
                                            <p:strVal val="#ppt_x"/>
                                          </p:val>
                                        </p:tav>
                                      </p:tavLst>
                                    </p:anim>
                                    <p:anim calcmode="lin" valueType="num">
                                      <p:cBhvr additive="base">
                                        <p:cTn id="20" dur="500" fill="hold"/>
                                        <p:tgtEl>
                                          <p:spTgt spid="113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1" grpId="0" animBg="1"/>
      <p:bldP spid="113672" grpId="0" animBg="1"/>
      <p:bldP spid="113675" grpId="0"/>
      <p:bldP spid="11367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5653088" y="4829175"/>
            <a:ext cx="3167062" cy="1333500"/>
          </a:xfrm>
          <a:prstGeom prst="rect">
            <a:avLst/>
          </a:prstGeom>
          <a:noFill/>
          <a:ln w="9525">
            <a:noFill/>
            <a:miter lim="800000"/>
            <a:headEnd/>
            <a:tailEnd/>
          </a:ln>
          <a:effectLst/>
        </p:spPr>
        <p:txBody>
          <a:bodyPr anchor="ctr">
            <a:prstTxWarp prst="textNoShape">
              <a:avLst/>
            </a:prstTxWarp>
          </a:bodyPr>
          <a:lstStyle/>
          <a:p>
            <a:pPr algn="ctr" fontAlgn="base">
              <a:spcBef>
                <a:spcPct val="0"/>
              </a:spcBef>
              <a:spcAft>
                <a:spcPct val="0"/>
              </a:spcAft>
            </a:pPr>
            <a:r>
              <a:rPr lang="it-IT" sz="2600" b="1">
                <a:solidFill>
                  <a:srgbClr val="990033"/>
                </a:solidFill>
                <a:latin typeface="Garamond" charset="0"/>
              </a:rPr>
              <a:t>elettroscopio caricato negativamente</a:t>
            </a:r>
          </a:p>
        </p:txBody>
      </p:sp>
      <p:sp>
        <p:nvSpPr>
          <p:cNvPr id="114691" name="AutoShape 3"/>
          <p:cNvSpPr>
            <a:spLocks noChangeArrowheads="1"/>
          </p:cNvSpPr>
          <p:nvPr/>
        </p:nvSpPr>
        <p:spPr bwMode="auto">
          <a:xfrm rot="10800000">
            <a:off x="3995738" y="762000"/>
            <a:ext cx="1116012" cy="1625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251 w 21600"/>
              <a:gd name="T13" fmla="*/ 3251 h 21600"/>
              <a:gd name="T14" fmla="*/ 18349 w 21600"/>
              <a:gd name="T15" fmla="*/ 18349 h 21600"/>
            </a:gdLst>
            <a:ahLst/>
            <a:cxnLst>
              <a:cxn ang="T8">
                <a:pos x="T0" y="T1"/>
              </a:cxn>
              <a:cxn ang="T9">
                <a:pos x="T2" y="T3"/>
              </a:cxn>
              <a:cxn ang="T10">
                <a:pos x="T4" y="T5"/>
              </a:cxn>
              <a:cxn ang="T11">
                <a:pos x="T6" y="T7"/>
              </a:cxn>
            </a:cxnLst>
            <a:rect l="T12" t="T13" r="T14" b="T15"/>
            <a:pathLst>
              <a:path w="21600" h="21600">
                <a:moveTo>
                  <a:pt x="0" y="0"/>
                </a:moveTo>
                <a:lnTo>
                  <a:pt x="2902" y="21600"/>
                </a:lnTo>
                <a:lnTo>
                  <a:pt x="18698" y="21600"/>
                </a:lnTo>
                <a:lnTo>
                  <a:pt x="21600" y="0"/>
                </a:lnTo>
                <a:lnTo>
                  <a:pt x="0" y="0"/>
                </a:lnTo>
                <a:close/>
              </a:path>
            </a:pathLst>
          </a:custGeom>
          <a:solidFill>
            <a:srgbClr val="A5A5FF"/>
          </a:solidFill>
          <a:ln w="9525">
            <a:noFill/>
            <a:miter lim="800000"/>
            <a:headEnd/>
            <a:tailEnd/>
          </a:ln>
          <a:effectLst/>
        </p:spPr>
        <p:txBody>
          <a:bodyPr anchor="ctr">
            <a:prstTxWarp prst="textNoShape">
              <a:avLst/>
            </a:prstTxWarp>
            <a:spAutoFit/>
          </a:bodyPr>
          <a:lstStyle/>
          <a:p>
            <a:pPr fontAlgn="base">
              <a:spcBef>
                <a:spcPct val="0"/>
              </a:spcBef>
              <a:spcAft>
                <a:spcPct val="0"/>
              </a:spcAft>
            </a:pPr>
            <a:endParaRPr lang="it-IT" smtClean="0">
              <a:solidFill>
                <a:srgbClr val="000000"/>
              </a:solidFill>
              <a:latin typeface="Arial" charset="0"/>
            </a:endParaRPr>
          </a:p>
        </p:txBody>
      </p:sp>
      <p:sp>
        <p:nvSpPr>
          <p:cNvPr id="21508" name="Rectangle 4"/>
          <p:cNvSpPr>
            <a:spLocks noChangeArrowheads="1"/>
          </p:cNvSpPr>
          <p:nvPr/>
        </p:nvSpPr>
        <p:spPr bwMode="auto">
          <a:xfrm>
            <a:off x="3995738" y="2386013"/>
            <a:ext cx="1116012" cy="360362"/>
          </a:xfrm>
          <a:prstGeom prst="rect">
            <a:avLst/>
          </a:prstGeom>
          <a:solidFill>
            <a:schemeClr val="bg2"/>
          </a:solidFill>
          <a:ln w="9525">
            <a:noFill/>
            <a:miter lim="800000"/>
            <a:headEnd/>
            <a:tailEnd/>
          </a:ln>
          <a:effectLst/>
        </p:spPr>
        <p:txBody>
          <a:bodyPr anchor="ctr">
            <a:prstTxWarp prst="textNoShape">
              <a:avLst/>
            </a:prstTxWarp>
            <a:spAutoFit/>
          </a:bodyPr>
          <a:lstStyle/>
          <a:p>
            <a:pPr fontAlgn="base">
              <a:spcBef>
                <a:spcPct val="0"/>
              </a:spcBef>
              <a:spcAft>
                <a:spcPct val="0"/>
              </a:spcAft>
            </a:pPr>
            <a:endParaRPr lang="it-IT">
              <a:solidFill>
                <a:srgbClr val="000000"/>
              </a:solidFill>
              <a:latin typeface="Arial" charset="0"/>
            </a:endParaRPr>
          </a:p>
        </p:txBody>
      </p:sp>
      <p:pic>
        <p:nvPicPr>
          <p:cNvPr id="114693" name="Picture 5" descr="asta mobile"/>
          <p:cNvPicPr>
            <a:picLocks noChangeAspect="1" noChangeArrowheads="1"/>
          </p:cNvPicPr>
          <p:nvPr/>
        </p:nvPicPr>
        <p:blipFill>
          <a:blip r:embed="rId2" cstate="email">
            <a:lum bright="-10000" contrast="40000"/>
            <a:extLst>
              <a:ext uri="{28A0092B-C50C-407E-A947-70E740481C1C}">
                <a14:useLocalDpi xmlns:a14="http://schemas.microsoft.com/office/drawing/2010/main"/>
              </a:ext>
            </a:extLst>
          </a:blip>
          <a:srcRect/>
          <a:stretch>
            <a:fillRect/>
          </a:stretch>
        </p:blipFill>
        <p:spPr bwMode="auto">
          <a:xfrm rot="2060402">
            <a:off x="4427538" y="3860800"/>
            <a:ext cx="309562" cy="2665413"/>
          </a:xfrm>
          <a:prstGeom prst="rect">
            <a:avLst/>
          </a:prstGeom>
          <a:noFill/>
          <a:ln w="9525">
            <a:noFill/>
            <a:miter lim="800000"/>
            <a:headEnd/>
            <a:tailEnd/>
          </a:ln>
        </p:spPr>
      </p:pic>
      <p:pic>
        <p:nvPicPr>
          <p:cNvPr id="21510" name="Picture 6" descr="elettroscopio no barrett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4188" y="2709863"/>
            <a:ext cx="3074987" cy="4787900"/>
          </a:xfrm>
          <a:prstGeom prst="rect">
            <a:avLst/>
          </a:prstGeom>
          <a:noFill/>
          <a:ln w="9525">
            <a:noFill/>
            <a:miter lim="800000"/>
            <a:headEnd/>
            <a:tailEnd/>
          </a:ln>
        </p:spPr>
      </p:pic>
      <p:sp>
        <p:nvSpPr>
          <p:cNvPr id="114695" name="AutoShape 7"/>
          <p:cNvSpPr>
            <a:spLocks noChangeArrowheads="1"/>
          </p:cNvSpPr>
          <p:nvPr/>
        </p:nvSpPr>
        <p:spPr bwMode="auto">
          <a:xfrm rot="10800000">
            <a:off x="4141788" y="-171450"/>
            <a:ext cx="822325" cy="9302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959 w 21600"/>
              <a:gd name="T13" fmla="*/ 2959 h 21600"/>
              <a:gd name="T14" fmla="*/ 18641 w 21600"/>
              <a:gd name="T15" fmla="*/ 18641 h 21600"/>
            </a:gdLst>
            <a:ahLst/>
            <a:cxnLst>
              <a:cxn ang="T8">
                <a:pos x="T0" y="T1"/>
              </a:cxn>
              <a:cxn ang="T9">
                <a:pos x="T2" y="T3"/>
              </a:cxn>
              <a:cxn ang="T10">
                <a:pos x="T4" y="T5"/>
              </a:cxn>
              <a:cxn ang="T11">
                <a:pos x="T6" y="T7"/>
              </a:cxn>
            </a:cxnLst>
            <a:rect l="T12" t="T13" r="T14" b="T15"/>
            <a:pathLst>
              <a:path w="21600" h="21600">
                <a:moveTo>
                  <a:pt x="0" y="0"/>
                </a:moveTo>
                <a:lnTo>
                  <a:pt x="2317" y="21600"/>
                </a:lnTo>
                <a:lnTo>
                  <a:pt x="19283" y="21600"/>
                </a:lnTo>
                <a:lnTo>
                  <a:pt x="21600" y="0"/>
                </a:lnTo>
                <a:lnTo>
                  <a:pt x="0" y="0"/>
                </a:lnTo>
                <a:close/>
              </a:path>
            </a:pathLst>
          </a:custGeom>
          <a:solidFill>
            <a:schemeClr val="bg1"/>
          </a:solidFill>
          <a:ln w="9525">
            <a:noFill/>
            <a:miter lim="800000"/>
            <a:headEnd/>
            <a:tailEnd/>
          </a:ln>
          <a:effectLst/>
        </p:spPr>
        <p:txBody>
          <a:bodyPr anchor="ctr">
            <a:prstTxWarp prst="textNoShape">
              <a:avLst/>
            </a:prstTxWarp>
            <a:spAutoFit/>
          </a:bodyPr>
          <a:lstStyle/>
          <a:p>
            <a:pPr fontAlgn="base">
              <a:spcBef>
                <a:spcPct val="0"/>
              </a:spcBef>
              <a:spcAft>
                <a:spcPct val="0"/>
              </a:spcAft>
            </a:pPr>
            <a:endParaRPr lang="it-IT" smtClean="0">
              <a:solidFill>
                <a:srgbClr val="000000"/>
              </a:solidFill>
              <a:latin typeface="Arial" charset="0"/>
            </a:endParaRPr>
          </a:p>
        </p:txBody>
      </p:sp>
      <p:pic>
        <p:nvPicPr>
          <p:cNvPr id="114696" name="Picture 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32250" y="2314575"/>
            <a:ext cx="71438" cy="71438"/>
          </a:xfrm>
          <a:prstGeom prst="rect">
            <a:avLst/>
          </a:prstGeom>
          <a:noFill/>
          <a:ln w="9525">
            <a:noFill/>
            <a:miter lim="800000"/>
            <a:headEnd/>
            <a:tailEnd/>
          </a:ln>
        </p:spPr>
      </p:pic>
      <p:pic>
        <p:nvPicPr>
          <p:cNvPr id="114697" name="Picture 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5025" y="2314575"/>
            <a:ext cx="71438" cy="71438"/>
          </a:xfrm>
          <a:prstGeom prst="rect">
            <a:avLst/>
          </a:prstGeom>
          <a:noFill/>
          <a:ln w="9525">
            <a:noFill/>
            <a:miter lim="800000"/>
            <a:headEnd/>
            <a:tailEnd/>
          </a:ln>
        </p:spPr>
      </p:pic>
      <p:pic>
        <p:nvPicPr>
          <p:cNvPr id="114698" name="Picture 1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1900" y="2314575"/>
            <a:ext cx="71438" cy="71438"/>
          </a:xfrm>
          <a:prstGeom prst="rect">
            <a:avLst/>
          </a:prstGeom>
          <a:noFill/>
          <a:ln w="9525">
            <a:noFill/>
            <a:miter lim="800000"/>
            <a:headEnd/>
            <a:tailEnd/>
          </a:ln>
        </p:spPr>
      </p:pic>
      <p:pic>
        <p:nvPicPr>
          <p:cNvPr id="114699" name="Picture 1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65638" y="2314575"/>
            <a:ext cx="71437" cy="71438"/>
          </a:xfrm>
          <a:prstGeom prst="rect">
            <a:avLst/>
          </a:prstGeom>
          <a:noFill/>
          <a:ln w="9525">
            <a:noFill/>
            <a:miter lim="800000"/>
            <a:headEnd/>
            <a:tailEnd/>
          </a:ln>
        </p:spPr>
      </p:pic>
      <p:pic>
        <p:nvPicPr>
          <p:cNvPr id="114700" name="Picture 1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21175" y="2314575"/>
            <a:ext cx="71438" cy="71438"/>
          </a:xfrm>
          <a:prstGeom prst="rect">
            <a:avLst/>
          </a:prstGeom>
          <a:noFill/>
          <a:ln w="9525">
            <a:noFill/>
            <a:miter lim="800000"/>
            <a:headEnd/>
            <a:tailEnd/>
          </a:ln>
        </p:spPr>
      </p:pic>
      <p:pic>
        <p:nvPicPr>
          <p:cNvPr id="114701" name="Picture 1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24413" y="2314575"/>
            <a:ext cx="71437" cy="71438"/>
          </a:xfrm>
          <a:prstGeom prst="rect">
            <a:avLst/>
          </a:prstGeom>
          <a:noFill/>
          <a:ln w="9525">
            <a:noFill/>
            <a:miter lim="800000"/>
            <a:headEnd/>
            <a:tailEnd/>
          </a:ln>
        </p:spPr>
      </p:pic>
      <p:pic>
        <p:nvPicPr>
          <p:cNvPr id="114702" name="Picture 1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7325" y="2314575"/>
            <a:ext cx="71438" cy="71438"/>
          </a:xfrm>
          <a:prstGeom prst="rect">
            <a:avLst/>
          </a:prstGeom>
          <a:noFill/>
          <a:ln w="9525">
            <a:noFill/>
            <a:miter lim="800000"/>
            <a:headEnd/>
            <a:tailEnd/>
          </a:ln>
        </p:spPr>
      </p:pic>
      <p:pic>
        <p:nvPicPr>
          <p:cNvPr id="114703" name="Picture 1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68763" y="2314575"/>
            <a:ext cx="71437" cy="71438"/>
          </a:xfrm>
          <a:prstGeom prst="rect">
            <a:avLst/>
          </a:prstGeom>
          <a:noFill/>
          <a:ln w="9525">
            <a:noFill/>
            <a:miter lim="800000"/>
            <a:headEnd/>
            <a:tailEnd/>
          </a:ln>
        </p:spPr>
      </p:pic>
      <p:pic>
        <p:nvPicPr>
          <p:cNvPr id="114704" name="Picture 1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1900" y="2314575"/>
            <a:ext cx="71438" cy="71438"/>
          </a:xfrm>
          <a:prstGeom prst="rect">
            <a:avLst/>
          </a:prstGeom>
          <a:noFill/>
          <a:ln w="9525">
            <a:noFill/>
            <a:miter lim="800000"/>
            <a:headEnd/>
            <a:tailEnd/>
          </a:ln>
        </p:spPr>
      </p:pic>
      <p:pic>
        <p:nvPicPr>
          <p:cNvPr id="114705" name="Picture 1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1788" y="2314575"/>
            <a:ext cx="71437" cy="71438"/>
          </a:xfrm>
          <a:prstGeom prst="rect">
            <a:avLst/>
          </a:prstGeom>
          <a:noFill/>
          <a:ln w="9525">
            <a:noFill/>
            <a:miter lim="800000"/>
            <a:headEnd/>
            <a:tailEnd/>
          </a:ln>
        </p:spPr>
      </p:pic>
      <p:pic>
        <p:nvPicPr>
          <p:cNvPr id="114706" name="Picture 1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33950" y="2314575"/>
            <a:ext cx="71438" cy="71438"/>
          </a:xfrm>
          <a:prstGeom prst="rect">
            <a:avLst/>
          </a:prstGeom>
          <a:noFill/>
          <a:ln w="9525">
            <a:noFill/>
            <a:miter lim="800000"/>
            <a:headEnd/>
            <a:tailEnd/>
          </a:ln>
        </p:spPr>
      </p:pic>
      <p:pic>
        <p:nvPicPr>
          <p:cNvPr id="114707" name="Picture 1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68763" y="2314575"/>
            <a:ext cx="71437" cy="71438"/>
          </a:xfrm>
          <a:prstGeom prst="rect">
            <a:avLst/>
          </a:prstGeom>
          <a:noFill/>
          <a:ln w="9525">
            <a:noFill/>
            <a:miter lim="800000"/>
            <a:headEnd/>
            <a:tailEnd/>
          </a:ln>
        </p:spPr>
      </p:pic>
      <p:pic>
        <p:nvPicPr>
          <p:cNvPr id="114708" name="Picture 2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3225" y="2314575"/>
            <a:ext cx="71438" cy="71438"/>
          </a:xfrm>
          <a:prstGeom prst="rect">
            <a:avLst/>
          </a:prstGeom>
          <a:noFill/>
          <a:ln w="9525">
            <a:noFill/>
            <a:miter lim="800000"/>
            <a:headEnd/>
            <a:tailEnd/>
          </a:ln>
        </p:spPr>
      </p:pic>
      <p:pic>
        <p:nvPicPr>
          <p:cNvPr id="114709" name="Picture 2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9488" y="2314575"/>
            <a:ext cx="71437" cy="71438"/>
          </a:xfrm>
          <a:prstGeom prst="rect">
            <a:avLst/>
          </a:prstGeom>
          <a:noFill/>
          <a:ln w="9525">
            <a:noFill/>
            <a:miter lim="800000"/>
            <a:headEnd/>
            <a:tailEnd/>
          </a:ln>
        </p:spPr>
      </p:pic>
      <p:pic>
        <p:nvPicPr>
          <p:cNvPr id="114710" name="Picture 2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5025" y="2314575"/>
            <a:ext cx="71438" cy="71438"/>
          </a:xfrm>
          <a:prstGeom prst="rect">
            <a:avLst/>
          </a:prstGeom>
          <a:noFill/>
          <a:ln w="9525">
            <a:noFill/>
            <a:miter lim="800000"/>
            <a:headEnd/>
            <a:tailEnd/>
          </a:ln>
        </p:spPr>
      </p:pic>
      <p:pic>
        <p:nvPicPr>
          <p:cNvPr id="114711" name="Picture 2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3588" y="2314575"/>
            <a:ext cx="71437" cy="71438"/>
          </a:xfrm>
          <a:prstGeom prst="rect">
            <a:avLst/>
          </a:prstGeom>
          <a:noFill/>
          <a:ln w="9525">
            <a:noFill/>
            <a:miter lim="800000"/>
            <a:headEnd/>
            <a:tailEnd/>
          </a:ln>
        </p:spPr>
      </p:pic>
      <p:pic>
        <p:nvPicPr>
          <p:cNvPr id="114712" name="Picture 2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8050" y="2314575"/>
            <a:ext cx="71438" cy="71438"/>
          </a:xfrm>
          <a:prstGeom prst="rect">
            <a:avLst/>
          </a:prstGeom>
          <a:noFill/>
          <a:ln w="9525">
            <a:noFill/>
            <a:miter lim="800000"/>
            <a:headEnd/>
            <a:tailEnd/>
          </a:ln>
        </p:spPr>
      </p:pic>
      <p:pic>
        <p:nvPicPr>
          <p:cNvPr id="114713" name="Picture 2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37075" y="2314575"/>
            <a:ext cx="71438" cy="71438"/>
          </a:xfrm>
          <a:prstGeom prst="rect">
            <a:avLst/>
          </a:prstGeom>
          <a:noFill/>
          <a:ln w="9525">
            <a:noFill/>
            <a:miter lim="800000"/>
            <a:headEnd/>
            <a:tailEnd/>
          </a:ln>
        </p:spPr>
      </p:pic>
      <p:pic>
        <p:nvPicPr>
          <p:cNvPr id="114714" name="Picture 2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57688" y="2314575"/>
            <a:ext cx="71437" cy="71438"/>
          </a:xfrm>
          <a:prstGeom prst="rect">
            <a:avLst/>
          </a:prstGeom>
          <a:noFill/>
          <a:ln w="9525">
            <a:noFill/>
            <a:miter lim="800000"/>
            <a:headEnd/>
            <a:tailEnd/>
          </a:ln>
        </p:spPr>
      </p:pic>
      <p:pic>
        <p:nvPicPr>
          <p:cNvPr id="114715" name="Picture 2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1788" y="2314575"/>
            <a:ext cx="71437" cy="71438"/>
          </a:xfrm>
          <a:prstGeom prst="rect">
            <a:avLst/>
          </a:prstGeom>
          <a:noFill/>
          <a:ln w="9525">
            <a:noFill/>
            <a:miter lim="800000"/>
            <a:headEnd/>
            <a:tailEnd/>
          </a:ln>
        </p:spPr>
      </p:pic>
      <p:pic>
        <p:nvPicPr>
          <p:cNvPr id="114716" name="Picture 2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97438" y="2314575"/>
            <a:ext cx="71437" cy="71438"/>
          </a:xfrm>
          <a:prstGeom prst="rect">
            <a:avLst/>
          </a:prstGeom>
          <a:noFill/>
          <a:ln w="9525">
            <a:noFill/>
            <a:miter lim="800000"/>
            <a:headEnd/>
            <a:tailEnd/>
          </a:ln>
        </p:spPr>
      </p:pic>
      <p:pic>
        <p:nvPicPr>
          <p:cNvPr id="114717" name="Picture 2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3800" y="2314575"/>
            <a:ext cx="71438" cy="71438"/>
          </a:xfrm>
          <a:prstGeom prst="rect">
            <a:avLst/>
          </a:prstGeom>
          <a:noFill/>
          <a:ln w="9525">
            <a:noFill/>
            <a:miter lim="800000"/>
            <a:headEnd/>
            <a:tailEnd/>
          </a:ln>
        </p:spPr>
      </p:pic>
      <p:pic>
        <p:nvPicPr>
          <p:cNvPr id="114718" name="Picture 3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6250" y="2314575"/>
            <a:ext cx="71438" cy="71438"/>
          </a:xfrm>
          <a:prstGeom prst="rect">
            <a:avLst/>
          </a:prstGeom>
          <a:noFill/>
          <a:ln w="9525">
            <a:noFill/>
            <a:miter lim="800000"/>
            <a:headEnd/>
            <a:tailEnd/>
          </a:ln>
        </p:spPr>
      </p:pic>
      <p:pic>
        <p:nvPicPr>
          <p:cNvPr id="114719" name="Picture 3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92613" y="2314575"/>
            <a:ext cx="71437" cy="71438"/>
          </a:xfrm>
          <a:prstGeom prst="rect">
            <a:avLst/>
          </a:prstGeom>
          <a:noFill/>
          <a:ln w="9525">
            <a:noFill/>
            <a:miter lim="800000"/>
            <a:headEnd/>
            <a:tailEnd/>
          </a:ln>
        </p:spPr>
      </p:pic>
      <p:pic>
        <p:nvPicPr>
          <p:cNvPr id="114720" name="Picture 3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2314575"/>
            <a:ext cx="71438" cy="71438"/>
          </a:xfrm>
          <a:prstGeom prst="rect">
            <a:avLst/>
          </a:prstGeom>
          <a:noFill/>
          <a:ln w="9525">
            <a:noFill/>
            <a:miter lim="800000"/>
            <a:headEnd/>
            <a:tailEnd/>
          </a:ln>
        </p:spPr>
      </p:pic>
      <p:pic>
        <p:nvPicPr>
          <p:cNvPr id="114721" name="Picture 3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3588" y="2314575"/>
            <a:ext cx="71437" cy="71438"/>
          </a:xfrm>
          <a:prstGeom prst="rect">
            <a:avLst/>
          </a:prstGeom>
          <a:noFill/>
          <a:ln w="9525">
            <a:noFill/>
            <a:miter lim="800000"/>
            <a:headEnd/>
            <a:tailEnd/>
          </a:ln>
        </p:spPr>
      </p:pic>
      <p:pic>
        <p:nvPicPr>
          <p:cNvPr id="114722" name="Picture 3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5388" y="2314575"/>
            <a:ext cx="71437" cy="71438"/>
          </a:xfrm>
          <a:prstGeom prst="rect">
            <a:avLst/>
          </a:prstGeom>
          <a:noFill/>
          <a:ln w="9525">
            <a:noFill/>
            <a:miter lim="800000"/>
            <a:headEnd/>
            <a:tailEnd/>
          </a:ln>
        </p:spPr>
      </p:pic>
      <p:pic>
        <p:nvPicPr>
          <p:cNvPr id="114723" name="Picture 3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32250" y="2314575"/>
            <a:ext cx="71438" cy="71438"/>
          </a:xfrm>
          <a:prstGeom prst="rect">
            <a:avLst/>
          </a:prstGeom>
          <a:noFill/>
          <a:ln w="9525">
            <a:noFill/>
            <a:miter lim="800000"/>
            <a:headEnd/>
            <a:tailEnd/>
          </a:ln>
        </p:spPr>
      </p:pic>
      <p:pic>
        <p:nvPicPr>
          <p:cNvPr id="114724" name="Picture 3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5025" y="2314575"/>
            <a:ext cx="71438" cy="71438"/>
          </a:xfrm>
          <a:prstGeom prst="rect">
            <a:avLst/>
          </a:prstGeom>
          <a:noFill/>
          <a:ln w="9525">
            <a:noFill/>
            <a:miter lim="800000"/>
            <a:headEnd/>
            <a:tailEnd/>
          </a:ln>
        </p:spPr>
      </p:pic>
      <p:pic>
        <p:nvPicPr>
          <p:cNvPr id="114725" name="Picture 3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1900" y="2314575"/>
            <a:ext cx="71438" cy="71438"/>
          </a:xfrm>
          <a:prstGeom prst="rect">
            <a:avLst/>
          </a:prstGeom>
          <a:noFill/>
          <a:ln w="9525">
            <a:noFill/>
            <a:miter lim="800000"/>
            <a:headEnd/>
            <a:tailEnd/>
          </a:ln>
        </p:spPr>
      </p:pic>
      <p:pic>
        <p:nvPicPr>
          <p:cNvPr id="114726" name="Picture 3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65638" y="2314575"/>
            <a:ext cx="71437" cy="71438"/>
          </a:xfrm>
          <a:prstGeom prst="rect">
            <a:avLst/>
          </a:prstGeom>
          <a:noFill/>
          <a:ln w="9525">
            <a:noFill/>
            <a:miter lim="800000"/>
            <a:headEnd/>
            <a:tailEnd/>
          </a:ln>
        </p:spPr>
      </p:pic>
      <p:pic>
        <p:nvPicPr>
          <p:cNvPr id="114727" name="Picture 3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21175" y="2314575"/>
            <a:ext cx="71438" cy="71438"/>
          </a:xfrm>
          <a:prstGeom prst="rect">
            <a:avLst/>
          </a:prstGeom>
          <a:noFill/>
          <a:ln w="9525">
            <a:noFill/>
            <a:miter lim="800000"/>
            <a:headEnd/>
            <a:tailEnd/>
          </a:ln>
        </p:spPr>
      </p:pic>
      <p:pic>
        <p:nvPicPr>
          <p:cNvPr id="114728" name="Picture 4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24413" y="2314575"/>
            <a:ext cx="71437" cy="71438"/>
          </a:xfrm>
          <a:prstGeom prst="rect">
            <a:avLst/>
          </a:prstGeom>
          <a:noFill/>
          <a:ln w="9525">
            <a:noFill/>
            <a:miter lim="800000"/>
            <a:headEnd/>
            <a:tailEnd/>
          </a:ln>
        </p:spPr>
      </p:pic>
      <p:pic>
        <p:nvPicPr>
          <p:cNvPr id="114729" name="Picture 4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7325" y="2314575"/>
            <a:ext cx="71438" cy="71438"/>
          </a:xfrm>
          <a:prstGeom prst="rect">
            <a:avLst/>
          </a:prstGeom>
          <a:noFill/>
          <a:ln w="9525">
            <a:noFill/>
            <a:miter lim="800000"/>
            <a:headEnd/>
            <a:tailEnd/>
          </a:ln>
        </p:spPr>
      </p:pic>
      <p:pic>
        <p:nvPicPr>
          <p:cNvPr id="114730" name="Picture 4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68763" y="2314575"/>
            <a:ext cx="71437" cy="71438"/>
          </a:xfrm>
          <a:prstGeom prst="rect">
            <a:avLst/>
          </a:prstGeom>
          <a:noFill/>
          <a:ln w="9525">
            <a:noFill/>
            <a:miter lim="800000"/>
            <a:headEnd/>
            <a:tailEnd/>
          </a:ln>
        </p:spPr>
      </p:pic>
      <p:pic>
        <p:nvPicPr>
          <p:cNvPr id="114731" name="Picture 4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1900" y="2314575"/>
            <a:ext cx="71438" cy="71438"/>
          </a:xfrm>
          <a:prstGeom prst="rect">
            <a:avLst/>
          </a:prstGeom>
          <a:noFill/>
          <a:ln w="9525">
            <a:noFill/>
            <a:miter lim="800000"/>
            <a:headEnd/>
            <a:tailEnd/>
          </a:ln>
        </p:spPr>
      </p:pic>
      <p:pic>
        <p:nvPicPr>
          <p:cNvPr id="114732" name="Picture 4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1788" y="2314575"/>
            <a:ext cx="71437" cy="71438"/>
          </a:xfrm>
          <a:prstGeom prst="rect">
            <a:avLst/>
          </a:prstGeom>
          <a:noFill/>
          <a:ln w="9525">
            <a:noFill/>
            <a:miter lim="800000"/>
            <a:headEnd/>
            <a:tailEnd/>
          </a:ln>
        </p:spPr>
      </p:pic>
      <p:pic>
        <p:nvPicPr>
          <p:cNvPr id="114733" name="Picture 4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33950" y="2314575"/>
            <a:ext cx="71438" cy="71438"/>
          </a:xfrm>
          <a:prstGeom prst="rect">
            <a:avLst/>
          </a:prstGeom>
          <a:noFill/>
          <a:ln w="9525">
            <a:noFill/>
            <a:miter lim="800000"/>
            <a:headEnd/>
            <a:tailEnd/>
          </a:ln>
        </p:spPr>
      </p:pic>
      <p:pic>
        <p:nvPicPr>
          <p:cNvPr id="114734" name="Picture 4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68763" y="2314575"/>
            <a:ext cx="71437" cy="71438"/>
          </a:xfrm>
          <a:prstGeom prst="rect">
            <a:avLst/>
          </a:prstGeom>
          <a:noFill/>
          <a:ln w="9525">
            <a:noFill/>
            <a:miter lim="800000"/>
            <a:headEnd/>
            <a:tailEnd/>
          </a:ln>
        </p:spPr>
      </p:pic>
      <p:pic>
        <p:nvPicPr>
          <p:cNvPr id="114735" name="Picture 4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3225" y="2314575"/>
            <a:ext cx="71438" cy="71438"/>
          </a:xfrm>
          <a:prstGeom prst="rect">
            <a:avLst/>
          </a:prstGeom>
          <a:noFill/>
          <a:ln w="9525">
            <a:noFill/>
            <a:miter lim="800000"/>
            <a:headEnd/>
            <a:tailEnd/>
          </a:ln>
        </p:spPr>
      </p:pic>
      <p:pic>
        <p:nvPicPr>
          <p:cNvPr id="114736" name="Picture 4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9488" y="2314575"/>
            <a:ext cx="71437" cy="71438"/>
          </a:xfrm>
          <a:prstGeom prst="rect">
            <a:avLst/>
          </a:prstGeom>
          <a:noFill/>
          <a:ln w="9525">
            <a:noFill/>
            <a:miter lim="800000"/>
            <a:headEnd/>
            <a:tailEnd/>
          </a:ln>
        </p:spPr>
      </p:pic>
      <p:pic>
        <p:nvPicPr>
          <p:cNvPr id="114737" name="Picture 4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5025" y="2314575"/>
            <a:ext cx="71438" cy="71438"/>
          </a:xfrm>
          <a:prstGeom prst="rect">
            <a:avLst/>
          </a:prstGeom>
          <a:noFill/>
          <a:ln w="9525">
            <a:noFill/>
            <a:miter lim="800000"/>
            <a:headEnd/>
            <a:tailEnd/>
          </a:ln>
        </p:spPr>
      </p:pic>
      <p:pic>
        <p:nvPicPr>
          <p:cNvPr id="114738" name="Picture 5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3588" y="2314575"/>
            <a:ext cx="71437" cy="71438"/>
          </a:xfrm>
          <a:prstGeom prst="rect">
            <a:avLst/>
          </a:prstGeom>
          <a:noFill/>
          <a:ln w="9525">
            <a:noFill/>
            <a:miter lim="800000"/>
            <a:headEnd/>
            <a:tailEnd/>
          </a:ln>
        </p:spPr>
      </p:pic>
      <p:pic>
        <p:nvPicPr>
          <p:cNvPr id="114739" name="Picture 5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8050" y="2314575"/>
            <a:ext cx="71438" cy="71438"/>
          </a:xfrm>
          <a:prstGeom prst="rect">
            <a:avLst/>
          </a:prstGeom>
          <a:noFill/>
          <a:ln w="9525">
            <a:noFill/>
            <a:miter lim="800000"/>
            <a:headEnd/>
            <a:tailEnd/>
          </a:ln>
        </p:spPr>
      </p:pic>
      <p:pic>
        <p:nvPicPr>
          <p:cNvPr id="114740" name="Picture 52"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37075" y="2314575"/>
            <a:ext cx="71438" cy="71438"/>
          </a:xfrm>
          <a:prstGeom prst="rect">
            <a:avLst/>
          </a:prstGeom>
          <a:noFill/>
          <a:ln w="9525">
            <a:noFill/>
            <a:miter lim="800000"/>
            <a:headEnd/>
            <a:tailEnd/>
          </a:ln>
        </p:spPr>
      </p:pic>
      <p:pic>
        <p:nvPicPr>
          <p:cNvPr id="114741" name="Picture 53"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57688" y="2314575"/>
            <a:ext cx="71437" cy="71438"/>
          </a:xfrm>
          <a:prstGeom prst="rect">
            <a:avLst/>
          </a:prstGeom>
          <a:noFill/>
          <a:ln w="9525">
            <a:noFill/>
            <a:miter lim="800000"/>
            <a:headEnd/>
            <a:tailEnd/>
          </a:ln>
        </p:spPr>
      </p:pic>
      <p:pic>
        <p:nvPicPr>
          <p:cNvPr id="114742" name="Picture 54"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1788" y="2314575"/>
            <a:ext cx="71437" cy="71438"/>
          </a:xfrm>
          <a:prstGeom prst="rect">
            <a:avLst/>
          </a:prstGeom>
          <a:noFill/>
          <a:ln w="9525">
            <a:noFill/>
            <a:miter lim="800000"/>
            <a:headEnd/>
            <a:tailEnd/>
          </a:ln>
        </p:spPr>
      </p:pic>
      <p:pic>
        <p:nvPicPr>
          <p:cNvPr id="114743" name="Picture 55"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97438" y="2314575"/>
            <a:ext cx="71437" cy="71438"/>
          </a:xfrm>
          <a:prstGeom prst="rect">
            <a:avLst/>
          </a:prstGeom>
          <a:noFill/>
          <a:ln w="9525">
            <a:noFill/>
            <a:miter lim="800000"/>
            <a:headEnd/>
            <a:tailEnd/>
          </a:ln>
        </p:spPr>
      </p:pic>
      <p:pic>
        <p:nvPicPr>
          <p:cNvPr id="114744" name="Picture 56"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3800" y="2314575"/>
            <a:ext cx="71438" cy="71438"/>
          </a:xfrm>
          <a:prstGeom prst="rect">
            <a:avLst/>
          </a:prstGeom>
          <a:noFill/>
          <a:ln w="9525">
            <a:noFill/>
            <a:miter lim="800000"/>
            <a:headEnd/>
            <a:tailEnd/>
          </a:ln>
        </p:spPr>
      </p:pic>
      <p:pic>
        <p:nvPicPr>
          <p:cNvPr id="114745" name="Picture 57"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6250" y="2314575"/>
            <a:ext cx="71438" cy="71438"/>
          </a:xfrm>
          <a:prstGeom prst="rect">
            <a:avLst/>
          </a:prstGeom>
          <a:noFill/>
          <a:ln w="9525">
            <a:noFill/>
            <a:miter lim="800000"/>
            <a:headEnd/>
            <a:tailEnd/>
          </a:ln>
        </p:spPr>
      </p:pic>
      <p:pic>
        <p:nvPicPr>
          <p:cNvPr id="114746" name="Picture 58"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92613" y="2314575"/>
            <a:ext cx="71437" cy="71438"/>
          </a:xfrm>
          <a:prstGeom prst="rect">
            <a:avLst/>
          </a:prstGeom>
          <a:noFill/>
          <a:ln w="9525">
            <a:noFill/>
            <a:miter lim="800000"/>
            <a:headEnd/>
            <a:tailEnd/>
          </a:ln>
        </p:spPr>
      </p:pic>
      <p:pic>
        <p:nvPicPr>
          <p:cNvPr id="114747" name="Picture 59"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2314575"/>
            <a:ext cx="71438" cy="71438"/>
          </a:xfrm>
          <a:prstGeom prst="rect">
            <a:avLst/>
          </a:prstGeom>
          <a:noFill/>
          <a:ln w="9525">
            <a:noFill/>
            <a:miter lim="800000"/>
            <a:headEnd/>
            <a:tailEnd/>
          </a:ln>
        </p:spPr>
      </p:pic>
      <p:pic>
        <p:nvPicPr>
          <p:cNvPr id="114748" name="Picture 60"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3588" y="2314575"/>
            <a:ext cx="71437" cy="71438"/>
          </a:xfrm>
          <a:prstGeom prst="rect">
            <a:avLst/>
          </a:prstGeom>
          <a:noFill/>
          <a:ln w="9525">
            <a:noFill/>
            <a:miter lim="800000"/>
            <a:headEnd/>
            <a:tailEnd/>
          </a:ln>
        </p:spPr>
      </p:pic>
      <p:pic>
        <p:nvPicPr>
          <p:cNvPr id="114749" name="Picture 61" descr="sfera bl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5388" y="2314575"/>
            <a:ext cx="71437" cy="71438"/>
          </a:xfrm>
          <a:prstGeom prst="rect">
            <a:avLst/>
          </a:prstGeom>
          <a:noFill/>
          <a:ln w="9525">
            <a:noFill/>
            <a:miter lim="800000"/>
            <a:headEnd/>
            <a:tailEnd/>
          </a:ln>
        </p:spPr>
      </p:pic>
      <p:sp>
        <p:nvSpPr>
          <p:cNvPr id="21566" name="Text Box 62"/>
          <p:cNvSpPr txBox="1">
            <a:spLocks noChangeArrowheads="1"/>
          </p:cNvSpPr>
          <p:nvPr/>
        </p:nvSpPr>
        <p:spPr bwMode="auto">
          <a:xfrm>
            <a:off x="6640513" y="2305050"/>
            <a:ext cx="1135062" cy="366713"/>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pPr>
            <a:endParaRPr lang="it-IT">
              <a:solidFill>
                <a:srgbClr val="000000"/>
              </a:solidFill>
              <a:latin typeface="Arial" charset="0"/>
            </a:endParaRPr>
          </a:p>
        </p:txBody>
      </p:sp>
      <p:sp>
        <p:nvSpPr>
          <p:cNvPr id="21567" name="Text Box 63"/>
          <p:cNvSpPr txBox="1">
            <a:spLocks noChangeArrowheads="1"/>
          </p:cNvSpPr>
          <p:nvPr/>
        </p:nvSpPr>
        <p:spPr bwMode="auto">
          <a:xfrm>
            <a:off x="5686425" y="441325"/>
            <a:ext cx="1311275" cy="457200"/>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2400" b="1">
                <a:solidFill>
                  <a:srgbClr val="000000"/>
                </a:solidFill>
                <a:latin typeface="Garamond" charset="0"/>
              </a:rPr>
              <a:t>filtro UV</a:t>
            </a:r>
          </a:p>
        </p:txBody>
      </p:sp>
      <p:sp>
        <p:nvSpPr>
          <p:cNvPr id="21568" name="Rectangle 64"/>
          <p:cNvSpPr>
            <a:spLocks noChangeArrowheads="1"/>
          </p:cNvSpPr>
          <p:nvPr/>
        </p:nvSpPr>
        <p:spPr bwMode="auto">
          <a:xfrm>
            <a:off x="3492500" y="581025"/>
            <a:ext cx="2159000" cy="180975"/>
          </a:xfrm>
          <a:prstGeom prst="rect">
            <a:avLst/>
          </a:prstGeom>
          <a:solidFill>
            <a:schemeClr val="tx1">
              <a:alpha val="59999"/>
            </a:schemeClr>
          </a:solidFill>
          <a:ln w="9525">
            <a:noFill/>
            <a:miter lim="800000"/>
            <a:headEnd/>
            <a:tailEnd/>
          </a:ln>
          <a:effectLst/>
        </p:spPr>
        <p:txBody>
          <a:bodyPr anchor="ctr">
            <a:prstTxWarp prst="textNoShape">
              <a:avLst/>
            </a:prstTxWarp>
            <a:spAutoFit/>
          </a:bodyPr>
          <a:lstStyle/>
          <a:p>
            <a:pPr fontAlgn="base">
              <a:spcBef>
                <a:spcPct val="0"/>
              </a:spcBef>
              <a:spcAft>
                <a:spcPct val="0"/>
              </a:spcAft>
            </a:pPr>
            <a:endParaRPr lang="it-IT">
              <a:solidFill>
                <a:srgbClr val="000000"/>
              </a:solidFill>
              <a:latin typeface="Arial" charset="0"/>
            </a:endParaRPr>
          </a:p>
        </p:txBody>
      </p:sp>
      <p:sp>
        <p:nvSpPr>
          <p:cNvPr id="21569" name="Rectangle 65"/>
          <p:cNvSpPr>
            <a:spLocks noChangeArrowheads="1"/>
          </p:cNvSpPr>
          <p:nvPr/>
        </p:nvSpPr>
        <p:spPr bwMode="auto">
          <a:xfrm>
            <a:off x="5148263" y="2341563"/>
            <a:ext cx="463550" cy="366712"/>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b="1">
                <a:solidFill>
                  <a:srgbClr val="000000"/>
                </a:solidFill>
                <a:latin typeface="Arial" charset="0"/>
              </a:rPr>
              <a:t>Zn</a:t>
            </a:r>
          </a:p>
        </p:txBody>
      </p:sp>
      <p:sp>
        <p:nvSpPr>
          <p:cNvPr id="114754" name="Text Box 66"/>
          <p:cNvSpPr txBox="1">
            <a:spLocks noChangeArrowheads="1"/>
          </p:cNvSpPr>
          <p:nvPr/>
        </p:nvSpPr>
        <p:spPr bwMode="auto">
          <a:xfrm>
            <a:off x="179388" y="404813"/>
            <a:ext cx="3168650" cy="3743325"/>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pPr>
            <a:r>
              <a:rPr lang="it-IT" sz="2400">
                <a:solidFill>
                  <a:srgbClr val="000000"/>
                </a:solidFill>
                <a:latin typeface="Garamond" charset="0"/>
              </a:rPr>
              <a:t>Posizioniamo un filtro UV tra la lampada e il disco di Zinco e carichiamo negativamente l’elettroscopio.</a:t>
            </a:r>
          </a:p>
          <a:p>
            <a:pPr fontAlgn="base">
              <a:spcBef>
                <a:spcPct val="0"/>
              </a:spcBef>
              <a:spcAft>
                <a:spcPct val="0"/>
              </a:spcAft>
            </a:pPr>
            <a:r>
              <a:rPr lang="it-IT" sz="2400">
                <a:solidFill>
                  <a:srgbClr val="000000"/>
                </a:solidFill>
                <a:latin typeface="Garamond" charset="0"/>
              </a:rPr>
              <a:t>Se illuminiamo il tutto con la luce emessa dalla lampada a vapori di mercurio osserviamo ...</a:t>
            </a:r>
          </a:p>
        </p:txBody>
      </p:sp>
    </p:spTree>
    <p:extLst>
      <p:ext uri="{BB962C8B-B14F-4D97-AF65-F5344CB8AC3E}">
        <p14:creationId xmlns:p14="http://schemas.microsoft.com/office/powerpoint/2010/main" val="3189822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
                                        <p:tgtEl>
                                          <p:spTgt spid="114754"/>
                                        </p:tgtEl>
                                      </p:cBhvr>
                                    </p:animEffect>
                                    <p:set>
                                      <p:cBhvr>
                                        <p:cTn id="7" dur="1" fill="hold">
                                          <p:stCondLst>
                                            <p:cond delay="99"/>
                                          </p:stCondLst>
                                        </p:cTn>
                                        <p:tgtEl>
                                          <p:spTgt spid="114754"/>
                                        </p:tgtEl>
                                        <p:attrNameLst>
                                          <p:attrName>style.visibility</p:attrName>
                                        </p:attrNameLst>
                                      </p:cBhvr>
                                      <p:to>
                                        <p:strVal val="hidden"/>
                                      </p:to>
                                    </p:set>
                                  </p:childTnLst>
                                </p:cTn>
                              </p:par>
                              <p:par>
                                <p:cTn id="8" presetID="22" presetClass="entr" presetSubtype="1" fill="hold" grpId="0" nodeType="withEffect">
                                  <p:stCondLst>
                                    <p:cond delay="0"/>
                                  </p:stCondLst>
                                  <p:childTnLst>
                                    <p:set>
                                      <p:cBhvr>
                                        <p:cTn id="9" dur="1" fill="hold">
                                          <p:stCondLst>
                                            <p:cond delay="0"/>
                                          </p:stCondLst>
                                        </p:cTn>
                                        <p:tgtEl>
                                          <p:spTgt spid="114695"/>
                                        </p:tgtEl>
                                        <p:attrNameLst>
                                          <p:attrName>style.visibility</p:attrName>
                                        </p:attrNameLst>
                                      </p:cBhvr>
                                      <p:to>
                                        <p:strVal val="visible"/>
                                      </p:to>
                                    </p:set>
                                    <p:animEffect transition="in" filter="wipe(up)">
                                      <p:cBhvr>
                                        <p:cTn id="10" dur="500"/>
                                        <p:tgtEl>
                                          <p:spTgt spid="114695"/>
                                        </p:tgtEl>
                                      </p:cBhvr>
                                    </p:animEffect>
                                  </p:childTnLst>
                                </p:cTn>
                              </p:par>
                            </p:childTnLst>
                          </p:cTn>
                        </p:par>
                        <p:par>
                          <p:cTn id="11" fill="hold" nodeType="afterGroup">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14691"/>
                                        </p:tgtEl>
                                        <p:attrNameLst>
                                          <p:attrName>style.visibility</p:attrName>
                                        </p:attrNameLst>
                                      </p:cBhvr>
                                      <p:to>
                                        <p:strVal val="visible"/>
                                      </p:to>
                                    </p:set>
                                    <p:animEffect transition="in" filter="wipe(up)">
                                      <p:cBhvr>
                                        <p:cTn id="14" dur="1000"/>
                                        <p:tgtEl>
                                          <p:spTgt spid="114691"/>
                                        </p:tgtEl>
                                      </p:cBhvr>
                                    </p:animEffect>
                                  </p:childTnLst>
                                </p:cTn>
                              </p:par>
                            </p:childTnLst>
                          </p:cTn>
                        </p:par>
                        <p:par>
                          <p:cTn id="15" fill="hold" nodeType="afterGroup">
                            <p:stCondLst>
                              <p:cond delay="1500"/>
                            </p:stCondLst>
                            <p:childTnLst>
                              <p:par>
                                <p:cTn id="16" presetID="8" presetClass="emph" presetSubtype="0" fill="hold" nodeType="afterEffect">
                                  <p:stCondLst>
                                    <p:cond delay="0"/>
                                  </p:stCondLst>
                                  <p:childTnLst>
                                    <p:animRot by="-2040000">
                                      <p:cBhvr>
                                        <p:cTn id="17" dur="10000" fill="hold"/>
                                        <p:tgtEl>
                                          <p:spTgt spid="114693"/>
                                        </p:tgtEl>
                                        <p:attrNameLst>
                                          <p:attrName>r</p:attrName>
                                        </p:attrNameLst>
                                      </p:cBhvr>
                                    </p:animRot>
                                  </p:childTnLst>
                                </p:cTn>
                              </p:par>
                              <p:par>
                                <p:cTn id="18" presetID="10" presetClass="entr" presetSubtype="0" fill="hold" nodeType="withEffect">
                                  <p:stCondLst>
                                    <p:cond delay="0"/>
                                  </p:stCondLst>
                                  <p:childTnLst>
                                    <p:set>
                                      <p:cBhvr>
                                        <p:cTn id="19" dur="1" fill="hold">
                                          <p:stCondLst>
                                            <p:cond delay="0"/>
                                          </p:stCondLst>
                                        </p:cTn>
                                        <p:tgtEl>
                                          <p:spTgt spid="114696"/>
                                        </p:tgtEl>
                                        <p:attrNameLst>
                                          <p:attrName>style.visibility</p:attrName>
                                        </p:attrNameLst>
                                      </p:cBhvr>
                                      <p:to>
                                        <p:strVal val="visible"/>
                                      </p:to>
                                    </p:set>
                                    <p:animEffect transition="in" filter="fade">
                                      <p:cBhvr>
                                        <p:cTn id="20" dur="500"/>
                                        <p:tgtEl>
                                          <p:spTgt spid="114696"/>
                                        </p:tgtEl>
                                      </p:cBhvr>
                                    </p:animEffect>
                                  </p:childTnLst>
                                </p:cTn>
                              </p:par>
                              <p:par>
                                <p:cTn id="21" presetID="1" presetClass="path" presetSubtype="0" repeatCount="5000" fill="hold" nodeType="withEffect">
                                  <p:stCondLst>
                                    <p:cond delay="0"/>
                                  </p:stCondLst>
                                  <p:childTnLst>
                                    <p:animMotion origin="layout" path="M -0.02396 0.19444 C -0.05625 0.10972 -0.05035 0.01898 -0.00017 -0.00047 " pathEditMode="relative" rAng="0" ptsTypes="ff">
                                      <p:cBhvr>
                                        <p:cTn id="22" dur="2000" spd="-100000" fill="hold"/>
                                        <p:tgtEl>
                                          <p:spTgt spid="114696"/>
                                        </p:tgtEl>
                                        <p:attrNameLst>
                                          <p:attrName>ppt_x</p:attrName>
                                          <p:attrName>ppt_y</p:attrName>
                                        </p:attrNameLst>
                                      </p:cBhvr>
                                      <p:rCtr x="1000" y="-10300"/>
                                    </p:animMotion>
                                  </p:childTnLst>
                                  <p:subTnLst>
                                    <p:set>
                                      <p:cBhvr override="childStyle">
                                        <p:cTn dur="1" fill="hold" display="0" masterRel="sameClick" afterEffect="1">
                                          <p:stCondLst>
                                            <p:cond evt="end" delay="0">
                                              <p:tn val="21"/>
                                            </p:cond>
                                          </p:stCondLst>
                                        </p:cTn>
                                        <p:tgtEl>
                                          <p:spTgt spid="114696"/>
                                        </p:tgtEl>
                                        <p:attrNameLst>
                                          <p:attrName>style.visibility</p:attrName>
                                        </p:attrNameLst>
                                      </p:cBhvr>
                                      <p:to>
                                        <p:strVal val="hidden"/>
                                      </p:to>
                                    </p:set>
                                  </p:subTnLst>
                                </p:cTn>
                              </p:par>
                              <p:par>
                                <p:cTn id="23" presetID="10" presetClass="entr" presetSubtype="0" fill="hold" nodeType="withEffect">
                                  <p:stCondLst>
                                    <p:cond delay="500"/>
                                  </p:stCondLst>
                                  <p:childTnLst>
                                    <p:set>
                                      <p:cBhvr>
                                        <p:cTn id="24" dur="1" fill="hold">
                                          <p:stCondLst>
                                            <p:cond delay="0"/>
                                          </p:stCondLst>
                                        </p:cTn>
                                        <p:tgtEl>
                                          <p:spTgt spid="114697"/>
                                        </p:tgtEl>
                                        <p:attrNameLst>
                                          <p:attrName>style.visibility</p:attrName>
                                        </p:attrNameLst>
                                      </p:cBhvr>
                                      <p:to>
                                        <p:strVal val="visible"/>
                                      </p:to>
                                    </p:set>
                                    <p:animEffect transition="in" filter="fade">
                                      <p:cBhvr>
                                        <p:cTn id="25" dur="500"/>
                                        <p:tgtEl>
                                          <p:spTgt spid="114697"/>
                                        </p:tgtEl>
                                      </p:cBhvr>
                                    </p:animEffect>
                                  </p:childTnLst>
                                </p:cTn>
                              </p:par>
                              <p:par>
                                <p:cTn id="26" presetID="1" presetClass="path" presetSubtype="0" repeatCount="5000" fill="hold" nodeType="withEffect">
                                  <p:stCondLst>
                                    <p:cond delay="500"/>
                                  </p:stCondLst>
                                  <p:childTnLst>
                                    <p:animMotion origin="layout" path="M 0.00156 -0.00463 C 0.04913 -0.12176 0.14983 -0.17037 0.23299 -0.09028 " pathEditMode="relative" rAng="0" ptsTypes="ff">
                                      <p:cBhvr>
                                        <p:cTn id="27" dur="2000" fill="hold"/>
                                        <p:tgtEl>
                                          <p:spTgt spid="114697"/>
                                        </p:tgtEl>
                                        <p:attrNameLst>
                                          <p:attrName>ppt_x</p:attrName>
                                          <p:attrName>ppt_y</p:attrName>
                                        </p:attrNameLst>
                                      </p:cBhvr>
                                      <p:rCtr x="11900" y="-5100"/>
                                    </p:animMotion>
                                  </p:childTnLst>
                                  <p:subTnLst>
                                    <p:set>
                                      <p:cBhvr override="childStyle">
                                        <p:cTn dur="1" fill="hold" display="0" masterRel="sameClick" afterEffect="1">
                                          <p:stCondLst>
                                            <p:cond evt="end" delay="0">
                                              <p:tn val="26"/>
                                            </p:cond>
                                          </p:stCondLst>
                                        </p:cTn>
                                        <p:tgtEl>
                                          <p:spTgt spid="114697"/>
                                        </p:tgtEl>
                                        <p:attrNameLst>
                                          <p:attrName>style.visibility</p:attrName>
                                        </p:attrNameLst>
                                      </p:cBhvr>
                                      <p:to>
                                        <p:strVal val="hidden"/>
                                      </p:to>
                                    </p:set>
                                  </p:subTnLst>
                                </p:cTn>
                              </p:par>
                              <p:par>
                                <p:cTn id="28" presetID="10" presetClass="entr" presetSubtype="0" fill="hold" nodeType="withEffect">
                                  <p:stCondLst>
                                    <p:cond delay="200"/>
                                  </p:stCondLst>
                                  <p:childTnLst>
                                    <p:set>
                                      <p:cBhvr>
                                        <p:cTn id="29" dur="1" fill="hold">
                                          <p:stCondLst>
                                            <p:cond delay="0"/>
                                          </p:stCondLst>
                                        </p:cTn>
                                        <p:tgtEl>
                                          <p:spTgt spid="114698"/>
                                        </p:tgtEl>
                                        <p:attrNameLst>
                                          <p:attrName>style.visibility</p:attrName>
                                        </p:attrNameLst>
                                      </p:cBhvr>
                                      <p:to>
                                        <p:strVal val="visible"/>
                                      </p:to>
                                    </p:set>
                                    <p:animEffect transition="in" filter="fade">
                                      <p:cBhvr>
                                        <p:cTn id="30" dur="500"/>
                                        <p:tgtEl>
                                          <p:spTgt spid="114698"/>
                                        </p:tgtEl>
                                      </p:cBhvr>
                                    </p:animEffect>
                                  </p:childTnLst>
                                </p:cTn>
                              </p:par>
                              <p:par>
                                <p:cTn id="31" presetID="1" presetClass="path" presetSubtype="0" repeatCount="5000" fill="hold" nodeType="withEffect">
                                  <p:stCondLst>
                                    <p:cond delay="200"/>
                                  </p:stCondLst>
                                  <p:childTnLst>
                                    <p:animMotion origin="layout" path="M -0.00052 -0.00139 C 0.04323 0.04097 0.05399 0.12384 0.00937 0.18726 " pathEditMode="relative" rAng="0" ptsTypes="ff">
                                      <p:cBhvr>
                                        <p:cTn id="32" dur="2000" fill="hold"/>
                                        <p:tgtEl>
                                          <p:spTgt spid="114698"/>
                                        </p:tgtEl>
                                        <p:attrNameLst>
                                          <p:attrName>ppt_x</p:attrName>
                                          <p:attrName>ppt_y</p:attrName>
                                        </p:attrNameLst>
                                      </p:cBhvr>
                                      <p:rCtr x="800" y="9700"/>
                                    </p:animMotion>
                                  </p:childTnLst>
                                  <p:subTnLst>
                                    <p:set>
                                      <p:cBhvr override="childStyle">
                                        <p:cTn dur="1" fill="hold" display="0" masterRel="sameClick" afterEffect="1">
                                          <p:stCondLst>
                                            <p:cond evt="end" delay="0">
                                              <p:tn val="31"/>
                                            </p:cond>
                                          </p:stCondLst>
                                        </p:cTn>
                                        <p:tgtEl>
                                          <p:spTgt spid="114698"/>
                                        </p:tgtEl>
                                        <p:attrNameLst>
                                          <p:attrName>style.visibility</p:attrName>
                                        </p:attrNameLst>
                                      </p:cBhvr>
                                      <p:to>
                                        <p:strVal val="hidden"/>
                                      </p:to>
                                    </p:set>
                                  </p:subTnLst>
                                </p:cTn>
                              </p:par>
                              <p:par>
                                <p:cTn id="33" presetID="10" presetClass="entr" presetSubtype="0" fill="hold" nodeType="withEffect">
                                  <p:stCondLst>
                                    <p:cond delay="300"/>
                                  </p:stCondLst>
                                  <p:childTnLst>
                                    <p:set>
                                      <p:cBhvr>
                                        <p:cTn id="34" dur="1" fill="hold">
                                          <p:stCondLst>
                                            <p:cond delay="0"/>
                                          </p:stCondLst>
                                        </p:cTn>
                                        <p:tgtEl>
                                          <p:spTgt spid="114699"/>
                                        </p:tgtEl>
                                        <p:attrNameLst>
                                          <p:attrName>style.visibility</p:attrName>
                                        </p:attrNameLst>
                                      </p:cBhvr>
                                      <p:to>
                                        <p:strVal val="visible"/>
                                      </p:to>
                                    </p:set>
                                    <p:animEffect transition="in" filter="fade">
                                      <p:cBhvr>
                                        <p:cTn id="35" dur="500"/>
                                        <p:tgtEl>
                                          <p:spTgt spid="114699"/>
                                        </p:tgtEl>
                                      </p:cBhvr>
                                    </p:animEffect>
                                  </p:childTnLst>
                                </p:cTn>
                              </p:par>
                              <p:par>
                                <p:cTn id="36" presetID="1" presetClass="path" presetSubtype="0" repeatCount="5000" fill="hold" nodeType="withEffect">
                                  <p:stCondLst>
                                    <p:cond delay="300"/>
                                  </p:stCondLst>
                                  <p:childTnLst>
                                    <p:animMotion origin="layout" path="M -0.14879 -0.13241 C -0.08281 -0.1588 -0.0132 -0.10926 0.00017 -0.0044 " pathEditMode="relative" rAng="0" ptsTypes="ff">
                                      <p:cBhvr>
                                        <p:cTn id="37" dur="2000" spd="-100000" fill="hold"/>
                                        <p:tgtEl>
                                          <p:spTgt spid="114699"/>
                                        </p:tgtEl>
                                        <p:attrNameLst>
                                          <p:attrName>ppt_x</p:attrName>
                                          <p:attrName>ppt_y</p:attrName>
                                        </p:attrNameLst>
                                      </p:cBhvr>
                                      <p:rCtr x="7900" y="6200"/>
                                    </p:animMotion>
                                  </p:childTnLst>
                                  <p:subTnLst>
                                    <p:set>
                                      <p:cBhvr override="childStyle">
                                        <p:cTn dur="1" fill="hold" display="0" masterRel="sameClick" afterEffect="1">
                                          <p:stCondLst>
                                            <p:cond evt="end" delay="0">
                                              <p:tn val="36"/>
                                            </p:cond>
                                          </p:stCondLst>
                                        </p:cTn>
                                        <p:tgtEl>
                                          <p:spTgt spid="114699"/>
                                        </p:tgtEl>
                                        <p:attrNameLst>
                                          <p:attrName>style.visibility</p:attrName>
                                        </p:attrNameLst>
                                      </p:cBhvr>
                                      <p:to>
                                        <p:strVal val="hidden"/>
                                      </p:to>
                                    </p:set>
                                  </p:subTnLst>
                                </p:cTn>
                              </p:par>
                              <p:par>
                                <p:cTn id="38" presetID="10" presetClass="entr" presetSubtype="0" fill="hold" nodeType="withEffect">
                                  <p:stCondLst>
                                    <p:cond delay="200"/>
                                  </p:stCondLst>
                                  <p:childTnLst>
                                    <p:set>
                                      <p:cBhvr>
                                        <p:cTn id="39" dur="1" fill="hold">
                                          <p:stCondLst>
                                            <p:cond delay="0"/>
                                          </p:stCondLst>
                                        </p:cTn>
                                        <p:tgtEl>
                                          <p:spTgt spid="114700"/>
                                        </p:tgtEl>
                                        <p:attrNameLst>
                                          <p:attrName>style.visibility</p:attrName>
                                        </p:attrNameLst>
                                      </p:cBhvr>
                                      <p:to>
                                        <p:strVal val="visible"/>
                                      </p:to>
                                    </p:set>
                                    <p:animEffect transition="in" filter="fade">
                                      <p:cBhvr>
                                        <p:cTn id="40" dur="500"/>
                                        <p:tgtEl>
                                          <p:spTgt spid="114700"/>
                                        </p:tgtEl>
                                      </p:cBhvr>
                                    </p:animEffect>
                                  </p:childTnLst>
                                </p:cTn>
                              </p:par>
                              <p:par>
                                <p:cTn id="41" presetID="1" presetClass="path" presetSubtype="0" repeatCount="5000" fill="hold" nodeType="withEffect">
                                  <p:stCondLst>
                                    <p:cond delay="200"/>
                                  </p:stCondLst>
                                  <p:childTnLst>
                                    <p:animMotion origin="layout" path="M -0.11598 -0.2125 L -0.00382 -0.00602 " pathEditMode="relative" rAng="0" ptsTypes="Ff">
                                      <p:cBhvr>
                                        <p:cTn id="42" dur="2000" spd="-100000" fill="hold"/>
                                        <p:tgtEl>
                                          <p:spTgt spid="114700"/>
                                        </p:tgtEl>
                                        <p:attrNameLst>
                                          <p:attrName>ppt_x</p:attrName>
                                          <p:attrName>ppt_y</p:attrName>
                                        </p:attrNameLst>
                                      </p:cBhvr>
                                      <p:rCtr x="5600" y="10300"/>
                                    </p:animMotion>
                                  </p:childTnLst>
                                  <p:subTnLst>
                                    <p:set>
                                      <p:cBhvr override="childStyle">
                                        <p:cTn dur="1" fill="hold" display="0" masterRel="sameClick" afterEffect="1">
                                          <p:stCondLst>
                                            <p:cond evt="end" delay="0">
                                              <p:tn val="41"/>
                                            </p:cond>
                                          </p:stCondLst>
                                        </p:cTn>
                                        <p:tgtEl>
                                          <p:spTgt spid="114700"/>
                                        </p:tgtEl>
                                        <p:attrNameLst>
                                          <p:attrName>style.visibility</p:attrName>
                                        </p:attrNameLst>
                                      </p:cBhvr>
                                      <p:to>
                                        <p:strVal val="hidden"/>
                                      </p:to>
                                    </p:set>
                                  </p:subTnLst>
                                </p:cTn>
                              </p:par>
                              <p:par>
                                <p:cTn id="43" presetID="10" presetClass="entr" presetSubtype="0" fill="hold" nodeType="withEffect">
                                  <p:stCondLst>
                                    <p:cond delay="300"/>
                                  </p:stCondLst>
                                  <p:childTnLst>
                                    <p:set>
                                      <p:cBhvr>
                                        <p:cTn id="44" dur="1" fill="hold">
                                          <p:stCondLst>
                                            <p:cond delay="0"/>
                                          </p:stCondLst>
                                        </p:cTn>
                                        <p:tgtEl>
                                          <p:spTgt spid="114701"/>
                                        </p:tgtEl>
                                        <p:attrNameLst>
                                          <p:attrName>style.visibility</p:attrName>
                                        </p:attrNameLst>
                                      </p:cBhvr>
                                      <p:to>
                                        <p:strVal val="visible"/>
                                      </p:to>
                                    </p:set>
                                    <p:animEffect transition="in" filter="fade">
                                      <p:cBhvr>
                                        <p:cTn id="45" dur="500"/>
                                        <p:tgtEl>
                                          <p:spTgt spid="114701"/>
                                        </p:tgtEl>
                                      </p:cBhvr>
                                    </p:animEffect>
                                  </p:childTnLst>
                                </p:cTn>
                              </p:par>
                              <p:par>
                                <p:cTn id="46" presetID="1" presetClass="path" presetSubtype="0" repeatCount="5000" fill="hold" nodeType="withEffect">
                                  <p:stCondLst>
                                    <p:cond delay="300"/>
                                  </p:stCondLst>
                                  <p:childTnLst>
                                    <p:animMotion origin="layout" path="M -3.05556E-6 -2.59259E-6 L 0.07101 -0.12037 " pathEditMode="relative" rAng="0" ptsTypes="AA">
                                      <p:cBhvr>
                                        <p:cTn id="47" dur="2000" fill="hold"/>
                                        <p:tgtEl>
                                          <p:spTgt spid="114701"/>
                                        </p:tgtEl>
                                        <p:attrNameLst>
                                          <p:attrName>ppt_x</p:attrName>
                                          <p:attrName>ppt_y</p:attrName>
                                        </p:attrNameLst>
                                      </p:cBhvr>
                                      <p:rCtr x="3500" y="-6000"/>
                                    </p:animMotion>
                                  </p:childTnLst>
                                  <p:subTnLst>
                                    <p:set>
                                      <p:cBhvr override="childStyle">
                                        <p:cTn dur="1" fill="hold" display="0" masterRel="sameClick" afterEffect="1">
                                          <p:stCondLst>
                                            <p:cond evt="end" delay="0">
                                              <p:tn val="46"/>
                                            </p:cond>
                                          </p:stCondLst>
                                        </p:cTn>
                                        <p:tgtEl>
                                          <p:spTgt spid="114701"/>
                                        </p:tgtEl>
                                        <p:attrNameLst>
                                          <p:attrName>style.visibility</p:attrName>
                                        </p:attrNameLst>
                                      </p:cBhvr>
                                      <p:to>
                                        <p:strVal val="hidden"/>
                                      </p:to>
                                    </p:set>
                                  </p:subTnLst>
                                </p:cTn>
                              </p:par>
                              <p:par>
                                <p:cTn id="48" presetID="10" presetClass="entr" presetSubtype="0" fill="hold" nodeType="withEffect">
                                  <p:stCondLst>
                                    <p:cond delay="0"/>
                                  </p:stCondLst>
                                  <p:childTnLst>
                                    <p:set>
                                      <p:cBhvr>
                                        <p:cTn id="49" dur="1" fill="hold">
                                          <p:stCondLst>
                                            <p:cond delay="0"/>
                                          </p:stCondLst>
                                        </p:cTn>
                                        <p:tgtEl>
                                          <p:spTgt spid="114702"/>
                                        </p:tgtEl>
                                        <p:attrNameLst>
                                          <p:attrName>style.visibility</p:attrName>
                                        </p:attrNameLst>
                                      </p:cBhvr>
                                      <p:to>
                                        <p:strVal val="visible"/>
                                      </p:to>
                                    </p:set>
                                    <p:animEffect transition="in" filter="fade">
                                      <p:cBhvr>
                                        <p:cTn id="50" dur="500"/>
                                        <p:tgtEl>
                                          <p:spTgt spid="114702"/>
                                        </p:tgtEl>
                                      </p:cBhvr>
                                    </p:animEffect>
                                  </p:childTnLst>
                                </p:cTn>
                              </p:par>
                              <p:par>
                                <p:cTn id="51" presetID="1" presetClass="path" presetSubtype="0" repeatCount="5000" fill="hold" nodeType="withEffect">
                                  <p:stCondLst>
                                    <p:cond delay="0"/>
                                  </p:stCondLst>
                                  <p:childTnLst>
                                    <p:animMotion origin="layout" path="M -0.07674 0.26365 C -0.1125 0.15115 -0.08594 0.0324 5.55112E-17 3.7037E-6 " pathEditMode="relative" rAng="0" ptsTypes="ff">
                                      <p:cBhvr>
                                        <p:cTn id="52" dur="2000" spd="-100000" fill="hold"/>
                                        <p:tgtEl>
                                          <p:spTgt spid="114702"/>
                                        </p:tgtEl>
                                        <p:attrNameLst>
                                          <p:attrName>ppt_x</p:attrName>
                                          <p:attrName>ppt_y</p:attrName>
                                        </p:attrNameLst>
                                      </p:cBhvr>
                                      <p:rCtr x="3600" y="-13900"/>
                                    </p:animMotion>
                                  </p:childTnLst>
                                  <p:subTnLst>
                                    <p:set>
                                      <p:cBhvr override="childStyle">
                                        <p:cTn dur="1" fill="hold" display="0" masterRel="sameClick" afterEffect="1">
                                          <p:stCondLst>
                                            <p:cond evt="end" delay="0">
                                              <p:tn val="51"/>
                                            </p:cond>
                                          </p:stCondLst>
                                        </p:cTn>
                                        <p:tgtEl>
                                          <p:spTgt spid="114702"/>
                                        </p:tgtEl>
                                        <p:attrNameLst>
                                          <p:attrName>style.visibility</p:attrName>
                                        </p:attrNameLst>
                                      </p:cBhvr>
                                      <p:to>
                                        <p:strVal val="hidden"/>
                                      </p:to>
                                    </p:set>
                                  </p:subTnLst>
                                </p:cTn>
                              </p:par>
                              <p:par>
                                <p:cTn id="53" presetID="10" presetClass="entr" presetSubtype="0" fill="hold" nodeType="withEffect">
                                  <p:stCondLst>
                                    <p:cond delay="400"/>
                                  </p:stCondLst>
                                  <p:childTnLst>
                                    <p:set>
                                      <p:cBhvr>
                                        <p:cTn id="54" dur="1" fill="hold">
                                          <p:stCondLst>
                                            <p:cond delay="0"/>
                                          </p:stCondLst>
                                        </p:cTn>
                                        <p:tgtEl>
                                          <p:spTgt spid="114703"/>
                                        </p:tgtEl>
                                        <p:attrNameLst>
                                          <p:attrName>style.visibility</p:attrName>
                                        </p:attrNameLst>
                                      </p:cBhvr>
                                      <p:to>
                                        <p:strVal val="visible"/>
                                      </p:to>
                                    </p:set>
                                    <p:animEffect transition="in" filter="fade">
                                      <p:cBhvr>
                                        <p:cTn id="55" dur="500"/>
                                        <p:tgtEl>
                                          <p:spTgt spid="114703"/>
                                        </p:tgtEl>
                                      </p:cBhvr>
                                    </p:animEffect>
                                  </p:childTnLst>
                                </p:cTn>
                              </p:par>
                              <p:par>
                                <p:cTn id="56" presetID="1" presetClass="path" presetSubtype="0" repeatCount="5000" fill="hold" nodeType="withEffect">
                                  <p:stCondLst>
                                    <p:cond delay="400"/>
                                  </p:stCondLst>
                                  <p:childTnLst>
                                    <p:animMotion origin="layout" path="M -0.05954 0.22129 C -0.08298 0.11041 -0.06197 0.00555 -0.0019 4.07407E-6 " pathEditMode="relative" rAng="0" ptsTypes="ff">
                                      <p:cBhvr>
                                        <p:cTn id="57" dur="2000" spd="-100000" fill="hold"/>
                                        <p:tgtEl>
                                          <p:spTgt spid="114703"/>
                                        </p:tgtEl>
                                        <p:attrNameLst>
                                          <p:attrName>ppt_x</p:attrName>
                                          <p:attrName>ppt_y</p:attrName>
                                        </p:attrNameLst>
                                      </p:cBhvr>
                                      <p:rCtr x="2700" y="-11900"/>
                                    </p:animMotion>
                                  </p:childTnLst>
                                  <p:subTnLst>
                                    <p:set>
                                      <p:cBhvr override="childStyle">
                                        <p:cTn dur="1" fill="hold" display="0" masterRel="sameClick" afterEffect="1">
                                          <p:stCondLst>
                                            <p:cond evt="end" delay="0">
                                              <p:tn val="56"/>
                                            </p:cond>
                                          </p:stCondLst>
                                        </p:cTn>
                                        <p:tgtEl>
                                          <p:spTgt spid="114703"/>
                                        </p:tgtEl>
                                        <p:attrNameLst>
                                          <p:attrName>style.visibility</p:attrName>
                                        </p:attrNameLst>
                                      </p:cBhvr>
                                      <p:to>
                                        <p:strVal val="hidden"/>
                                      </p:to>
                                    </p:set>
                                  </p:subTnLst>
                                </p:cTn>
                              </p:par>
                              <p:par>
                                <p:cTn id="58" presetID="10" presetClass="entr" presetSubtype="0" fill="hold" nodeType="withEffect">
                                  <p:stCondLst>
                                    <p:cond delay="100"/>
                                  </p:stCondLst>
                                  <p:childTnLst>
                                    <p:set>
                                      <p:cBhvr>
                                        <p:cTn id="59" dur="1" fill="hold">
                                          <p:stCondLst>
                                            <p:cond delay="0"/>
                                          </p:stCondLst>
                                        </p:cTn>
                                        <p:tgtEl>
                                          <p:spTgt spid="114704"/>
                                        </p:tgtEl>
                                        <p:attrNameLst>
                                          <p:attrName>style.visibility</p:attrName>
                                        </p:attrNameLst>
                                      </p:cBhvr>
                                      <p:to>
                                        <p:strVal val="visible"/>
                                      </p:to>
                                    </p:set>
                                    <p:animEffect transition="in" filter="fade">
                                      <p:cBhvr>
                                        <p:cTn id="60" dur="500"/>
                                        <p:tgtEl>
                                          <p:spTgt spid="114704"/>
                                        </p:tgtEl>
                                      </p:cBhvr>
                                    </p:animEffect>
                                  </p:childTnLst>
                                </p:cTn>
                              </p:par>
                              <p:par>
                                <p:cTn id="61" presetID="1" presetClass="path" presetSubtype="0" repeatCount="5000" fill="hold" nodeType="withEffect">
                                  <p:stCondLst>
                                    <p:cond delay="100"/>
                                  </p:stCondLst>
                                  <p:childTnLst>
                                    <p:animMotion origin="layout" path="M 0.00017 -0.00047 C 0.06736 0.03564 0.10121 0.1368 0.06042 0.23356 " pathEditMode="relative" rAng="0" ptsTypes="ff">
                                      <p:cBhvr>
                                        <p:cTn id="62" dur="2000" fill="hold"/>
                                        <p:tgtEl>
                                          <p:spTgt spid="114704"/>
                                        </p:tgtEl>
                                        <p:attrNameLst>
                                          <p:attrName>ppt_x</p:attrName>
                                          <p:attrName>ppt_y</p:attrName>
                                        </p:attrNameLst>
                                      </p:cBhvr>
                                      <p:rCtr x="3500" y="12000"/>
                                    </p:animMotion>
                                  </p:childTnLst>
                                  <p:subTnLst>
                                    <p:set>
                                      <p:cBhvr override="childStyle">
                                        <p:cTn dur="1" fill="hold" display="0" masterRel="sameClick" afterEffect="1">
                                          <p:stCondLst>
                                            <p:cond evt="end" delay="0">
                                              <p:tn val="61"/>
                                            </p:cond>
                                          </p:stCondLst>
                                        </p:cTn>
                                        <p:tgtEl>
                                          <p:spTgt spid="114704"/>
                                        </p:tgtEl>
                                        <p:attrNameLst>
                                          <p:attrName>style.visibility</p:attrName>
                                        </p:attrNameLst>
                                      </p:cBhvr>
                                      <p:to>
                                        <p:strVal val="hidden"/>
                                      </p:to>
                                    </p:set>
                                  </p:subTnLst>
                                </p:cTn>
                              </p:par>
                              <p:par>
                                <p:cTn id="63" presetID="10" presetClass="entr" presetSubtype="0" fill="hold" nodeType="withEffect">
                                  <p:stCondLst>
                                    <p:cond delay="200"/>
                                  </p:stCondLst>
                                  <p:childTnLst>
                                    <p:set>
                                      <p:cBhvr>
                                        <p:cTn id="64" dur="1" fill="hold">
                                          <p:stCondLst>
                                            <p:cond delay="0"/>
                                          </p:stCondLst>
                                        </p:cTn>
                                        <p:tgtEl>
                                          <p:spTgt spid="114705"/>
                                        </p:tgtEl>
                                        <p:attrNameLst>
                                          <p:attrName>style.visibility</p:attrName>
                                        </p:attrNameLst>
                                      </p:cBhvr>
                                      <p:to>
                                        <p:strVal val="visible"/>
                                      </p:to>
                                    </p:set>
                                    <p:animEffect transition="in" filter="fade">
                                      <p:cBhvr>
                                        <p:cTn id="65" dur="500"/>
                                        <p:tgtEl>
                                          <p:spTgt spid="114705"/>
                                        </p:tgtEl>
                                      </p:cBhvr>
                                    </p:animEffect>
                                  </p:childTnLst>
                                </p:cTn>
                              </p:par>
                              <p:par>
                                <p:cTn id="66" presetID="1" presetClass="path" presetSubtype="0" repeatCount="5000" fill="hold" nodeType="withEffect">
                                  <p:stCondLst>
                                    <p:cond delay="200"/>
                                  </p:stCondLst>
                                  <p:childTnLst>
                                    <p:animMotion origin="layout" path="M -0.19427 -0.20509 C -0.11284 -0.23773 -0.02257 -0.15717 -3.88889E-6 -1.48148E-6 " pathEditMode="relative" rAng="0" ptsTypes="ff">
                                      <p:cBhvr>
                                        <p:cTn id="67" dur="2000" spd="-100000" fill="hold"/>
                                        <p:tgtEl>
                                          <p:spTgt spid="114705"/>
                                        </p:tgtEl>
                                        <p:attrNameLst>
                                          <p:attrName>ppt_x</p:attrName>
                                          <p:attrName>ppt_y</p:attrName>
                                        </p:attrNameLst>
                                      </p:cBhvr>
                                      <p:rCtr x="10300" y="10000"/>
                                    </p:animMotion>
                                  </p:childTnLst>
                                  <p:subTnLst>
                                    <p:set>
                                      <p:cBhvr override="childStyle">
                                        <p:cTn dur="1" fill="hold" display="0" masterRel="sameClick" afterEffect="1">
                                          <p:stCondLst>
                                            <p:cond evt="end" delay="0">
                                              <p:tn val="66"/>
                                            </p:cond>
                                          </p:stCondLst>
                                        </p:cTn>
                                        <p:tgtEl>
                                          <p:spTgt spid="114705"/>
                                        </p:tgtEl>
                                        <p:attrNameLst>
                                          <p:attrName>style.visibility</p:attrName>
                                        </p:attrNameLst>
                                      </p:cBhvr>
                                      <p:to>
                                        <p:strVal val="hidden"/>
                                      </p:to>
                                    </p:set>
                                  </p:subTnLst>
                                </p:cTn>
                              </p:par>
                              <p:par>
                                <p:cTn id="68" presetID="10" presetClass="entr" presetSubtype="0" fill="hold" nodeType="withEffect">
                                  <p:stCondLst>
                                    <p:cond delay="100"/>
                                  </p:stCondLst>
                                  <p:childTnLst>
                                    <p:set>
                                      <p:cBhvr>
                                        <p:cTn id="69" dur="1" fill="hold">
                                          <p:stCondLst>
                                            <p:cond delay="0"/>
                                          </p:stCondLst>
                                        </p:cTn>
                                        <p:tgtEl>
                                          <p:spTgt spid="114706"/>
                                        </p:tgtEl>
                                        <p:attrNameLst>
                                          <p:attrName>style.visibility</p:attrName>
                                        </p:attrNameLst>
                                      </p:cBhvr>
                                      <p:to>
                                        <p:strVal val="visible"/>
                                      </p:to>
                                    </p:set>
                                    <p:animEffect transition="in" filter="fade">
                                      <p:cBhvr>
                                        <p:cTn id="70" dur="500"/>
                                        <p:tgtEl>
                                          <p:spTgt spid="114706"/>
                                        </p:tgtEl>
                                      </p:cBhvr>
                                    </p:animEffect>
                                  </p:childTnLst>
                                </p:cTn>
                              </p:par>
                              <p:par>
                                <p:cTn id="71" presetID="1" presetClass="path" presetSubtype="0" repeatCount="5000" fill="hold" nodeType="withEffect">
                                  <p:stCondLst>
                                    <p:cond delay="100"/>
                                  </p:stCondLst>
                                  <p:childTnLst>
                                    <p:animMotion origin="layout" path="M 0.00156 -0.00463 C 0.04913 -0.12176 0.14983 -0.17037 0.23299 -0.09028 " pathEditMode="relative" rAng="0" ptsTypes="ff">
                                      <p:cBhvr>
                                        <p:cTn id="72" dur="2000" fill="hold"/>
                                        <p:tgtEl>
                                          <p:spTgt spid="114706"/>
                                        </p:tgtEl>
                                        <p:attrNameLst>
                                          <p:attrName>ppt_x</p:attrName>
                                          <p:attrName>ppt_y</p:attrName>
                                        </p:attrNameLst>
                                      </p:cBhvr>
                                      <p:rCtr x="11900" y="-5100"/>
                                    </p:animMotion>
                                  </p:childTnLst>
                                  <p:subTnLst>
                                    <p:set>
                                      <p:cBhvr override="childStyle">
                                        <p:cTn dur="1" fill="hold" display="0" masterRel="sameClick" afterEffect="1">
                                          <p:stCondLst>
                                            <p:cond evt="end" delay="0">
                                              <p:tn val="71"/>
                                            </p:cond>
                                          </p:stCondLst>
                                        </p:cTn>
                                        <p:tgtEl>
                                          <p:spTgt spid="114706"/>
                                        </p:tgtEl>
                                        <p:attrNameLst>
                                          <p:attrName>style.visibility</p:attrName>
                                        </p:attrNameLst>
                                      </p:cBhvr>
                                      <p:to>
                                        <p:strVal val="hidden"/>
                                      </p:to>
                                    </p:set>
                                  </p:subTnLst>
                                </p:cTn>
                              </p:par>
                              <p:par>
                                <p:cTn id="73" presetID="10" presetClass="entr" presetSubtype="0" fill="hold" nodeType="withEffect">
                                  <p:stCondLst>
                                    <p:cond delay="0"/>
                                  </p:stCondLst>
                                  <p:childTnLst>
                                    <p:set>
                                      <p:cBhvr>
                                        <p:cTn id="74" dur="1" fill="hold">
                                          <p:stCondLst>
                                            <p:cond delay="0"/>
                                          </p:stCondLst>
                                        </p:cTn>
                                        <p:tgtEl>
                                          <p:spTgt spid="114707"/>
                                        </p:tgtEl>
                                        <p:attrNameLst>
                                          <p:attrName>style.visibility</p:attrName>
                                        </p:attrNameLst>
                                      </p:cBhvr>
                                      <p:to>
                                        <p:strVal val="visible"/>
                                      </p:to>
                                    </p:set>
                                    <p:animEffect transition="in" filter="fade">
                                      <p:cBhvr>
                                        <p:cTn id="75" dur="500"/>
                                        <p:tgtEl>
                                          <p:spTgt spid="114707"/>
                                        </p:tgtEl>
                                      </p:cBhvr>
                                    </p:animEffect>
                                  </p:childTnLst>
                                </p:cTn>
                              </p:par>
                              <p:par>
                                <p:cTn id="76" presetID="1" presetClass="path" presetSubtype="0" repeatCount="5000" fill="hold" nodeType="withEffect">
                                  <p:stCondLst>
                                    <p:cond delay="0"/>
                                  </p:stCondLst>
                                  <p:childTnLst>
                                    <p:animMotion origin="layout" path="M -0.16996 -0.06643 C -0.11233 -0.11666 -0.03524 -0.09537 -5.55556E-7 -3.33333E-6 " pathEditMode="relative" rAng="0" ptsTypes="ff">
                                      <p:cBhvr>
                                        <p:cTn id="77" dur="2000" spd="-100000" fill="hold"/>
                                        <p:tgtEl>
                                          <p:spTgt spid="114707"/>
                                        </p:tgtEl>
                                        <p:attrNameLst>
                                          <p:attrName>ppt_x</p:attrName>
                                          <p:attrName>ppt_y</p:attrName>
                                        </p:attrNameLst>
                                      </p:cBhvr>
                                      <p:rCtr x="8900" y="3000"/>
                                    </p:animMotion>
                                  </p:childTnLst>
                                  <p:subTnLst>
                                    <p:set>
                                      <p:cBhvr override="childStyle">
                                        <p:cTn dur="1" fill="hold" display="0" masterRel="sameClick" afterEffect="1">
                                          <p:stCondLst>
                                            <p:cond evt="end" delay="0">
                                              <p:tn val="76"/>
                                            </p:cond>
                                          </p:stCondLst>
                                        </p:cTn>
                                        <p:tgtEl>
                                          <p:spTgt spid="114707"/>
                                        </p:tgtEl>
                                        <p:attrNameLst>
                                          <p:attrName>style.visibility</p:attrName>
                                        </p:attrNameLst>
                                      </p:cBhvr>
                                      <p:to>
                                        <p:strVal val="hidden"/>
                                      </p:to>
                                    </p:set>
                                  </p:subTnLst>
                                </p:cTn>
                              </p:par>
                              <p:par>
                                <p:cTn id="78" presetID="10" presetClass="entr" presetSubtype="0" fill="hold" nodeType="withEffect">
                                  <p:stCondLst>
                                    <p:cond delay="200"/>
                                  </p:stCondLst>
                                  <p:childTnLst>
                                    <p:set>
                                      <p:cBhvr>
                                        <p:cTn id="79" dur="1" fill="hold">
                                          <p:stCondLst>
                                            <p:cond delay="0"/>
                                          </p:stCondLst>
                                        </p:cTn>
                                        <p:tgtEl>
                                          <p:spTgt spid="114708"/>
                                        </p:tgtEl>
                                        <p:attrNameLst>
                                          <p:attrName>style.visibility</p:attrName>
                                        </p:attrNameLst>
                                      </p:cBhvr>
                                      <p:to>
                                        <p:strVal val="visible"/>
                                      </p:to>
                                    </p:set>
                                    <p:animEffect transition="in" filter="fade">
                                      <p:cBhvr>
                                        <p:cTn id="80" dur="500"/>
                                        <p:tgtEl>
                                          <p:spTgt spid="114708"/>
                                        </p:tgtEl>
                                      </p:cBhvr>
                                    </p:animEffect>
                                  </p:childTnLst>
                                </p:cTn>
                              </p:par>
                              <p:par>
                                <p:cTn id="81" presetID="1" presetClass="path" presetSubtype="0" repeatCount="5000" fill="hold" nodeType="withEffect">
                                  <p:stCondLst>
                                    <p:cond delay="200"/>
                                  </p:stCondLst>
                                  <p:childTnLst>
                                    <p:animMotion origin="layout" path="M -0.24671 0.01342 C -0.18421 -0.0882 -0.07518 -0.10533 4.16667E-6 4.81481E-6 " pathEditMode="relative" rAng="0" ptsTypes="ff">
                                      <p:cBhvr>
                                        <p:cTn id="82" dur="2000" spd="-100000" fill="hold"/>
                                        <p:tgtEl>
                                          <p:spTgt spid="114708"/>
                                        </p:tgtEl>
                                        <p:attrNameLst>
                                          <p:attrName>ppt_x</p:attrName>
                                          <p:attrName>ppt_y</p:attrName>
                                        </p:attrNameLst>
                                      </p:cBhvr>
                                      <p:rCtr x="12800" y="-1400"/>
                                    </p:animMotion>
                                  </p:childTnLst>
                                  <p:subTnLst>
                                    <p:set>
                                      <p:cBhvr override="childStyle">
                                        <p:cTn dur="1" fill="hold" display="0" masterRel="sameClick" afterEffect="1">
                                          <p:stCondLst>
                                            <p:cond evt="end" delay="0">
                                              <p:tn val="81"/>
                                            </p:cond>
                                          </p:stCondLst>
                                        </p:cTn>
                                        <p:tgtEl>
                                          <p:spTgt spid="114708"/>
                                        </p:tgtEl>
                                        <p:attrNameLst>
                                          <p:attrName>style.visibility</p:attrName>
                                        </p:attrNameLst>
                                      </p:cBhvr>
                                      <p:to>
                                        <p:strVal val="hidden"/>
                                      </p:to>
                                    </p:set>
                                  </p:subTnLst>
                                </p:cTn>
                              </p:par>
                              <p:par>
                                <p:cTn id="83" presetID="10" presetClass="entr" presetSubtype="0" fill="hold" nodeType="withEffect">
                                  <p:stCondLst>
                                    <p:cond delay="400"/>
                                  </p:stCondLst>
                                  <p:childTnLst>
                                    <p:set>
                                      <p:cBhvr>
                                        <p:cTn id="84" dur="1" fill="hold">
                                          <p:stCondLst>
                                            <p:cond delay="0"/>
                                          </p:stCondLst>
                                        </p:cTn>
                                        <p:tgtEl>
                                          <p:spTgt spid="114709"/>
                                        </p:tgtEl>
                                        <p:attrNameLst>
                                          <p:attrName>style.visibility</p:attrName>
                                        </p:attrNameLst>
                                      </p:cBhvr>
                                      <p:to>
                                        <p:strVal val="visible"/>
                                      </p:to>
                                    </p:set>
                                    <p:animEffect transition="in" filter="fade">
                                      <p:cBhvr>
                                        <p:cTn id="85" dur="500"/>
                                        <p:tgtEl>
                                          <p:spTgt spid="114709"/>
                                        </p:tgtEl>
                                      </p:cBhvr>
                                    </p:animEffect>
                                  </p:childTnLst>
                                </p:cTn>
                              </p:par>
                              <p:par>
                                <p:cTn id="86" presetID="1" presetClass="path" presetSubtype="0" repeatCount="5000" fill="hold" nodeType="withEffect">
                                  <p:stCondLst>
                                    <p:cond delay="400"/>
                                  </p:stCondLst>
                                  <p:childTnLst>
                                    <p:animMotion origin="layout" path="M 2.22222E-6 -3.7037E-7 C 0.01562 -0.13148 0.09844 -0.22199 0.19687 -0.18333 " pathEditMode="relative" rAng="0" ptsTypes="ff">
                                      <p:cBhvr>
                                        <p:cTn id="87" dur="2000" fill="hold"/>
                                        <p:tgtEl>
                                          <p:spTgt spid="114709"/>
                                        </p:tgtEl>
                                        <p:attrNameLst>
                                          <p:attrName>ppt_x</p:attrName>
                                          <p:attrName>ppt_y</p:attrName>
                                        </p:attrNameLst>
                                      </p:cBhvr>
                                      <p:rCtr x="9900" y="-10100"/>
                                    </p:animMotion>
                                  </p:childTnLst>
                                  <p:subTnLst>
                                    <p:set>
                                      <p:cBhvr override="childStyle">
                                        <p:cTn dur="1" fill="hold" display="0" masterRel="sameClick" afterEffect="1">
                                          <p:stCondLst>
                                            <p:cond evt="end" delay="0">
                                              <p:tn val="86"/>
                                            </p:cond>
                                          </p:stCondLst>
                                        </p:cTn>
                                        <p:tgtEl>
                                          <p:spTgt spid="114709"/>
                                        </p:tgtEl>
                                        <p:attrNameLst>
                                          <p:attrName>style.visibility</p:attrName>
                                        </p:attrNameLst>
                                      </p:cBhvr>
                                      <p:to>
                                        <p:strVal val="hidden"/>
                                      </p:to>
                                    </p:set>
                                  </p:subTnLst>
                                </p:cTn>
                              </p:par>
                              <p:par>
                                <p:cTn id="88" presetID="10" presetClass="entr" presetSubtype="0" fill="hold" nodeType="withEffect">
                                  <p:stCondLst>
                                    <p:cond delay="500"/>
                                  </p:stCondLst>
                                  <p:childTnLst>
                                    <p:set>
                                      <p:cBhvr>
                                        <p:cTn id="89" dur="1" fill="hold">
                                          <p:stCondLst>
                                            <p:cond delay="0"/>
                                          </p:stCondLst>
                                        </p:cTn>
                                        <p:tgtEl>
                                          <p:spTgt spid="114710"/>
                                        </p:tgtEl>
                                        <p:attrNameLst>
                                          <p:attrName>style.visibility</p:attrName>
                                        </p:attrNameLst>
                                      </p:cBhvr>
                                      <p:to>
                                        <p:strVal val="visible"/>
                                      </p:to>
                                    </p:set>
                                    <p:animEffect transition="in" filter="fade">
                                      <p:cBhvr>
                                        <p:cTn id="90" dur="500"/>
                                        <p:tgtEl>
                                          <p:spTgt spid="114710"/>
                                        </p:tgtEl>
                                      </p:cBhvr>
                                    </p:animEffect>
                                  </p:childTnLst>
                                </p:cTn>
                              </p:par>
                              <p:par>
                                <p:cTn id="91" presetID="1" presetClass="path" presetSubtype="0" repeatCount="5000" fill="hold" nodeType="withEffect">
                                  <p:stCondLst>
                                    <p:cond delay="500"/>
                                  </p:stCondLst>
                                  <p:childTnLst>
                                    <p:animMotion origin="layout" path="M 0.00156 -0.00463 C 0.04913 -0.12176 0.14983 -0.17037 0.23299 -0.09028 " pathEditMode="relative" rAng="0" ptsTypes="ff">
                                      <p:cBhvr>
                                        <p:cTn id="92" dur="2000" fill="hold"/>
                                        <p:tgtEl>
                                          <p:spTgt spid="114710"/>
                                        </p:tgtEl>
                                        <p:attrNameLst>
                                          <p:attrName>ppt_x</p:attrName>
                                          <p:attrName>ppt_y</p:attrName>
                                        </p:attrNameLst>
                                      </p:cBhvr>
                                      <p:rCtr x="11900" y="-5100"/>
                                    </p:animMotion>
                                  </p:childTnLst>
                                  <p:subTnLst>
                                    <p:set>
                                      <p:cBhvr override="childStyle">
                                        <p:cTn dur="1" fill="hold" display="0" masterRel="sameClick" afterEffect="1">
                                          <p:stCondLst>
                                            <p:cond evt="end" delay="0">
                                              <p:tn val="91"/>
                                            </p:cond>
                                          </p:stCondLst>
                                        </p:cTn>
                                        <p:tgtEl>
                                          <p:spTgt spid="114710"/>
                                        </p:tgtEl>
                                        <p:attrNameLst>
                                          <p:attrName>style.visibility</p:attrName>
                                        </p:attrNameLst>
                                      </p:cBhvr>
                                      <p:to>
                                        <p:strVal val="hidden"/>
                                      </p:to>
                                    </p:set>
                                  </p:subTnLst>
                                </p:cTn>
                              </p:par>
                              <p:par>
                                <p:cTn id="93" presetID="10" presetClass="entr" presetSubtype="0" fill="hold" nodeType="withEffect">
                                  <p:stCondLst>
                                    <p:cond delay="0"/>
                                  </p:stCondLst>
                                  <p:childTnLst>
                                    <p:set>
                                      <p:cBhvr>
                                        <p:cTn id="94" dur="1" fill="hold">
                                          <p:stCondLst>
                                            <p:cond delay="0"/>
                                          </p:stCondLst>
                                        </p:cTn>
                                        <p:tgtEl>
                                          <p:spTgt spid="114711"/>
                                        </p:tgtEl>
                                        <p:attrNameLst>
                                          <p:attrName>style.visibility</p:attrName>
                                        </p:attrNameLst>
                                      </p:cBhvr>
                                      <p:to>
                                        <p:strVal val="visible"/>
                                      </p:to>
                                    </p:set>
                                    <p:animEffect transition="in" filter="fade">
                                      <p:cBhvr>
                                        <p:cTn id="95" dur="500"/>
                                        <p:tgtEl>
                                          <p:spTgt spid="114711"/>
                                        </p:tgtEl>
                                      </p:cBhvr>
                                    </p:animEffect>
                                  </p:childTnLst>
                                </p:cTn>
                              </p:par>
                              <p:par>
                                <p:cTn id="96" presetID="1" presetClass="path" presetSubtype="0" repeatCount="5000" fill="hold" nodeType="withEffect">
                                  <p:stCondLst>
                                    <p:cond delay="0"/>
                                  </p:stCondLst>
                                  <p:childTnLst>
                                    <p:animMotion origin="layout" path="M -2.77778E-7 -0.00138 C 0.00677 -0.13449 0.08316 -0.23449 0.18385 -0.20787 " pathEditMode="relative" rAng="0" ptsTypes="ff">
                                      <p:cBhvr>
                                        <p:cTn id="97" dur="2000" fill="hold"/>
                                        <p:tgtEl>
                                          <p:spTgt spid="114711"/>
                                        </p:tgtEl>
                                        <p:attrNameLst>
                                          <p:attrName>ppt_x</p:attrName>
                                          <p:attrName>ppt_y</p:attrName>
                                        </p:attrNameLst>
                                      </p:cBhvr>
                                      <p:rCtr x="9200" y="-11300"/>
                                    </p:animMotion>
                                  </p:childTnLst>
                                  <p:subTnLst>
                                    <p:set>
                                      <p:cBhvr override="childStyle">
                                        <p:cTn dur="1" fill="hold" display="0" masterRel="sameClick" afterEffect="1">
                                          <p:stCondLst>
                                            <p:cond evt="end" delay="0">
                                              <p:tn val="96"/>
                                            </p:cond>
                                          </p:stCondLst>
                                        </p:cTn>
                                        <p:tgtEl>
                                          <p:spTgt spid="114711"/>
                                        </p:tgtEl>
                                        <p:attrNameLst>
                                          <p:attrName>style.visibility</p:attrName>
                                        </p:attrNameLst>
                                      </p:cBhvr>
                                      <p:to>
                                        <p:strVal val="hidden"/>
                                      </p:to>
                                    </p:set>
                                  </p:subTnLst>
                                </p:cTn>
                              </p:par>
                              <p:par>
                                <p:cTn id="98" presetID="10" presetClass="entr" presetSubtype="0" fill="hold" nodeType="withEffect">
                                  <p:stCondLst>
                                    <p:cond delay="200"/>
                                  </p:stCondLst>
                                  <p:childTnLst>
                                    <p:set>
                                      <p:cBhvr>
                                        <p:cTn id="99" dur="1" fill="hold">
                                          <p:stCondLst>
                                            <p:cond delay="0"/>
                                          </p:stCondLst>
                                        </p:cTn>
                                        <p:tgtEl>
                                          <p:spTgt spid="114712"/>
                                        </p:tgtEl>
                                        <p:attrNameLst>
                                          <p:attrName>style.visibility</p:attrName>
                                        </p:attrNameLst>
                                      </p:cBhvr>
                                      <p:to>
                                        <p:strVal val="visible"/>
                                      </p:to>
                                    </p:set>
                                    <p:animEffect transition="in" filter="fade">
                                      <p:cBhvr>
                                        <p:cTn id="100" dur="500"/>
                                        <p:tgtEl>
                                          <p:spTgt spid="114712"/>
                                        </p:tgtEl>
                                      </p:cBhvr>
                                    </p:animEffect>
                                  </p:childTnLst>
                                </p:cTn>
                              </p:par>
                              <p:par>
                                <p:cTn id="101" presetID="1" presetClass="path" presetSubtype="0" repeatCount="5000" fill="hold" nodeType="withEffect">
                                  <p:stCondLst>
                                    <p:cond delay="200"/>
                                  </p:stCondLst>
                                  <p:childTnLst>
                                    <p:animMotion origin="layout" path="M 2.22222E-6 3.7037E-6 C 0.06996 -0.08218 0.18819 -0.05602 0.26892 0.08796 " pathEditMode="relative" rAng="0" ptsTypes="ff">
                                      <p:cBhvr>
                                        <p:cTn id="102" dur="2000" fill="hold"/>
                                        <p:tgtEl>
                                          <p:spTgt spid="114712"/>
                                        </p:tgtEl>
                                        <p:attrNameLst>
                                          <p:attrName>ppt_x</p:attrName>
                                          <p:attrName>ppt_y</p:attrName>
                                        </p:attrNameLst>
                                      </p:cBhvr>
                                      <p:rCtr x="13900" y="3800"/>
                                    </p:animMotion>
                                  </p:childTnLst>
                                  <p:subTnLst>
                                    <p:set>
                                      <p:cBhvr override="childStyle">
                                        <p:cTn dur="1" fill="hold" display="0" masterRel="sameClick" afterEffect="1">
                                          <p:stCondLst>
                                            <p:cond evt="end" delay="0">
                                              <p:tn val="101"/>
                                            </p:cond>
                                          </p:stCondLst>
                                        </p:cTn>
                                        <p:tgtEl>
                                          <p:spTgt spid="114712"/>
                                        </p:tgtEl>
                                        <p:attrNameLst>
                                          <p:attrName>style.visibility</p:attrName>
                                        </p:attrNameLst>
                                      </p:cBhvr>
                                      <p:to>
                                        <p:strVal val="hidden"/>
                                      </p:to>
                                    </p:set>
                                  </p:subTnLst>
                                </p:cTn>
                              </p:par>
                              <p:par>
                                <p:cTn id="103" presetID="10" presetClass="entr" presetSubtype="0" fill="hold" nodeType="withEffect">
                                  <p:stCondLst>
                                    <p:cond delay="500"/>
                                  </p:stCondLst>
                                  <p:childTnLst>
                                    <p:set>
                                      <p:cBhvr>
                                        <p:cTn id="104" dur="1" fill="hold">
                                          <p:stCondLst>
                                            <p:cond delay="0"/>
                                          </p:stCondLst>
                                        </p:cTn>
                                        <p:tgtEl>
                                          <p:spTgt spid="114713"/>
                                        </p:tgtEl>
                                        <p:attrNameLst>
                                          <p:attrName>style.visibility</p:attrName>
                                        </p:attrNameLst>
                                      </p:cBhvr>
                                      <p:to>
                                        <p:strVal val="visible"/>
                                      </p:to>
                                    </p:set>
                                    <p:animEffect transition="in" filter="fade">
                                      <p:cBhvr>
                                        <p:cTn id="105" dur="500"/>
                                        <p:tgtEl>
                                          <p:spTgt spid="114713"/>
                                        </p:tgtEl>
                                      </p:cBhvr>
                                    </p:animEffect>
                                  </p:childTnLst>
                                </p:cTn>
                              </p:par>
                              <p:par>
                                <p:cTn id="106" presetID="1" presetClass="path" presetSubtype="0" repeatCount="5000" fill="hold" nodeType="withEffect">
                                  <p:stCondLst>
                                    <p:cond delay="500"/>
                                  </p:stCondLst>
                                  <p:childTnLst>
                                    <p:animMotion origin="layout" path="M -4.16667E-6 -0.00556 L 0.00591 -0.19699 " pathEditMode="relative" rAng="0" ptsTypes="AA">
                                      <p:cBhvr>
                                        <p:cTn id="107" dur="2000" fill="hold"/>
                                        <p:tgtEl>
                                          <p:spTgt spid="114713"/>
                                        </p:tgtEl>
                                        <p:attrNameLst>
                                          <p:attrName>ppt_x</p:attrName>
                                          <p:attrName>ppt_y</p:attrName>
                                        </p:attrNameLst>
                                      </p:cBhvr>
                                      <p:rCtr x="300" y="-9600"/>
                                    </p:animMotion>
                                  </p:childTnLst>
                                  <p:subTnLst>
                                    <p:set>
                                      <p:cBhvr override="childStyle">
                                        <p:cTn dur="1" fill="hold" display="0" masterRel="sameClick" afterEffect="1">
                                          <p:stCondLst>
                                            <p:cond evt="end" delay="0">
                                              <p:tn val="106"/>
                                            </p:cond>
                                          </p:stCondLst>
                                        </p:cTn>
                                        <p:tgtEl>
                                          <p:spTgt spid="114713"/>
                                        </p:tgtEl>
                                        <p:attrNameLst>
                                          <p:attrName>style.visibility</p:attrName>
                                        </p:attrNameLst>
                                      </p:cBhvr>
                                      <p:to>
                                        <p:strVal val="hidden"/>
                                      </p:to>
                                    </p:set>
                                  </p:subTnLst>
                                </p:cTn>
                              </p:par>
                              <p:par>
                                <p:cTn id="108" presetID="10" presetClass="entr" presetSubtype="0" fill="hold" nodeType="withEffect">
                                  <p:stCondLst>
                                    <p:cond delay="500"/>
                                  </p:stCondLst>
                                  <p:childTnLst>
                                    <p:set>
                                      <p:cBhvr>
                                        <p:cTn id="109" dur="1" fill="hold">
                                          <p:stCondLst>
                                            <p:cond delay="0"/>
                                          </p:stCondLst>
                                        </p:cTn>
                                        <p:tgtEl>
                                          <p:spTgt spid="114714"/>
                                        </p:tgtEl>
                                        <p:attrNameLst>
                                          <p:attrName>style.visibility</p:attrName>
                                        </p:attrNameLst>
                                      </p:cBhvr>
                                      <p:to>
                                        <p:strVal val="visible"/>
                                      </p:to>
                                    </p:set>
                                    <p:animEffect transition="in" filter="fade">
                                      <p:cBhvr>
                                        <p:cTn id="110" dur="500"/>
                                        <p:tgtEl>
                                          <p:spTgt spid="114714"/>
                                        </p:tgtEl>
                                      </p:cBhvr>
                                    </p:animEffect>
                                  </p:childTnLst>
                                </p:cTn>
                              </p:par>
                              <p:par>
                                <p:cTn id="111" presetID="1" presetClass="path" presetSubtype="0" repeatCount="5000" fill="hold" nodeType="withEffect">
                                  <p:stCondLst>
                                    <p:cond delay="500"/>
                                  </p:stCondLst>
                                  <p:childTnLst>
                                    <p:animMotion origin="layout" path="M -4.72222E-6 -0.00556 L -0.03715 -0.19676 " pathEditMode="relative" rAng="0" ptsTypes="AA">
                                      <p:cBhvr>
                                        <p:cTn id="112" dur="2000" fill="hold"/>
                                        <p:tgtEl>
                                          <p:spTgt spid="114714"/>
                                        </p:tgtEl>
                                        <p:attrNameLst>
                                          <p:attrName>ppt_x</p:attrName>
                                          <p:attrName>ppt_y</p:attrName>
                                        </p:attrNameLst>
                                      </p:cBhvr>
                                      <p:rCtr x="-1900" y="-9600"/>
                                    </p:animMotion>
                                  </p:childTnLst>
                                  <p:subTnLst>
                                    <p:set>
                                      <p:cBhvr override="childStyle">
                                        <p:cTn dur="1" fill="hold" display="0" masterRel="sameClick" afterEffect="1">
                                          <p:stCondLst>
                                            <p:cond evt="end" delay="0">
                                              <p:tn val="111"/>
                                            </p:cond>
                                          </p:stCondLst>
                                        </p:cTn>
                                        <p:tgtEl>
                                          <p:spTgt spid="114714"/>
                                        </p:tgtEl>
                                        <p:attrNameLst>
                                          <p:attrName>style.visibility</p:attrName>
                                        </p:attrNameLst>
                                      </p:cBhvr>
                                      <p:to>
                                        <p:strVal val="hidden"/>
                                      </p:to>
                                    </p:set>
                                  </p:subTnLst>
                                </p:cTn>
                              </p:par>
                              <p:par>
                                <p:cTn id="113" presetID="10" presetClass="entr" presetSubtype="0" fill="hold" nodeType="withEffect">
                                  <p:stCondLst>
                                    <p:cond delay="500"/>
                                  </p:stCondLst>
                                  <p:childTnLst>
                                    <p:set>
                                      <p:cBhvr>
                                        <p:cTn id="114" dur="1" fill="hold">
                                          <p:stCondLst>
                                            <p:cond delay="0"/>
                                          </p:stCondLst>
                                        </p:cTn>
                                        <p:tgtEl>
                                          <p:spTgt spid="114715"/>
                                        </p:tgtEl>
                                        <p:attrNameLst>
                                          <p:attrName>style.visibility</p:attrName>
                                        </p:attrNameLst>
                                      </p:cBhvr>
                                      <p:to>
                                        <p:strVal val="visible"/>
                                      </p:to>
                                    </p:set>
                                    <p:animEffect transition="in" filter="fade">
                                      <p:cBhvr>
                                        <p:cTn id="115" dur="500"/>
                                        <p:tgtEl>
                                          <p:spTgt spid="114715"/>
                                        </p:tgtEl>
                                      </p:cBhvr>
                                    </p:animEffect>
                                  </p:childTnLst>
                                </p:cTn>
                              </p:par>
                              <p:par>
                                <p:cTn id="116" presetID="1" presetClass="path" presetSubtype="0" repeatCount="5000" fill="hold" nodeType="withEffect">
                                  <p:stCondLst>
                                    <p:cond delay="500"/>
                                  </p:stCondLst>
                                  <p:childTnLst>
                                    <p:animMotion origin="layout" path="M -0.1625 0.09561 C -0.14253 0.00741 -0.07326 -0.04212 -2.77778E-6 -4.81481E-6 " pathEditMode="relative" rAng="0" ptsTypes="ff">
                                      <p:cBhvr>
                                        <p:cTn id="117" dur="2000" spd="-100000" fill="hold"/>
                                        <p:tgtEl>
                                          <p:spTgt spid="114715"/>
                                        </p:tgtEl>
                                        <p:attrNameLst>
                                          <p:attrName>ppt_x</p:attrName>
                                          <p:attrName>ppt_y</p:attrName>
                                        </p:attrNameLst>
                                      </p:cBhvr>
                                      <p:rCtr x="8200" y="-5300"/>
                                    </p:animMotion>
                                  </p:childTnLst>
                                  <p:subTnLst>
                                    <p:set>
                                      <p:cBhvr override="childStyle">
                                        <p:cTn dur="1" fill="hold" display="0" masterRel="sameClick" afterEffect="1">
                                          <p:stCondLst>
                                            <p:cond evt="end" delay="0">
                                              <p:tn val="116"/>
                                            </p:cond>
                                          </p:stCondLst>
                                        </p:cTn>
                                        <p:tgtEl>
                                          <p:spTgt spid="114715"/>
                                        </p:tgtEl>
                                        <p:attrNameLst>
                                          <p:attrName>style.visibility</p:attrName>
                                        </p:attrNameLst>
                                      </p:cBhvr>
                                      <p:to>
                                        <p:strVal val="hidden"/>
                                      </p:to>
                                    </p:set>
                                  </p:subTnLst>
                                </p:cTn>
                              </p:par>
                              <p:par>
                                <p:cTn id="118" presetID="10" presetClass="entr" presetSubtype="0" fill="hold" nodeType="withEffect">
                                  <p:stCondLst>
                                    <p:cond delay="500"/>
                                  </p:stCondLst>
                                  <p:childTnLst>
                                    <p:set>
                                      <p:cBhvr>
                                        <p:cTn id="119" dur="1" fill="hold">
                                          <p:stCondLst>
                                            <p:cond delay="0"/>
                                          </p:stCondLst>
                                        </p:cTn>
                                        <p:tgtEl>
                                          <p:spTgt spid="114716"/>
                                        </p:tgtEl>
                                        <p:attrNameLst>
                                          <p:attrName>style.visibility</p:attrName>
                                        </p:attrNameLst>
                                      </p:cBhvr>
                                      <p:to>
                                        <p:strVal val="visible"/>
                                      </p:to>
                                    </p:set>
                                    <p:animEffect transition="in" filter="fade">
                                      <p:cBhvr>
                                        <p:cTn id="120" dur="500"/>
                                        <p:tgtEl>
                                          <p:spTgt spid="114716"/>
                                        </p:tgtEl>
                                      </p:cBhvr>
                                    </p:animEffect>
                                  </p:childTnLst>
                                </p:cTn>
                              </p:par>
                              <p:par>
                                <p:cTn id="121" presetID="1" presetClass="path" presetSubtype="0" repeatCount="5000" fill="hold" nodeType="withEffect">
                                  <p:stCondLst>
                                    <p:cond delay="500"/>
                                  </p:stCondLst>
                                  <p:childTnLst>
                                    <p:animMotion origin="layout" path="M 1.66667E-6 2.96296E-6 C 0.09427 -0.04352 0.19288 0.01018 0.21441 0.14398 " pathEditMode="relative" rAng="0" ptsTypes="ff">
                                      <p:cBhvr>
                                        <p:cTn id="122" dur="2000" fill="hold"/>
                                        <p:tgtEl>
                                          <p:spTgt spid="114716"/>
                                        </p:tgtEl>
                                        <p:attrNameLst>
                                          <p:attrName>ppt_x</p:attrName>
                                          <p:attrName>ppt_y</p:attrName>
                                        </p:attrNameLst>
                                      </p:cBhvr>
                                      <p:rCtr x="11400" y="6900"/>
                                    </p:animMotion>
                                  </p:childTnLst>
                                  <p:subTnLst>
                                    <p:set>
                                      <p:cBhvr override="childStyle">
                                        <p:cTn dur="1" fill="hold" display="0" masterRel="sameClick" afterEffect="1">
                                          <p:stCondLst>
                                            <p:cond evt="end" delay="0">
                                              <p:tn val="121"/>
                                            </p:cond>
                                          </p:stCondLst>
                                        </p:cTn>
                                        <p:tgtEl>
                                          <p:spTgt spid="114716"/>
                                        </p:tgtEl>
                                        <p:attrNameLst>
                                          <p:attrName>style.visibility</p:attrName>
                                        </p:attrNameLst>
                                      </p:cBhvr>
                                      <p:to>
                                        <p:strVal val="hidden"/>
                                      </p:to>
                                    </p:set>
                                  </p:subTnLst>
                                </p:cTn>
                              </p:par>
                              <p:par>
                                <p:cTn id="123" presetID="10" presetClass="entr" presetSubtype="0" fill="hold" nodeType="withEffect">
                                  <p:stCondLst>
                                    <p:cond delay="300"/>
                                  </p:stCondLst>
                                  <p:childTnLst>
                                    <p:set>
                                      <p:cBhvr>
                                        <p:cTn id="124" dur="1" fill="hold">
                                          <p:stCondLst>
                                            <p:cond delay="0"/>
                                          </p:stCondLst>
                                        </p:cTn>
                                        <p:tgtEl>
                                          <p:spTgt spid="114717"/>
                                        </p:tgtEl>
                                        <p:attrNameLst>
                                          <p:attrName>style.visibility</p:attrName>
                                        </p:attrNameLst>
                                      </p:cBhvr>
                                      <p:to>
                                        <p:strVal val="visible"/>
                                      </p:to>
                                    </p:set>
                                    <p:animEffect transition="in" filter="fade">
                                      <p:cBhvr>
                                        <p:cTn id="125" dur="500"/>
                                        <p:tgtEl>
                                          <p:spTgt spid="114717"/>
                                        </p:tgtEl>
                                      </p:cBhvr>
                                    </p:animEffect>
                                  </p:childTnLst>
                                </p:cTn>
                              </p:par>
                              <p:par>
                                <p:cTn id="126" presetID="1" presetClass="path" presetSubtype="0" repeatCount="5000" fill="hold" nodeType="withEffect">
                                  <p:stCondLst>
                                    <p:cond delay="300"/>
                                  </p:stCondLst>
                                  <p:childTnLst>
                                    <p:animMotion origin="layout" path="M -1.11111E-6 1.85185E-6 L 0.08299 -0.14167 " pathEditMode="relative" rAng="0" ptsTypes="AA">
                                      <p:cBhvr>
                                        <p:cTn id="127" dur="2000" fill="hold"/>
                                        <p:tgtEl>
                                          <p:spTgt spid="114717"/>
                                        </p:tgtEl>
                                        <p:attrNameLst>
                                          <p:attrName>ppt_x</p:attrName>
                                          <p:attrName>ppt_y</p:attrName>
                                        </p:attrNameLst>
                                      </p:cBhvr>
                                      <p:rCtr x="4100" y="-7100"/>
                                    </p:animMotion>
                                  </p:childTnLst>
                                  <p:subTnLst>
                                    <p:set>
                                      <p:cBhvr override="childStyle">
                                        <p:cTn dur="1" fill="hold" display="0" masterRel="sameClick" afterEffect="1">
                                          <p:stCondLst>
                                            <p:cond evt="end" delay="0">
                                              <p:tn val="126"/>
                                            </p:cond>
                                          </p:stCondLst>
                                        </p:cTn>
                                        <p:tgtEl>
                                          <p:spTgt spid="114717"/>
                                        </p:tgtEl>
                                        <p:attrNameLst>
                                          <p:attrName>style.visibility</p:attrName>
                                        </p:attrNameLst>
                                      </p:cBhvr>
                                      <p:to>
                                        <p:strVal val="hidden"/>
                                      </p:to>
                                    </p:set>
                                  </p:subTnLst>
                                </p:cTn>
                              </p:par>
                              <p:par>
                                <p:cTn id="128" presetID="10" presetClass="entr" presetSubtype="0" fill="hold" nodeType="withEffect">
                                  <p:stCondLst>
                                    <p:cond delay="200"/>
                                  </p:stCondLst>
                                  <p:childTnLst>
                                    <p:set>
                                      <p:cBhvr>
                                        <p:cTn id="129" dur="1" fill="hold">
                                          <p:stCondLst>
                                            <p:cond delay="0"/>
                                          </p:stCondLst>
                                        </p:cTn>
                                        <p:tgtEl>
                                          <p:spTgt spid="114718"/>
                                        </p:tgtEl>
                                        <p:attrNameLst>
                                          <p:attrName>style.visibility</p:attrName>
                                        </p:attrNameLst>
                                      </p:cBhvr>
                                      <p:to>
                                        <p:strVal val="visible"/>
                                      </p:to>
                                    </p:set>
                                    <p:animEffect transition="in" filter="fade">
                                      <p:cBhvr>
                                        <p:cTn id="130" dur="500"/>
                                        <p:tgtEl>
                                          <p:spTgt spid="114718"/>
                                        </p:tgtEl>
                                      </p:cBhvr>
                                    </p:animEffect>
                                  </p:childTnLst>
                                </p:cTn>
                              </p:par>
                              <p:par>
                                <p:cTn id="131" presetID="1" presetClass="path" presetSubtype="0" repeatCount="5000" fill="hold" nodeType="withEffect">
                                  <p:stCondLst>
                                    <p:cond delay="200"/>
                                  </p:stCondLst>
                                  <p:childTnLst>
                                    <p:animMotion origin="layout" path="M -0.03941 -0.19676 L 0.00399 0.00254 " pathEditMode="relative" rAng="0" ptsTypes="AA">
                                      <p:cBhvr>
                                        <p:cTn id="132" dur="2000" spd="-100000" fill="hold"/>
                                        <p:tgtEl>
                                          <p:spTgt spid="114718"/>
                                        </p:tgtEl>
                                        <p:attrNameLst>
                                          <p:attrName>ppt_x</p:attrName>
                                          <p:attrName>ppt_y</p:attrName>
                                        </p:attrNameLst>
                                      </p:cBhvr>
                                      <p:rCtr x="2200" y="10000"/>
                                    </p:animMotion>
                                  </p:childTnLst>
                                  <p:subTnLst>
                                    <p:set>
                                      <p:cBhvr override="childStyle">
                                        <p:cTn dur="1" fill="hold" display="0" masterRel="sameClick" afterEffect="1">
                                          <p:stCondLst>
                                            <p:cond evt="end" delay="0">
                                              <p:tn val="131"/>
                                            </p:cond>
                                          </p:stCondLst>
                                        </p:cTn>
                                        <p:tgtEl>
                                          <p:spTgt spid="114718"/>
                                        </p:tgtEl>
                                        <p:attrNameLst>
                                          <p:attrName>style.visibility</p:attrName>
                                        </p:attrNameLst>
                                      </p:cBhvr>
                                      <p:to>
                                        <p:strVal val="hidden"/>
                                      </p:to>
                                    </p:set>
                                  </p:subTnLst>
                                </p:cTn>
                              </p:par>
                              <p:par>
                                <p:cTn id="133" presetID="10" presetClass="entr" presetSubtype="0" fill="hold" nodeType="withEffect">
                                  <p:stCondLst>
                                    <p:cond delay="200"/>
                                  </p:stCondLst>
                                  <p:childTnLst>
                                    <p:set>
                                      <p:cBhvr>
                                        <p:cTn id="134" dur="1" fill="hold">
                                          <p:stCondLst>
                                            <p:cond delay="0"/>
                                          </p:stCondLst>
                                        </p:cTn>
                                        <p:tgtEl>
                                          <p:spTgt spid="114719"/>
                                        </p:tgtEl>
                                        <p:attrNameLst>
                                          <p:attrName>style.visibility</p:attrName>
                                        </p:attrNameLst>
                                      </p:cBhvr>
                                      <p:to>
                                        <p:strVal val="visible"/>
                                      </p:to>
                                    </p:set>
                                    <p:animEffect transition="in" filter="fade">
                                      <p:cBhvr>
                                        <p:cTn id="135" dur="500"/>
                                        <p:tgtEl>
                                          <p:spTgt spid="114719"/>
                                        </p:tgtEl>
                                      </p:cBhvr>
                                    </p:animEffect>
                                  </p:childTnLst>
                                </p:cTn>
                              </p:par>
                              <p:par>
                                <p:cTn id="136" presetID="1" presetClass="path" presetSubtype="0" repeatCount="5000" fill="hold" nodeType="withEffect">
                                  <p:stCondLst>
                                    <p:cond delay="200"/>
                                  </p:stCondLst>
                                  <p:childTnLst>
                                    <p:animMotion origin="layout" path="M -0.17951 0.00023 C -0.13576 -0.07084 -0.05729 -0.08102 -0.00208 -0.00417 " pathEditMode="relative" rAng="0" ptsTypes="ff">
                                      <p:cBhvr>
                                        <p:cTn id="137" dur="2000" spd="-100000" fill="hold"/>
                                        <p:tgtEl>
                                          <p:spTgt spid="114719"/>
                                        </p:tgtEl>
                                        <p:attrNameLst>
                                          <p:attrName>ppt_x</p:attrName>
                                          <p:attrName>ppt_y</p:attrName>
                                        </p:attrNameLst>
                                      </p:cBhvr>
                                      <p:rCtr x="9200" y="-700"/>
                                    </p:animMotion>
                                  </p:childTnLst>
                                  <p:subTnLst>
                                    <p:set>
                                      <p:cBhvr override="childStyle">
                                        <p:cTn dur="1" fill="hold" display="0" masterRel="sameClick" afterEffect="1">
                                          <p:stCondLst>
                                            <p:cond evt="end" delay="0">
                                              <p:tn val="136"/>
                                            </p:cond>
                                          </p:stCondLst>
                                        </p:cTn>
                                        <p:tgtEl>
                                          <p:spTgt spid="114719"/>
                                        </p:tgtEl>
                                        <p:attrNameLst>
                                          <p:attrName>style.visibility</p:attrName>
                                        </p:attrNameLst>
                                      </p:cBhvr>
                                      <p:to>
                                        <p:strVal val="hidden"/>
                                      </p:to>
                                    </p:set>
                                  </p:subTnLst>
                                </p:cTn>
                              </p:par>
                              <p:par>
                                <p:cTn id="138" presetID="10" presetClass="entr" presetSubtype="0" fill="hold" nodeType="withEffect">
                                  <p:stCondLst>
                                    <p:cond delay="200"/>
                                  </p:stCondLst>
                                  <p:childTnLst>
                                    <p:set>
                                      <p:cBhvr>
                                        <p:cTn id="139" dur="1" fill="hold">
                                          <p:stCondLst>
                                            <p:cond delay="0"/>
                                          </p:stCondLst>
                                        </p:cTn>
                                        <p:tgtEl>
                                          <p:spTgt spid="114720"/>
                                        </p:tgtEl>
                                        <p:attrNameLst>
                                          <p:attrName>style.visibility</p:attrName>
                                        </p:attrNameLst>
                                      </p:cBhvr>
                                      <p:to>
                                        <p:strVal val="visible"/>
                                      </p:to>
                                    </p:set>
                                    <p:animEffect transition="in" filter="fade">
                                      <p:cBhvr>
                                        <p:cTn id="140" dur="500"/>
                                        <p:tgtEl>
                                          <p:spTgt spid="114720"/>
                                        </p:tgtEl>
                                      </p:cBhvr>
                                    </p:animEffect>
                                  </p:childTnLst>
                                </p:cTn>
                              </p:par>
                              <p:par>
                                <p:cTn id="141" presetID="1" presetClass="path" presetSubtype="0" repeatCount="5000" fill="hold" nodeType="withEffect">
                                  <p:stCondLst>
                                    <p:cond delay="200"/>
                                  </p:stCondLst>
                                  <p:childTnLst>
                                    <p:animMotion origin="layout" path="M -0.17951 0.00023 C -0.13576 -0.07084 -0.05729 -0.08102 -0.00208 -0.00417 " pathEditMode="relative" rAng="0" ptsTypes="ff">
                                      <p:cBhvr>
                                        <p:cTn id="142" dur="2000" spd="-100000" fill="hold"/>
                                        <p:tgtEl>
                                          <p:spTgt spid="114720"/>
                                        </p:tgtEl>
                                        <p:attrNameLst>
                                          <p:attrName>ppt_x</p:attrName>
                                          <p:attrName>ppt_y</p:attrName>
                                        </p:attrNameLst>
                                      </p:cBhvr>
                                      <p:rCtr x="9200" y="-700"/>
                                    </p:animMotion>
                                  </p:childTnLst>
                                  <p:subTnLst>
                                    <p:set>
                                      <p:cBhvr override="childStyle">
                                        <p:cTn dur="1" fill="hold" display="0" masterRel="sameClick" afterEffect="1">
                                          <p:stCondLst>
                                            <p:cond evt="end" delay="0">
                                              <p:tn val="141"/>
                                            </p:cond>
                                          </p:stCondLst>
                                        </p:cTn>
                                        <p:tgtEl>
                                          <p:spTgt spid="114720"/>
                                        </p:tgtEl>
                                        <p:attrNameLst>
                                          <p:attrName>style.visibility</p:attrName>
                                        </p:attrNameLst>
                                      </p:cBhvr>
                                      <p:to>
                                        <p:strVal val="hidden"/>
                                      </p:to>
                                    </p:set>
                                  </p:subTnLst>
                                </p:cTn>
                              </p:par>
                              <p:par>
                                <p:cTn id="143" presetID="10" presetClass="entr" presetSubtype="0" fill="hold" nodeType="withEffect">
                                  <p:stCondLst>
                                    <p:cond delay="100"/>
                                  </p:stCondLst>
                                  <p:childTnLst>
                                    <p:set>
                                      <p:cBhvr>
                                        <p:cTn id="144" dur="1" fill="hold">
                                          <p:stCondLst>
                                            <p:cond delay="0"/>
                                          </p:stCondLst>
                                        </p:cTn>
                                        <p:tgtEl>
                                          <p:spTgt spid="114721"/>
                                        </p:tgtEl>
                                        <p:attrNameLst>
                                          <p:attrName>style.visibility</p:attrName>
                                        </p:attrNameLst>
                                      </p:cBhvr>
                                      <p:to>
                                        <p:strVal val="visible"/>
                                      </p:to>
                                    </p:set>
                                    <p:animEffect transition="in" filter="fade">
                                      <p:cBhvr>
                                        <p:cTn id="145" dur="500"/>
                                        <p:tgtEl>
                                          <p:spTgt spid="114721"/>
                                        </p:tgtEl>
                                      </p:cBhvr>
                                    </p:animEffect>
                                  </p:childTnLst>
                                </p:cTn>
                              </p:par>
                              <p:par>
                                <p:cTn id="146" presetID="1" presetClass="path" presetSubtype="0" repeatCount="5000" fill="hold" nodeType="withEffect">
                                  <p:stCondLst>
                                    <p:cond delay="100"/>
                                  </p:stCondLst>
                                  <p:childTnLst>
                                    <p:animMotion origin="layout" path="M 1.66667E-6 1.48148E-6 C 0.04323 -0.10602 0.15191 -0.13681 0.25278 -0.04653 " pathEditMode="relative" rAng="0" ptsTypes="ff">
                                      <p:cBhvr>
                                        <p:cTn id="147" dur="2000" fill="hold"/>
                                        <p:tgtEl>
                                          <p:spTgt spid="114721"/>
                                        </p:tgtEl>
                                        <p:attrNameLst>
                                          <p:attrName>ppt_x</p:attrName>
                                          <p:attrName>ppt_y</p:attrName>
                                        </p:attrNameLst>
                                      </p:cBhvr>
                                      <p:rCtr x="12900" y="-3100"/>
                                    </p:animMotion>
                                  </p:childTnLst>
                                  <p:subTnLst>
                                    <p:set>
                                      <p:cBhvr override="childStyle">
                                        <p:cTn dur="1" fill="hold" display="0" masterRel="sameClick" afterEffect="1">
                                          <p:stCondLst>
                                            <p:cond evt="end" delay="0">
                                              <p:tn val="146"/>
                                            </p:cond>
                                          </p:stCondLst>
                                        </p:cTn>
                                        <p:tgtEl>
                                          <p:spTgt spid="114721"/>
                                        </p:tgtEl>
                                        <p:attrNameLst>
                                          <p:attrName>style.visibility</p:attrName>
                                        </p:attrNameLst>
                                      </p:cBhvr>
                                      <p:to>
                                        <p:strVal val="hidden"/>
                                      </p:to>
                                    </p:set>
                                  </p:subTnLst>
                                </p:cTn>
                              </p:par>
                              <p:par>
                                <p:cTn id="148" presetID="10" presetClass="entr" presetSubtype="0" fill="hold" nodeType="withEffect">
                                  <p:stCondLst>
                                    <p:cond delay="200"/>
                                  </p:stCondLst>
                                  <p:childTnLst>
                                    <p:set>
                                      <p:cBhvr>
                                        <p:cTn id="149" dur="1" fill="hold">
                                          <p:stCondLst>
                                            <p:cond delay="0"/>
                                          </p:stCondLst>
                                        </p:cTn>
                                        <p:tgtEl>
                                          <p:spTgt spid="114722"/>
                                        </p:tgtEl>
                                        <p:attrNameLst>
                                          <p:attrName>style.visibility</p:attrName>
                                        </p:attrNameLst>
                                      </p:cBhvr>
                                      <p:to>
                                        <p:strVal val="visible"/>
                                      </p:to>
                                    </p:set>
                                    <p:animEffect transition="in" filter="fade">
                                      <p:cBhvr>
                                        <p:cTn id="150" dur="500"/>
                                        <p:tgtEl>
                                          <p:spTgt spid="114722"/>
                                        </p:tgtEl>
                                      </p:cBhvr>
                                    </p:animEffect>
                                  </p:childTnLst>
                                </p:cTn>
                              </p:par>
                              <p:par>
                                <p:cTn id="151" presetID="1" presetClass="path" presetSubtype="0" repeatCount="5000" fill="hold" nodeType="withEffect">
                                  <p:stCondLst>
                                    <p:cond delay="200"/>
                                  </p:stCondLst>
                                  <p:childTnLst>
                                    <p:animMotion origin="layout" path="M 0.00191 -0.00139 C 0.07639 -0.08958 0.18298 -0.09028 0.24132 0.02245 " pathEditMode="relative" rAng="0" ptsTypes="ff">
                                      <p:cBhvr>
                                        <p:cTn id="152" dur="2000" fill="hold"/>
                                        <p:tgtEl>
                                          <p:spTgt spid="114722"/>
                                        </p:tgtEl>
                                        <p:attrNameLst>
                                          <p:attrName>ppt_x</p:attrName>
                                          <p:attrName>ppt_y</p:attrName>
                                        </p:attrNameLst>
                                      </p:cBhvr>
                                      <p:rCtr x="12500" y="600"/>
                                    </p:animMotion>
                                  </p:childTnLst>
                                  <p:subTnLst>
                                    <p:set>
                                      <p:cBhvr override="childStyle">
                                        <p:cTn dur="1" fill="hold" display="0" masterRel="sameClick" afterEffect="1">
                                          <p:stCondLst>
                                            <p:cond evt="end" delay="0">
                                              <p:tn val="151"/>
                                            </p:cond>
                                          </p:stCondLst>
                                        </p:cTn>
                                        <p:tgtEl>
                                          <p:spTgt spid="114722"/>
                                        </p:tgtEl>
                                        <p:attrNameLst>
                                          <p:attrName>style.visibility</p:attrName>
                                        </p:attrNameLst>
                                      </p:cBhvr>
                                      <p:to>
                                        <p:strVal val="hidden"/>
                                      </p:to>
                                    </p:set>
                                  </p:subTnLst>
                                </p:cTn>
                              </p:par>
                              <p:par>
                                <p:cTn id="153" presetID="10" presetClass="entr" presetSubtype="0" fill="hold" nodeType="withEffect">
                                  <p:stCondLst>
                                    <p:cond delay="500"/>
                                  </p:stCondLst>
                                  <p:childTnLst>
                                    <p:set>
                                      <p:cBhvr>
                                        <p:cTn id="154" dur="1" fill="hold">
                                          <p:stCondLst>
                                            <p:cond delay="0"/>
                                          </p:stCondLst>
                                        </p:cTn>
                                        <p:tgtEl>
                                          <p:spTgt spid="114723"/>
                                        </p:tgtEl>
                                        <p:attrNameLst>
                                          <p:attrName>style.visibility</p:attrName>
                                        </p:attrNameLst>
                                      </p:cBhvr>
                                      <p:to>
                                        <p:strVal val="visible"/>
                                      </p:to>
                                    </p:set>
                                    <p:animEffect transition="in" filter="fade">
                                      <p:cBhvr>
                                        <p:cTn id="155" dur="500"/>
                                        <p:tgtEl>
                                          <p:spTgt spid="114723"/>
                                        </p:tgtEl>
                                      </p:cBhvr>
                                    </p:animEffect>
                                  </p:childTnLst>
                                </p:cTn>
                              </p:par>
                              <p:par>
                                <p:cTn id="156" presetID="1" presetClass="path" presetSubtype="0" repeatCount="5000" fill="hold" nodeType="withEffect">
                                  <p:stCondLst>
                                    <p:cond delay="500"/>
                                  </p:stCondLst>
                                  <p:childTnLst>
                                    <p:animMotion origin="layout" path="M -0.01024 0.1838 C -0.04253 0.1 -0.04201 0.01389 -2.5E-6 -2.22222E-6 " pathEditMode="relative" rAng="0" ptsTypes="ff">
                                      <p:cBhvr>
                                        <p:cTn id="157" dur="2000" spd="-100000" fill="hold"/>
                                        <p:tgtEl>
                                          <p:spTgt spid="114723"/>
                                        </p:tgtEl>
                                        <p:attrNameLst>
                                          <p:attrName>ppt_x</p:attrName>
                                          <p:attrName>ppt_y</p:attrName>
                                        </p:attrNameLst>
                                      </p:cBhvr>
                                      <p:rCtr x="300" y="-9800"/>
                                    </p:animMotion>
                                  </p:childTnLst>
                                  <p:subTnLst>
                                    <p:set>
                                      <p:cBhvr override="childStyle">
                                        <p:cTn dur="1" fill="hold" display="0" masterRel="sameClick" afterEffect="1">
                                          <p:stCondLst>
                                            <p:cond evt="end" delay="0">
                                              <p:tn val="156"/>
                                            </p:cond>
                                          </p:stCondLst>
                                        </p:cTn>
                                        <p:tgtEl>
                                          <p:spTgt spid="114723"/>
                                        </p:tgtEl>
                                        <p:attrNameLst>
                                          <p:attrName>style.visibility</p:attrName>
                                        </p:attrNameLst>
                                      </p:cBhvr>
                                      <p:to>
                                        <p:strVal val="hidden"/>
                                      </p:to>
                                    </p:set>
                                  </p:subTnLst>
                                </p:cTn>
                              </p:par>
                              <p:par>
                                <p:cTn id="158" presetID="10" presetClass="entr" presetSubtype="0" fill="hold" nodeType="withEffect">
                                  <p:stCondLst>
                                    <p:cond delay="500"/>
                                  </p:stCondLst>
                                  <p:childTnLst>
                                    <p:set>
                                      <p:cBhvr>
                                        <p:cTn id="159" dur="1" fill="hold">
                                          <p:stCondLst>
                                            <p:cond delay="0"/>
                                          </p:stCondLst>
                                        </p:cTn>
                                        <p:tgtEl>
                                          <p:spTgt spid="114724"/>
                                        </p:tgtEl>
                                        <p:attrNameLst>
                                          <p:attrName>style.visibility</p:attrName>
                                        </p:attrNameLst>
                                      </p:cBhvr>
                                      <p:to>
                                        <p:strVal val="visible"/>
                                      </p:to>
                                    </p:set>
                                    <p:animEffect transition="in" filter="fade">
                                      <p:cBhvr>
                                        <p:cTn id="160" dur="500"/>
                                        <p:tgtEl>
                                          <p:spTgt spid="114724"/>
                                        </p:tgtEl>
                                      </p:cBhvr>
                                    </p:animEffect>
                                  </p:childTnLst>
                                </p:cTn>
                              </p:par>
                              <p:par>
                                <p:cTn id="161" presetID="1" presetClass="path" presetSubtype="0" repeatCount="5000" fill="hold" nodeType="withEffect">
                                  <p:stCondLst>
                                    <p:cond delay="500"/>
                                  </p:stCondLst>
                                  <p:childTnLst>
                                    <p:animMotion origin="layout" path="M 0.00156 -0.00463 C 0.04913 -0.12176 0.14983 -0.17037 0.23299 -0.09028 " pathEditMode="relative" rAng="0" ptsTypes="ff">
                                      <p:cBhvr>
                                        <p:cTn id="162" dur="2000" fill="hold"/>
                                        <p:tgtEl>
                                          <p:spTgt spid="114724"/>
                                        </p:tgtEl>
                                        <p:attrNameLst>
                                          <p:attrName>ppt_x</p:attrName>
                                          <p:attrName>ppt_y</p:attrName>
                                        </p:attrNameLst>
                                      </p:cBhvr>
                                      <p:rCtr x="11900" y="-5100"/>
                                    </p:animMotion>
                                  </p:childTnLst>
                                  <p:subTnLst>
                                    <p:set>
                                      <p:cBhvr override="childStyle">
                                        <p:cTn dur="1" fill="hold" display="0" masterRel="sameClick" afterEffect="1">
                                          <p:stCondLst>
                                            <p:cond evt="end" delay="0">
                                              <p:tn val="161"/>
                                            </p:cond>
                                          </p:stCondLst>
                                        </p:cTn>
                                        <p:tgtEl>
                                          <p:spTgt spid="114724"/>
                                        </p:tgtEl>
                                        <p:attrNameLst>
                                          <p:attrName>style.visibility</p:attrName>
                                        </p:attrNameLst>
                                      </p:cBhvr>
                                      <p:to>
                                        <p:strVal val="hidden"/>
                                      </p:to>
                                    </p:set>
                                  </p:subTnLst>
                                </p:cTn>
                              </p:par>
                              <p:par>
                                <p:cTn id="163" presetID="10" presetClass="entr" presetSubtype="0" fill="hold" nodeType="withEffect">
                                  <p:stCondLst>
                                    <p:cond delay="500"/>
                                  </p:stCondLst>
                                  <p:childTnLst>
                                    <p:set>
                                      <p:cBhvr>
                                        <p:cTn id="164" dur="1" fill="hold">
                                          <p:stCondLst>
                                            <p:cond delay="0"/>
                                          </p:stCondLst>
                                        </p:cTn>
                                        <p:tgtEl>
                                          <p:spTgt spid="114725"/>
                                        </p:tgtEl>
                                        <p:attrNameLst>
                                          <p:attrName>style.visibility</p:attrName>
                                        </p:attrNameLst>
                                      </p:cBhvr>
                                      <p:to>
                                        <p:strVal val="visible"/>
                                      </p:to>
                                    </p:set>
                                    <p:animEffect transition="in" filter="fade">
                                      <p:cBhvr>
                                        <p:cTn id="165" dur="500"/>
                                        <p:tgtEl>
                                          <p:spTgt spid="114725"/>
                                        </p:tgtEl>
                                      </p:cBhvr>
                                    </p:animEffect>
                                  </p:childTnLst>
                                </p:cTn>
                              </p:par>
                              <p:par>
                                <p:cTn id="166" presetID="1" presetClass="path" presetSubtype="0" repeatCount="5000" fill="hold" nodeType="withEffect">
                                  <p:stCondLst>
                                    <p:cond delay="500"/>
                                  </p:stCondLst>
                                  <p:childTnLst>
                                    <p:animMotion origin="layout" path="M -3.88889E-6 4.44444E-6 C 0.05539 0.05324 0.07709 0.14259 0.03282 0.20046 " pathEditMode="relative" rAng="0" ptsTypes="ff">
                                      <p:cBhvr>
                                        <p:cTn id="167" dur="2000" fill="hold"/>
                                        <p:tgtEl>
                                          <p:spTgt spid="114725"/>
                                        </p:tgtEl>
                                        <p:attrNameLst>
                                          <p:attrName>ppt_x</p:attrName>
                                          <p:attrName>ppt_y</p:attrName>
                                        </p:attrNameLst>
                                      </p:cBhvr>
                                      <p:rCtr x="2100" y="10400"/>
                                    </p:animMotion>
                                  </p:childTnLst>
                                  <p:subTnLst>
                                    <p:set>
                                      <p:cBhvr override="childStyle">
                                        <p:cTn dur="1" fill="hold" display="0" masterRel="sameClick" afterEffect="1">
                                          <p:stCondLst>
                                            <p:cond evt="end" delay="0">
                                              <p:tn val="166"/>
                                            </p:cond>
                                          </p:stCondLst>
                                        </p:cTn>
                                        <p:tgtEl>
                                          <p:spTgt spid="114725"/>
                                        </p:tgtEl>
                                        <p:attrNameLst>
                                          <p:attrName>style.visibility</p:attrName>
                                        </p:attrNameLst>
                                      </p:cBhvr>
                                      <p:to>
                                        <p:strVal val="hidden"/>
                                      </p:to>
                                    </p:set>
                                  </p:subTnLst>
                                </p:cTn>
                              </p:par>
                              <p:par>
                                <p:cTn id="168" presetID="10" presetClass="entr" presetSubtype="0" fill="hold" nodeType="withEffect">
                                  <p:stCondLst>
                                    <p:cond delay="100"/>
                                  </p:stCondLst>
                                  <p:childTnLst>
                                    <p:set>
                                      <p:cBhvr>
                                        <p:cTn id="169" dur="1" fill="hold">
                                          <p:stCondLst>
                                            <p:cond delay="0"/>
                                          </p:stCondLst>
                                        </p:cTn>
                                        <p:tgtEl>
                                          <p:spTgt spid="114726"/>
                                        </p:tgtEl>
                                        <p:attrNameLst>
                                          <p:attrName>style.visibility</p:attrName>
                                        </p:attrNameLst>
                                      </p:cBhvr>
                                      <p:to>
                                        <p:strVal val="visible"/>
                                      </p:to>
                                    </p:set>
                                    <p:animEffect transition="in" filter="fade">
                                      <p:cBhvr>
                                        <p:cTn id="170" dur="500"/>
                                        <p:tgtEl>
                                          <p:spTgt spid="114726"/>
                                        </p:tgtEl>
                                      </p:cBhvr>
                                    </p:animEffect>
                                  </p:childTnLst>
                                </p:cTn>
                              </p:par>
                              <p:par>
                                <p:cTn id="171" presetID="1" presetClass="path" presetSubtype="0" repeatCount="5000" fill="hold" nodeType="withEffect">
                                  <p:stCondLst>
                                    <p:cond delay="100"/>
                                  </p:stCondLst>
                                  <p:childTnLst>
                                    <p:animMotion origin="layout" path="M -0.19358 -0.13402 C -0.10382 -0.1699 -0.01285 -0.11921 4.72222E-6 -4.44444E-6 " pathEditMode="relative" rAng="0" ptsTypes="ff">
                                      <p:cBhvr>
                                        <p:cTn id="172" dur="2000" spd="-100000" fill="hold"/>
                                        <p:tgtEl>
                                          <p:spTgt spid="114726"/>
                                        </p:tgtEl>
                                        <p:attrNameLst>
                                          <p:attrName>ppt_x</p:attrName>
                                          <p:attrName>ppt_y</p:attrName>
                                        </p:attrNameLst>
                                      </p:cBhvr>
                                      <p:rCtr x="10300" y="6400"/>
                                    </p:animMotion>
                                  </p:childTnLst>
                                  <p:subTnLst>
                                    <p:set>
                                      <p:cBhvr override="childStyle">
                                        <p:cTn dur="1" fill="hold" display="0" masterRel="sameClick" afterEffect="1">
                                          <p:stCondLst>
                                            <p:cond evt="end" delay="0">
                                              <p:tn val="171"/>
                                            </p:cond>
                                          </p:stCondLst>
                                        </p:cTn>
                                        <p:tgtEl>
                                          <p:spTgt spid="114726"/>
                                        </p:tgtEl>
                                        <p:attrNameLst>
                                          <p:attrName>style.visibility</p:attrName>
                                        </p:attrNameLst>
                                      </p:cBhvr>
                                      <p:to>
                                        <p:strVal val="hidden"/>
                                      </p:to>
                                    </p:set>
                                  </p:subTnLst>
                                </p:cTn>
                              </p:par>
                              <p:par>
                                <p:cTn id="173" presetID="10" presetClass="entr" presetSubtype="0" fill="hold" nodeType="withEffect">
                                  <p:stCondLst>
                                    <p:cond delay="500"/>
                                  </p:stCondLst>
                                  <p:childTnLst>
                                    <p:set>
                                      <p:cBhvr>
                                        <p:cTn id="174" dur="1" fill="hold">
                                          <p:stCondLst>
                                            <p:cond delay="0"/>
                                          </p:stCondLst>
                                        </p:cTn>
                                        <p:tgtEl>
                                          <p:spTgt spid="114727"/>
                                        </p:tgtEl>
                                        <p:attrNameLst>
                                          <p:attrName>style.visibility</p:attrName>
                                        </p:attrNameLst>
                                      </p:cBhvr>
                                      <p:to>
                                        <p:strVal val="visible"/>
                                      </p:to>
                                    </p:set>
                                    <p:animEffect transition="in" filter="fade">
                                      <p:cBhvr>
                                        <p:cTn id="175" dur="500"/>
                                        <p:tgtEl>
                                          <p:spTgt spid="114727"/>
                                        </p:tgtEl>
                                      </p:cBhvr>
                                    </p:animEffect>
                                  </p:childTnLst>
                                </p:cTn>
                              </p:par>
                              <p:par>
                                <p:cTn id="176" presetID="1" presetClass="path" presetSubtype="0" repeatCount="5000" fill="hold" nodeType="withEffect">
                                  <p:stCondLst>
                                    <p:cond delay="500"/>
                                  </p:stCondLst>
                                  <p:childTnLst>
                                    <p:animMotion origin="layout" path="M -0.05487 -0.14838 L -0.00382 -0.00139 " pathEditMode="relative" rAng="0" ptsTypes="AA">
                                      <p:cBhvr>
                                        <p:cTn id="177" dur="2000" spd="-100000" fill="hold"/>
                                        <p:tgtEl>
                                          <p:spTgt spid="114727"/>
                                        </p:tgtEl>
                                        <p:attrNameLst>
                                          <p:attrName>ppt_x</p:attrName>
                                          <p:attrName>ppt_y</p:attrName>
                                        </p:attrNameLst>
                                      </p:cBhvr>
                                      <p:rCtr x="2600" y="7300"/>
                                    </p:animMotion>
                                  </p:childTnLst>
                                  <p:subTnLst>
                                    <p:set>
                                      <p:cBhvr override="childStyle">
                                        <p:cTn dur="1" fill="hold" display="0" masterRel="sameClick" afterEffect="1">
                                          <p:stCondLst>
                                            <p:cond evt="end" delay="0">
                                              <p:tn val="176"/>
                                            </p:cond>
                                          </p:stCondLst>
                                        </p:cTn>
                                        <p:tgtEl>
                                          <p:spTgt spid="114727"/>
                                        </p:tgtEl>
                                        <p:attrNameLst>
                                          <p:attrName>style.visibility</p:attrName>
                                        </p:attrNameLst>
                                      </p:cBhvr>
                                      <p:to>
                                        <p:strVal val="hidden"/>
                                      </p:to>
                                    </p:set>
                                  </p:subTnLst>
                                </p:cTn>
                              </p:par>
                              <p:par>
                                <p:cTn id="178" presetID="10" presetClass="entr" presetSubtype="0" fill="hold" nodeType="withEffect">
                                  <p:stCondLst>
                                    <p:cond delay="1100"/>
                                  </p:stCondLst>
                                  <p:childTnLst>
                                    <p:set>
                                      <p:cBhvr>
                                        <p:cTn id="179" dur="1" fill="hold">
                                          <p:stCondLst>
                                            <p:cond delay="0"/>
                                          </p:stCondLst>
                                        </p:cTn>
                                        <p:tgtEl>
                                          <p:spTgt spid="114728"/>
                                        </p:tgtEl>
                                        <p:attrNameLst>
                                          <p:attrName>style.visibility</p:attrName>
                                        </p:attrNameLst>
                                      </p:cBhvr>
                                      <p:to>
                                        <p:strVal val="visible"/>
                                      </p:to>
                                    </p:set>
                                    <p:animEffect transition="in" filter="fade">
                                      <p:cBhvr>
                                        <p:cTn id="180" dur="500"/>
                                        <p:tgtEl>
                                          <p:spTgt spid="114728"/>
                                        </p:tgtEl>
                                      </p:cBhvr>
                                    </p:animEffect>
                                  </p:childTnLst>
                                </p:cTn>
                              </p:par>
                              <p:par>
                                <p:cTn id="181" presetID="1" presetClass="path" presetSubtype="0" repeatCount="5000" fill="hold" nodeType="withEffect">
                                  <p:stCondLst>
                                    <p:cond delay="1000"/>
                                  </p:stCondLst>
                                  <p:childTnLst>
                                    <p:animMotion origin="layout" path="M -0.01163 -0.00417 L 0.03976 -0.16158 " pathEditMode="relative" rAng="0" ptsTypes="AA">
                                      <p:cBhvr>
                                        <p:cTn id="182" dur="1960" fill="hold"/>
                                        <p:tgtEl>
                                          <p:spTgt spid="114728"/>
                                        </p:tgtEl>
                                        <p:attrNameLst>
                                          <p:attrName>ppt_x</p:attrName>
                                          <p:attrName>ppt_y</p:attrName>
                                        </p:attrNameLst>
                                      </p:cBhvr>
                                      <p:rCtr x="2600" y="-7900"/>
                                    </p:animMotion>
                                  </p:childTnLst>
                                  <p:subTnLst>
                                    <p:set>
                                      <p:cBhvr override="childStyle">
                                        <p:cTn dur="1" fill="hold" display="0" masterRel="sameClick" afterEffect="1">
                                          <p:stCondLst>
                                            <p:cond evt="end" delay="0">
                                              <p:tn val="181"/>
                                            </p:cond>
                                          </p:stCondLst>
                                        </p:cTn>
                                        <p:tgtEl>
                                          <p:spTgt spid="114728"/>
                                        </p:tgtEl>
                                        <p:attrNameLst>
                                          <p:attrName>style.visibility</p:attrName>
                                        </p:attrNameLst>
                                      </p:cBhvr>
                                      <p:to>
                                        <p:strVal val="hidden"/>
                                      </p:to>
                                    </p:set>
                                  </p:subTnLst>
                                </p:cTn>
                              </p:par>
                              <p:par>
                                <p:cTn id="183" presetID="10" presetClass="entr" presetSubtype="0" fill="hold" nodeType="withEffect">
                                  <p:stCondLst>
                                    <p:cond delay="1100"/>
                                  </p:stCondLst>
                                  <p:childTnLst>
                                    <p:set>
                                      <p:cBhvr>
                                        <p:cTn id="184" dur="1" fill="hold">
                                          <p:stCondLst>
                                            <p:cond delay="0"/>
                                          </p:stCondLst>
                                        </p:cTn>
                                        <p:tgtEl>
                                          <p:spTgt spid="114729"/>
                                        </p:tgtEl>
                                        <p:attrNameLst>
                                          <p:attrName>style.visibility</p:attrName>
                                        </p:attrNameLst>
                                      </p:cBhvr>
                                      <p:to>
                                        <p:strVal val="visible"/>
                                      </p:to>
                                    </p:set>
                                    <p:animEffect transition="in" filter="fade">
                                      <p:cBhvr>
                                        <p:cTn id="185" dur="500"/>
                                        <p:tgtEl>
                                          <p:spTgt spid="114729"/>
                                        </p:tgtEl>
                                      </p:cBhvr>
                                    </p:animEffect>
                                  </p:childTnLst>
                                </p:cTn>
                              </p:par>
                              <p:par>
                                <p:cTn id="186" presetID="1" presetClass="path" presetSubtype="0" repeatCount="5000" fill="hold" nodeType="withEffect">
                                  <p:stCondLst>
                                    <p:cond delay="1100"/>
                                  </p:stCondLst>
                                  <p:childTnLst>
                                    <p:animMotion origin="layout" path="M -0.06701 0.24143 C -0.09965 0.13842 -0.07621 0.03078 0.00052 0.00185 " pathEditMode="relative" rAng="0" ptsTypes="ff">
                                      <p:cBhvr>
                                        <p:cTn id="187" dur="1960" spd="-100000" fill="hold"/>
                                        <p:tgtEl>
                                          <p:spTgt spid="114729"/>
                                        </p:tgtEl>
                                        <p:attrNameLst>
                                          <p:attrName>ppt_x</p:attrName>
                                          <p:attrName>ppt_y</p:attrName>
                                        </p:attrNameLst>
                                      </p:cBhvr>
                                      <p:rCtr x="3200" y="-12600"/>
                                    </p:animMotion>
                                  </p:childTnLst>
                                  <p:subTnLst>
                                    <p:set>
                                      <p:cBhvr override="childStyle">
                                        <p:cTn dur="1" fill="hold" display="0" masterRel="sameClick" afterEffect="1">
                                          <p:stCondLst>
                                            <p:cond evt="end" delay="0">
                                              <p:tn val="186"/>
                                            </p:cond>
                                          </p:stCondLst>
                                        </p:cTn>
                                        <p:tgtEl>
                                          <p:spTgt spid="114729"/>
                                        </p:tgtEl>
                                        <p:attrNameLst>
                                          <p:attrName>style.visibility</p:attrName>
                                        </p:attrNameLst>
                                      </p:cBhvr>
                                      <p:to>
                                        <p:strVal val="hidden"/>
                                      </p:to>
                                    </p:set>
                                  </p:subTnLst>
                                </p:cTn>
                              </p:par>
                              <p:par>
                                <p:cTn id="188" presetID="10" presetClass="entr" presetSubtype="0" fill="hold" nodeType="withEffect">
                                  <p:stCondLst>
                                    <p:cond delay="1100"/>
                                  </p:stCondLst>
                                  <p:childTnLst>
                                    <p:set>
                                      <p:cBhvr>
                                        <p:cTn id="189" dur="1" fill="hold">
                                          <p:stCondLst>
                                            <p:cond delay="0"/>
                                          </p:stCondLst>
                                        </p:cTn>
                                        <p:tgtEl>
                                          <p:spTgt spid="114730"/>
                                        </p:tgtEl>
                                        <p:attrNameLst>
                                          <p:attrName>style.visibility</p:attrName>
                                        </p:attrNameLst>
                                      </p:cBhvr>
                                      <p:to>
                                        <p:strVal val="visible"/>
                                      </p:to>
                                    </p:set>
                                    <p:animEffect transition="in" filter="fade">
                                      <p:cBhvr>
                                        <p:cTn id="190" dur="500"/>
                                        <p:tgtEl>
                                          <p:spTgt spid="114730"/>
                                        </p:tgtEl>
                                      </p:cBhvr>
                                    </p:animEffect>
                                  </p:childTnLst>
                                </p:cTn>
                              </p:par>
                              <p:par>
                                <p:cTn id="191" presetID="1" presetClass="path" presetSubtype="0" repeatCount="3000" fill="hold" nodeType="withEffect">
                                  <p:stCondLst>
                                    <p:cond delay="1100"/>
                                  </p:stCondLst>
                                  <p:childTnLst>
                                    <p:animMotion origin="layout" path="M -0.04565 0.21064 C -0.06736 0.1074 -0.0526 0.01226 -0.00329 0.00926 " pathEditMode="relative" rAng="0" ptsTypes="ff">
                                      <p:cBhvr>
                                        <p:cTn id="192" dur="2000" spd="-100000" fill="hold"/>
                                        <p:tgtEl>
                                          <p:spTgt spid="114730"/>
                                        </p:tgtEl>
                                        <p:attrNameLst>
                                          <p:attrName>ppt_x</p:attrName>
                                          <p:attrName>ppt_y</p:attrName>
                                        </p:attrNameLst>
                                      </p:cBhvr>
                                      <p:rCtr x="2000" y="-10800"/>
                                    </p:animMotion>
                                  </p:childTnLst>
                                  <p:subTnLst>
                                    <p:set>
                                      <p:cBhvr override="childStyle">
                                        <p:cTn dur="1" fill="hold" display="0" masterRel="sameClick" afterEffect="1">
                                          <p:stCondLst>
                                            <p:cond evt="end" delay="0">
                                              <p:tn val="191"/>
                                            </p:cond>
                                          </p:stCondLst>
                                        </p:cTn>
                                        <p:tgtEl>
                                          <p:spTgt spid="114730"/>
                                        </p:tgtEl>
                                        <p:attrNameLst>
                                          <p:attrName>style.visibility</p:attrName>
                                        </p:attrNameLst>
                                      </p:cBhvr>
                                      <p:to>
                                        <p:strVal val="hidden"/>
                                      </p:to>
                                    </p:set>
                                  </p:subTnLst>
                                </p:cTn>
                              </p:par>
                              <p:par>
                                <p:cTn id="193" presetID="10" presetClass="entr" presetSubtype="0" fill="hold" nodeType="withEffect">
                                  <p:stCondLst>
                                    <p:cond delay="1100"/>
                                  </p:stCondLst>
                                  <p:childTnLst>
                                    <p:set>
                                      <p:cBhvr>
                                        <p:cTn id="194" dur="1" fill="hold">
                                          <p:stCondLst>
                                            <p:cond delay="0"/>
                                          </p:stCondLst>
                                        </p:cTn>
                                        <p:tgtEl>
                                          <p:spTgt spid="114731"/>
                                        </p:tgtEl>
                                        <p:attrNameLst>
                                          <p:attrName>style.visibility</p:attrName>
                                        </p:attrNameLst>
                                      </p:cBhvr>
                                      <p:to>
                                        <p:strVal val="visible"/>
                                      </p:to>
                                    </p:set>
                                    <p:animEffect transition="in" filter="fade">
                                      <p:cBhvr>
                                        <p:cTn id="195" dur="500"/>
                                        <p:tgtEl>
                                          <p:spTgt spid="114731"/>
                                        </p:tgtEl>
                                      </p:cBhvr>
                                    </p:animEffect>
                                  </p:childTnLst>
                                </p:cTn>
                              </p:par>
                              <p:par>
                                <p:cTn id="196" presetID="1" presetClass="path" presetSubtype="0" repeatCount="3000" fill="hold" nodeType="withEffect">
                                  <p:stCondLst>
                                    <p:cond delay="1100"/>
                                  </p:stCondLst>
                                  <p:childTnLst>
                                    <p:animMotion origin="layout" path="M 1.66667E-6 -0.00116 C 0.06042 0.03125 0.08976 0.12685 0.05069 0.22013 " pathEditMode="relative" rAng="0" ptsTypes="ff">
                                      <p:cBhvr>
                                        <p:cTn id="197" dur="2000" fill="hold"/>
                                        <p:tgtEl>
                                          <p:spTgt spid="114731"/>
                                        </p:tgtEl>
                                        <p:attrNameLst>
                                          <p:attrName>ppt_x</p:attrName>
                                          <p:attrName>ppt_y</p:attrName>
                                        </p:attrNameLst>
                                      </p:cBhvr>
                                      <p:rCtr x="3000" y="11300"/>
                                    </p:animMotion>
                                  </p:childTnLst>
                                  <p:subTnLst>
                                    <p:set>
                                      <p:cBhvr override="childStyle">
                                        <p:cTn dur="1" fill="hold" display="0" masterRel="sameClick" afterEffect="1">
                                          <p:stCondLst>
                                            <p:cond evt="end" delay="0">
                                              <p:tn val="196"/>
                                            </p:cond>
                                          </p:stCondLst>
                                        </p:cTn>
                                        <p:tgtEl>
                                          <p:spTgt spid="114731"/>
                                        </p:tgtEl>
                                        <p:attrNameLst>
                                          <p:attrName>style.visibility</p:attrName>
                                        </p:attrNameLst>
                                      </p:cBhvr>
                                      <p:to>
                                        <p:strVal val="hidden"/>
                                      </p:to>
                                    </p:set>
                                  </p:subTnLst>
                                </p:cTn>
                              </p:par>
                              <p:par>
                                <p:cTn id="198" presetID="10" presetClass="entr" presetSubtype="0" fill="hold" nodeType="withEffect">
                                  <p:stCondLst>
                                    <p:cond delay="1100"/>
                                  </p:stCondLst>
                                  <p:childTnLst>
                                    <p:set>
                                      <p:cBhvr>
                                        <p:cTn id="199" dur="1" fill="hold">
                                          <p:stCondLst>
                                            <p:cond delay="0"/>
                                          </p:stCondLst>
                                        </p:cTn>
                                        <p:tgtEl>
                                          <p:spTgt spid="114732"/>
                                        </p:tgtEl>
                                        <p:attrNameLst>
                                          <p:attrName>style.visibility</p:attrName>
                                        </p:attrNameLst>
                                      </p:cBhvr>
                                      <p:to>
                                        <p:strVal val="visible"/>
                                      </p:to>
                                    </p:set>
                                    <p:animEffect transition="in" filter="fade">
                                      <p:cBhvr>
                                        <p:cTn id="200" dur="500"/>
                                        <p:tgtEl>
                                          <p:spTgt spid="114732"/>
                                        </p:tgtEl>
                                      </p:cBhvr>
                                    </p:animEffect>
                                  </p:childTnLst>
                                </p:cTn>
                              </p:par>
                              <p:par>
                                <p:cTn id="201" presetID="1" presetClass="path" presetSubtype="0" repeatCount="3000" fill="hold" nodeType="withEffect">
                                  <p:stCondLst>
                                    <p:cond delay="1100"/>
                                  </p:stCondLst>
                                  <p:childTnLst>
                                    <p:animMotion origin="layout" path="M -0.20729 -0.17778 C -0.11528 -0.21459 -0.0184 -0.14607 -1.38889E-6 4.07407E-6 " pathEditMode="relative" rAng="0" ptsTypes="ff">
                                      <p:cBhvr>
                                        <p:cTn id="202" dur="2000" spd="-100000" fill="hold"/>
                                        <p:tgtEl>
                                          <p:spTgt spid="114732"/>
                                        </p:tgtEl>
                                        <p:attrNameLst>
                                          <p:attrName>ppt_x</p:attrName>
                                          <p:attrName>ppt_y</p:attrName>
                                        </p:attrNameLst>
                                      </p:cBhvr>
                                      <p:rCtr x="11000" y="8600"/>
                                    </p:animMotion>
                                  </p:childTnLst>
                                  <p:subTnLst>
                                    <p:set>
                                      <p:cBhvr override="childStyle">
                                        <p:cTn dur="1" fill="hold" display="0" masterRel="sameClick" afterEffect="1">
                                          <p:stCondLst>
                                            <p:cond evt="end" delay="0">
                                              <p:tn val="201"/>
                                            </p:cond>
                                          </p:stCondLst>
                                        </p:cTn>
                                        <p:tgtEl>
                                          <p:spTgt spid="114732"/>
                                        </p:tgtEl>
                                        <p:attrNameLst>
                                          <p:attrName>style.visibility</p:attrName>
                                        </p:attrNameLst>
                                      </p:cBhvr>
                                      <p:to>
                                        <p:strVal val="hidden"/>
                                      </p:to>
                                    </p:set>
                                  </p:subTnLst>
                                </p:cTn>
                              </p:par>
                              <p:par>
                                <p:cTn id="203" presetID="10" presetClass="entr" presetSubtype="0" fill="hold" nodeType="withEffect">
                                  <p:stCondLst>
                                    <p:cond delay="1300"/>
                                  </p:stCondLst>
                                  <p:childTnLst>
                                    <p:set>
                                      <p:cBhvr>
                                        <p:cTn id="204" dur="1" fill="hold">
                                          <p:stCondLst>
                                            <p:cond delay="0"/>
                                          </p:stCondLst>
                                        </p:cTn>
                                        <p:tgtEl>
                                          <p:spTgt spid="114733"/>
                                        </p:tgtEl>
                                        <p:attrNameLst>
                                          <p:attrName>style.visibility</p:attrName>
                                        </p:attrNameLst>
                                      </p:cBhvr>
                                      <p:to>
                                        <p:strVal val="visible"/>
                                      </p:to>
                                    </p:set>
                                    <p:animEffect transition="in" filter="fade">
                                      <p:cBhvr>
                                        <p:cTn id="205" dur="500"/>
                                        <p:tgtEl>
                                          <p:spTgt spid="114733"/>
                                        </p:tgtEl>
                                      </p:cBhvr>
                                    </p:animEffect>
                                  </p:childTnLst>
                                </p:cTn>
                              </p:par>
                              <p:par>
                                <p:cTn id="206" presetID="1" presetClass="path" presetSubtype="0" repeatCount="3000" fill="hold" nodeType="withEffect">
                                  <p:stCondLst>
                                    <p:cond delay="1300"/>
                                  </p:stCondLst>
                                  <p:childTnLst>
                                    <p:animMotion origin="layout" path="M 0.00156 -0.00463 C 0.04913 -0.12176 0.14983 -0.17037 0.23299 -0.09028 " pathEditMode="relative" rAng="0" ptsTypes="ff">
                                      <p:cBhvr>
                                        <p:cTn id="207" dur="2000" fill="hold"/>
                                        <p:tgtEl>
                                          <p:spTgt spid="114733"/>
                                        </p:tgtEl>
                                        <p:attrNameLst>
                                          <p:attrName>ppt_x</p:attrName>
                                          <p:attrName>ppt_y</p:attrName>
                                        </p:attrNameLst>
                                      </p:cBhvr>
                                      <p:rCtr x="11900" y="-5100"/>
                                    </p:animMotion>
                                  </p:childTnLst>
                                  <p:subTnLst>
                                    <p:set>
                                      <p:cBhvr override="childStyle">
                                        <p:cTn dur="1" fill="hold" display="0" masterRel="sameClick" afterEffect="1">
                                          <p:stCondLst>
                                            <p:cond evt="end" delay="0">
                                              <p:tn val="206"/>
                                            </p:cond>
                                          </p:stCondLst>
                                        </p:cTn>
                                        <p:tgtEl>
                                          <p:spTgt spid="114733"/>
                                        </p:tgtEl>
                                        <p:attrNameLst>
                                          <p:attrName>style.visibility</p:attrName>
                                        </p:attrNameLst>
                                      </p:cBhvr>
                                      <p:to>
                                        <p:strVal val="hidden"/>
                                      </p:to>
                                    </p:set>
                                  </p:subTnLst>
                                </p:cTn>
                              </p:par>
                              <p:par>
                                <p:cTn id="208" presetID="10" presetClass="entr" presetSubtype="0" fill="hold" nodeType="withEffect">
                                  <p:stCondLst>
                                    <p:cond delay="1300"/>
                                  </p:stCondLst>
                                  <p:childTnLst>
                                    <p:set>
                                      <p:cBhvr>
                                        <p:cTn id="209" dur="1" fill="hold">
                                          <p:stCondLst>
                                            <p:cond delay="0"/>
                                          </p:stCondLst>
                                        </p:cTn>
                                        <p:tgtEl>
                                          <p:spTgt spid="114734"/>
                                        </p:tgtEl>
                                        <p:attrNameLst>
                                          <p:attrName>style.visibility</p:attrName>
                                        </p:attrNameLst>
                                      </p:cBhvr>
                                      <p:to>
                                        <p:strVal val="visible"/>
                                      </p:to>
                                    </p:set>
                                    <p:animEffect transition="in" filter="fade">
                                      <p:cBhvr>
                                        <p:cTn id="210" dur="500"/>
                                        <p:tgtEl>
                                          <p:spTgt spid="114734"/>
                                        </p:tgtEl>
                                      </p:cBhvr>
                                    </p:animEffect>
                                  </p:childTnLst>
                                </p:cTn>
                              </p:par>
                              <p:par>
                                <p:cTn id="211" presetID="1" presetClass="path" presetSubtype="0" repeatCount="3000" fill="hold" nodeType="withEffect">
                                  <p:stCondLst>
                                    <p:cond delay="1300"/>
                                  </p:stCondLst>
                                  <p:childTnLst>
                                    <p:animMotion origin="layout" path="M -0.16996 -0.06643 C -0.11233 -0.11666 -0.03524 -0.09537 -5.55556E-7 -3.33333E-6 " pathEditMode="relative" rAng="0" ptsTypes="ff">
                                      <p:cBhvr>
                                        <p:cTn id="212" dur="2000" spd="-100000" fill="hold"/>
                                        <p:tgtEl>
                                          <p:spTgt spid="114734"/>
                                        </p:tgtEl>
                                        <p:attrNameLst>
                                          <p:attrName>ppt_x</p:attrName>
                                          <p:attrName>ppt_y</p:attrName>
                                        </p:attrNameLst>
                                      </p:cBhvr>
                                      <p:rCtr x="8900" y="3000"/>
                                    </p:animMotion>
                                  </p:childTnLst>
                                  <p:subTnLst>
                                    <p:set>
                                      <p:cBhvr override="childStyle">
                                        <p:cTn dur="1" fill="hold" display="0" masterRel="sameClick" afterEffect="1">
                                          <p:stCondLst>
                                            <p:cond evt="end" delay="0">
                                              <p:tn val="211"/>
                                            </p:cond>
                                          </p:stCondLst>
                                        </p:cTn>
                                        <p:tgtEl>
                                          <p:spTgt spid="114734"/>
                                        </p:tgtEl>
                                        <p:attrNameLst>
                                          <p:attrName>style.visibility</p:attrName>
                                        </p:attrNameLst>
                                      </p:cBhvr>
                                      <p:to>
                                        <p:strVal val="hidden"/>
                                      </p:to>
                                    </p:set>
                                  </p:subTnLst>
                                </p:cTn>
                              </p:par>
                              <p:par>
                                <p:cTn id="213" presetID="10" presetClass="entr" presetSubtype="0" fill="hold" nodeType="withEffect">
                                  <p:stCondLst>
                                    <p:cond delay="1500"/>
                                  </p:stCondLst>
                                  <p:childTnLst>
                                    <p:set>
                                      <p:cBhvr>
                                        <p:cTn id="214" dur="1" fill="hold">
                                          <p:stCondLst>
                                            <p:cond delay="0"/>
                                          </p:stCondLst>
                                        </p:cTn>
                                        <p:tgtEl>
                                          <p:spTgt spid="114735"/>
                                        </p:tgtEl>
                                        <p:attrNameLst>
                                          <p:attrName>style.visibility</p:attrName>
                                        </p:attrNameLst>
                                      </p:cBhvr>
                                      <p:to>
                                        <p:strVal val="visible"/>
                                      </p:to>
                                    </p:set>
                                    <p:animEffect transition="in" filter="fade">
                                      <p:cBhvr>
                                        <p:cTn id="215" dur="500"/>
                                        <p:tgtEl>
                                          <p:spTgt spid="114735"/>
                                        </p:tgtEl>
                                      </p:cBhvr>
                                    </p:animEffect>
                                  </p:childTnLst>
                                </p:cTn>
                              </p:par>
                              <p:par>
                                <p:cTn id="216" presetID="1" presetClass="path" presetSubtype="0" fill="hold" nodeType="withEffect">
                                  <p:stCondLst>
                                    <p:cond delay="1600"/>
                                  </p:stCondLst>
                                  <p:childTnLst>
                                    <p:animMotion origin="layout" path="M -0.20937 0.01042 C -0.15677 -0.07546 -0.06423 -0.08981 -4.72222E-6 -3.33333E-6 " pathEditMode="relative" rAng="0" ptsTypes="ff">
                                      <p:cBhvr>
                                        <p:cTn id="217" dur="2500" spd="-100000" fill="hold"/>
                                        <p:tgtEl>
                                          <p:spTgt spid="114735"/>
                                        </p:tgtEl>
                                        <p:attrNameLst>
                                          <p:attrName>ppt_x</p:attrName>
                                          <p:attrName>ppt_y</p:attrName>
                                        </p:attrNameLst>
                                      </p:cBhvr>
                                      <p:rCtr x="10800" y="-1100"/>
                                    </p:animMotion>
                                  </p:childTnLst>
                                  <p:subTnLst>
                                    <p:set>
                                      <p:cBhvr override="childStyle">
                                        <p:cTn dur="1" fill="hold" display="0" masterRel="sameClick" afterEffect="1">
                                          <p:stCondLst>
                                            <p:cond evt="end" delay="0">
                                              <p:tn val="216"/>
                                            </p:cond>
                                          </p:stCondLst>
                                        </p:cTn>
                                        <p:tgtEl>
                                          <p:spTgt spid="114735"/>
                                        </p:tgtEl>
                                        <p:attrNameLst>
                                          <p:attrName>style.visibility</p:attrName>
                                        </p:attrNameLst>
                                      </p:cBhvr>
                                      <p:to>
                                        <p:strVal val="hidden"/>
                                      </p:to>
                                    </p:set>
                                  </p:subTnLst>
                                </p:cTn>
                              </p:par>
                              <p:par>
                                <p:cTn id="218" presetID="10" presetClass="entr" presetSubtype="0" fill="hold" nodeType="withEffect">
                                  <p:stCondLst>
                                    <p:cond delay="1500"/>
                                  </p:stCondLst>
                                  <p:childTnLst>
                                    <p:set>
                                      <p:cBhvr>
                                        <p:cTn id="219" dur="1" fill="hold">
                                          <p:stCondLst>
                                            <p:cond delay="0"/>
                                          </p:stCondLst>
                                        </p:cTn>
                                        <p:tgtEl>
                                          <p:spTgt spid="114736"/>
                                        </p:tgtEl>
                                        <p:attrNameLst>
                                          <p:attrName>style.visibility</p:attrName>
                                        </p:attrNameLst>
                                      </p:cBhvr>
                                      <p:to>
                                        <p:strVal val="visible"/>
                                      </p:to>
                                    </p:set>
                                    <p:animEffect transition="in" filter="fade">
                                      <p:cBhvr>
                                        <p:cTn id="220" dur="500"/>
                                        <p:tgtEl>
                                          <p:spTgt spid="114736"/>
                                        </p:tgtEl>
                                      </p:cBhvr>
                                    </p:animEffect>
                                  </p:childTnLst>
                                </p:cTn>
                              </p:par>
                              <p:par>
                                <p:cTn id="221" presetID="1" presetClass="path" presetSubtype="0" repeatCount="3000" fill="hold" nodeType="withEffect">
                                  <p:stCondLst>
                                    <p:cond delay="1500"/>
                                  </p:stCondLst>
                                  <p:childTnLst>
                                    <p:animMotion origin="layout" path="M 2.22222E-6 -3.7037E-7 C 0.01562 -0.13148 0.09844 -0.22199 0.19687 -0.18333 " pathEditMode="relative" rAng="0" ptsTypes="ff">
                                      <p:cBhvr>
                                        <p:cTn id="222" dur="2000" fill="hold"/>
                                        <p:tgtEl>
                                          <p:spTgt spid="114736"/>
                                        </p:tgtEl>
                                        <p:attrNameLst>
                                          <p:attrName>ppt_x</p:attrName>
                                          <p:attrName>ppt_y</p:attrName>
                                        </p:attrNameLst>
                                      </p:cBhvr>
                                      <p:rCtr x="9900" y="-10100"/>
                                    </p:animMotion>
                                  </p:childTnLst>
                                  <p:subTnLst>
                                    <p:set>
                                      <p:cBhvr override="childStyle">
                                        <p:cTn dur="1" fill="hold" display="0" masterRel="sameClick" afterEffect="1">
                                          <p:stCondLst>
                                            <p:cond evt="end" delay="0">
                                              <p:tn val="221"/>
                                            </p:cond>
                                          </p:stCondLst>
                                        </p:cTn>
                                        <p:tgtEl>
                                          <p:spTgt spid="114736"/>
                                        </p:tgtEl>
                                        <p:attrNameLst>
                                          <p:attrName>style.visibility</p:attrName>
                                        </p:attrNameLst>
                                      </p:cBhvr>
                                      <p:to>
                                        <p:strVal val="hidden"/>
                                      </p:to>
                                    </p:set>
                                  </p:subTnLst>
                                </p:cTn>
                              </p:par>
                              <p:par>
                                <p:cTn id="223" presetID="10" presetClass="entr" presetSubtype="0" fill="hold" nodeType="withEffect">
                                  <p:stCondLst>
                                    <p:cond delay="1500"/>
                                  </p:stCondLst>
                                  <p:childTnLst>
                                    <p:set>
                                      <p:cBhvr>
                                        <p:cTn id="224" dur="1" fill="hold">
                                          <p:stCondLst>
                                            <p:cond delay="0"/>
                                          </p:stCondLst>
                                        </p:cTn>
                                        <p:tgtEl>
                                          <p:spTgt spid="114737"/>
                                        </p:tgtEl>
                                        <p:attrNameLst>
                                          <p:attrName>style.visibility</p:attrName>
                                        </p:attrNameLst>
                                      </p:cBhvr>
                                      <p:to>
                                        <p:strVal val="visible"/>
                                      </p:to>
                                    </p:set>
                                    <p:animEffect transition="in" filter="fade">
                                      <p:cBhvr>
                                        <p:cTn id="225" dur="500"/>
                                        <p:tgtEl>
                                          <p:spTgt spid="114737"/>
                                        </p:tgtEl>
                                      </p:cBhvr>
                                    </p:animEffect>
                                  </p:childTnLst>
                                </p:cTn>
                              </p:par>
                              <p:par>
                                <p:cTn id="226" presetID="1" presetClass="path" presetSubtype="0" repeatCount="3000" fill="hold" nodeType="withEffect">
                                  <p:stCondLst>
                                    <p:cond delay="1500"/>
                                  </p:stCondLst>
                                  <p:childTnLst>
                                    <p:animMotion origin="layout" path="M 0.00156 -0.00463 C 0.04913 -0.12176 0.14983 -0.17037 0.23299 -0.09028 " pathEditMode="relative" rAng="0" ptsTypes="ff">
                                      <p:cBhvr>
                                        <p:cTn id="227" dur="2000" fill="hold"/>
                                        <p:tgtEl>
                                          <p:spTgt spid="114737"/>
                                        </p:tgtEl>
                                        <p:attrNameLst>
                                          <p:attrName>ppt_x</p:attrName>
                                          <p:attrName>ppt_y</p:attrName>
                                        </p:attrNameLst>
                                      </p:cBhvr>
                                      <p:rCtr x="11900" y="-5100"/>
                                    </p:animMotion>
                                  </p:childTnLst>
                                  <p:subTnLst>
                                    <p:set>
                                      <p:cBhvr override="childStyle">
                                        <p:cTn dur="1" fill="hold" display="0" masterRel="sameClick" afterEffect="1">
                                          <p:stCondLst>
                                            <p:cond evt="end" delay="0">
                                              <p:tn val="226"/>
                                            </p:cond>
                                          </p:stCondLst>
                                        </p:cTn>
                                        <p:tgtEl>
                                          <p:spTgt spid="114737"/>
                                        </p:tgtEl>
                                        <p:attrNameLst>
                                          <p:attrName>style.visibility</p:attrName>
                                        </p:attrNameLst>
                                      </p:cBhvr>
                                      <p:to>
                                        <p:strVal val="hidden"/>
                                      </p:to>
                                    </p:set>
                                  </p:subTnLst>
                                </p:cTn>
                              </p:par>
                              <p:par>
                                <p:cTn id="228" presetID="10" presetClass="entr" presetSubtype="0" fill="hold" nodeType="withEffect">
                                  <p:stCondLst>
                                    <p:cond delay="1500"/>
                                  </p:stCondLst>
                                  <p:childTnLst>
                                    <p:set>
                                      <p:cBhvr>
                                        <p:cTn id="229" dur="1" fill="hold">
                                          <p:stCondLst>
                                            <p:cond delay="0"/>
                                          </p:stCondLst>
                                        </p:cTn>
                                        <p:tgtEl>
                                          <p:spTgt spid="114738"/>
                                        </p:tgtEl>
                                        <p:attrNameLst>
                                          <p:attrName>style.visibility</p:attrName>
                                        </p:attrNameLst>
                                      </p:cBhvr>
                                      <p:to>
                                        <p:strVal val="visible"/>
                                      </p:to>
                                    </p:set>
                                    <p:animEffect transition="in" filter="fade">
                                      <p:cBhvr>
                                        <p:cTn id="230" dur="500"/>
                                        <p:tgtEl>
                                          <p:spTgt spid="114738"/>
                                        </p:tgtEl>
                                      </p:cBhvr>
                                    </p:animEffect>
                                  </p:childTnLst>
                                </p:cTn>
                              </p:par>
                              <p:par>
                                <p:cTn id="231" presetID="10" presetClass="entr" presetSubtype="0" fill="hold" nodeType="withEffect">
                                  <p:stCondLst>
                                    <p:cond delay="1500"/>
                                  </p:stCondLst>
                                  <p:childTnLst>
                                    <p:set>
                                      <p:cBhvr>
                                        <p:cTn id="232" dur="1" fill="hold">
                                          <p:stCondLst>
                                            <p:cond delay="0"/>
                                          </p:stCondLst>
                                        </p:cTn>
                                        <p:tgtEl>
                                          <p:spTgt spid="114739"/>
                                        </p:tgtEl>
                                        <p:attrNameLst>
                                          <p:attrName>style.visibility</p:attrName>
                                        </p:attrNameLst>
                                      </p:cBhvr>
                                      <p:to>
                                        <p:strVal val="visible"/>
                                      </p:to>
                                    </p:set>
                                    <p:animEffect transition="in" filter="fade">
                                      <p:cBhvr>
                                        <p:cTn id="233" dur="500"/>
                                        <p:tgtEl>
                                          <p:spTgt spid="114739"/>
                                        </p:tgtEl>
                                      </p:cBhvr>
                                    </p:animEffect>
                                  </p:childTnLst>
                                </p:cTn>
                              </p:par>
                              <p:par>
                                <p:cTn id="234" presetID="1" presetClass="path" presetSubtype="0" repeatCount="3000" fill="hold" nodeType="withEffect">
                                  <p:stCondLst>
                                    <p:cond delay="1500"/>
                                  </p:stCondLst>
                                  <p:childTnLst>
                                    <p:animMotion origin="layout" path="M -1.38889E-6 3.7037E-6 C 0.06146 -0.07269 0.1559 -0.06412 0.21302 0.04213 " pathEditMode="relative" rAng="0" ptsTypes="ff">
                                      <p:cBhvr>
                                        <p:cTn id="235" dur="2000" fill="hold"/>
                                        <p:tgtEl>
                                          <p:spTgt spid="114739"/>
                                        </p:tgtEl>
                                        <p:attrNameLst>
                                          <p:attrName>ppt_x</p:attrName>
                                          <p:attrName>ppt_y</p:attrName>
                                        </p:attrNameLst>
                                      </p:cBhvr>
                                      <p:rCtr x="11100" y="1600"/>
                                    </p:animMotion>
                                  </p:childTnLst>
                                  <p:subTnLst>
                                    <p:set>
                                      <p:cBhvr override="childStyle">
                                        <p:cTn dur="1" fill="hold" display="0" masterRel="sameClick" afterEffect="1">
                                          <p:stCondLst>
                                            <p:cond evt="end" delay="0">
                                              <p:tn val="234"/>
                                            </p:cond>
                                          </p:stCondLst>
                                        </p:cTn>
                                        <p:tgtEl>
                                          <p:spTgt spid="114739"/>
                                        </p:tgtEl>
                                        <p:attrNameLst>
                                          <p:attrName>style.visibility</p:attrName>
                                        </p:attrNameLst>
                                      </p:cBhvr>
                                      <p:to>
                                        <p:strVal val="hidden"/>
                                      </p:to>
                                    </p:set>
                                  </p:subTnLst>
                                </p:cTn>
                              </p:par>
                              <p:par>
                                <p:cTn id="236" presetID="10" presetClass="entr" presetSubtype="0" fill="hold" nodeType="withEffect">
                                  <p:stCondLst>
                                    <p:cond delay="1500"/>
                                  </p:stCondLst>
                                  <p:childTnLst>
                                    <p:set>
                                      <p:cBhvr>
                                        <p:cTn id="237" dur="1" fill="hold">
                                          <p:stCondLst>
                                            <p:cond delay="0"/>
                                          </p:stCondLst>
                                        </p:cTn>
                                        <p:tgtEl>
                                          <p:spTgt spid="114740"/>
                                        </p:tgtEl>
                                        <p:attrNameLst>
                                          <p:attrName>style.visibility</p:attrName>
                                        </p:attrNameLst>
                                      </p:cBhvr>
                                      <p:to>
                                        <p:strVal val="visible"/>
                                      </p:to>
                                    </p:set>
                                    <p:animEffect transition="in" filter="fade">
                                      <p:cBhvr>
                                        <p:cTn id="238" dur="500"/>
                                        <p:tgtEl>
                                          <p:spTgt spid="114740"/>
                                        </p:tgtEl>
                                      </p:cBhvr>
                                    </p:animEffect>
                                  </p:childTnLst>
                                </p:cTn>
                              </p:par>
                              <p:par>
                                <p:cTn id="239" presetID="1" presetClass="path" presetSubtype="0" repeatCount="3000" fill="hold" nodeType="withEffect">
                                  <p:stCondLst>
                                    <p:cond delay="1500"/>
                                  </p:stCondLst>
                                  <p:childTnLst>
                                    <p:animMotion origin="layout" path="M 3.61111E-6 -2.59259E-6 L 0.0434 -0.2044 " pathEditMode="relative" rAng="0" ptsTypes="AA">
                                      <p:cBhvr>
                                        <p:cTn id="240" dur="2000" fill="hold"/>
                                        <p:tgtEl>
                                          <p:spTgt spid="114740"/>
                                        </p:tgtEl>
                                        <p:attrNameLst>
                                          <p:attrName>ppt_x</p:attrName>
                                          <p:attrName>ppt_y</p:attrName>
                                        </p:attrNameLst>
                                      </p:cBhvr>
                                      <p:rCtr x="2200" y="-10200"/>
                                    </p:animMotion>
                                  </p:childTnLst>
                                  <p:subTnLst>
                                    <p:set>
                                      <p:cBhvr override="childStyle">
                                        <p:cTn dur="1" fill="hold" display="0" masterRel="sameClick" afterEffect="1">
                                          <p:stCondLst>
                                            <p:cond evt="end" delay="0">
                                              <p:tn val="239"/>
                                            </p:cond>
                                          </p:stCondLst>
                                        </p:cTn>
                                        <p:tgtEl>
                                          <p:spTgt spid="114740"/>
                                        </p:tgtEl>
                                        <p:attrNameLst>
                                          <p:attrName>style.visibility</p:attrName>
                                        </p:attrNameLst>
                                      </p:cBhvr>
                                      <p:to>
                                        <p:strVal val="hidden"/>
                                      </p:to>
                                    </p:set>
                                  </p:subTnLst>
                                </p:cTn>
                              </p:par>
                              <p:par>
                                <p:cTn id="241" presetID="1" presetClass="path" presetSubtype="0" repeatCount="3000" fill="hold" nodeType="withEffect">
                                  <p:stCondLst>
                                    <p:cond delay="1500"/>
                                  </p:stCondLst>
                                  <p:childTnLst>
                                    <p:animMotion origin="layout" path="M -2.77778E-7 -0.00138 C 0.00677 -0.13449 0.08316 -0.23449 0.18385 -0.20787 " pathEditMode="relative" rAng="0" ptsTypes="ff">
                                      <p:cBhvr>
                                        <p:cTn id="242" dur="2000" fill="hold"/>
                                        <p:tgtEl>
                                          <p:spTgt spid="114738"/>
                                        </p:tgtEl>
                                        <p:attrNameLst>
                                          <p:attrName>ppt_x</p:attrName>
                                          <p:attrName>ppt_y</p:attrName>
                                        </p:attrNameLst>
                                      </p:cBhvr>
                                      <p:rCtr x="9200" y="-11300"/>
                                    </p:animMotion>
                                  </p:childTnLst>
                                  <p:subTnLst>
                                    <p:set>
                                      <p:cBhvr override="childStyle">
                                        <p:cTn dur="1" fill="hold" display="0" masterRel="sameClick" afterEffect="1">
                                          <p:stCondLst>
                                            <p:cond evt="end" delay="0">
                                              <p:tn val="241"/>
                                            </p:cond>
                                          </p:stCondLst>
                                        </p:cTn>
                                        <p:tgtEl>
                                          <p:spTgt spid="114738"/>
                                        </p:tgtEl>
                                        <p:attrNameLst>
                                          <p:attrName>style.visibility</p:attrName>
                                        </p:attrNameLst>
                                      </p:cBhvr>
                                      <p:to>
                                        <p:strVal val="hidden"/>
                                      </p:to>
                                    </p:set>
                                  </p:subTnLst>
                                </p:cTn>
                              </p:par>
                              <p:par>
                                <p:cTn id="243" presetID="10" presetClass="entr" presetSubtype="0" fill="hold" nodeType="withEffect">
                                  <p:stCondLst>
                                    <p:cond delay="1000"/>
                                  </p:stCondLst>
                                  <p:childTnLst>
                                    <p:set>
                                      <p:cBhvr>
                                        <p:cTn id="244" dur="1" fill="hold">
                                          <p:stCondLst>
                                            <p:cond delay="0"/>
                                          </p:stCondLst>
                                        </p:cTn>
                                        <p:tgtEl>
                                          <p:spTgt spid="114741"/>
                                        </p:tgtEl>
                                        <p:attrNameLst>
                                          <p:attrName>style.visibility</p:attrName>
                                        </p:attrNameLst>
                                      </p:cBhvr>
                                      <p:to>
                                        <p:strVal val="visible"/>
                                      </p:to>
                                    </p:set>
                                    <p:animEffect transition="in" filter="fade">
                                      <p:cBhvr>
                                        <p:cTn id="245" dur="500"/>
                                        <p:tgtEl>
                                          <p:spTgt spid="114741"/>
                                        </p:tgtEl>
                                      </p:cBhvr>
                                    </p:animEffect>
                                  </p:childTnLst>
                                </p:cTn>
                              </p:par>
                              <p:par>
                                <p:cTn id="246" presetID="1" presetClass="path" presetSubtype="0" repeatCount="4000" fill="hold" nodeType="withEffect">
                                  <p:stCondLst>
                                    <p:cond delay="1000"/>
                                  </p:stCondLst>
                                  <p:childTnLst>
                                    <p:animMotion origin="layout" path="M 1.66667E-6 -2.59259E-6 L -0.01163 -0.22014 " pathEditMode="relative" rAng="0" ptsTypes="AA">
                                      <p:cBhvr>
                                        <p:cTn id="247" dur="2000" fill="hold"/>
                                        <p:tgtEl>
                                          <p:spTgt spid="114741"/>
                                        </p:tgtEl>
                                        <p:attrNameLst>
                                          <p:attrName>ppt_x</p:attrName>
                                          <p:attrName>ppt_y</p:attrName>
                                        </p:attrNameLst>
                                      </p:cBhvr>
                                      <p:rCtr x="-600" y="-11000"/>
                                    </p:animMotion>
                                  </p:childTnLst>
                                  <p:subTnLst>
                                    <p:set>
                                      <p:cBhvr override="childStyle">
                                        <p:cTn dur="1" fill="hold" display="0" masterRel="sameClick" afterEffect="1">
                                          <p:stCondLst>
                                            <p:cond evt="end" delay="0">
                                              <p:tn val="246"/>
                                            </p:cond>
                                          </p:stCondLst>
                                        </p:cTn>
                                        <p:tgtEl>
                                          <p:spTgt spid="114741"/>
                                        </p:tgtEl>
                                        <p:attrNameLst>
                                          <p:attrName>style.visibility</p:attrName>
                                        </p:attrNameLst>
                                      </p:cBhvr>
                                      <p:to>
                                        <p:strVal val="hidden"/>
                                      </p:to>
                                    </p:set>
                                  </p:subTnLst>
                                </p:cTn>
                              </p:par>
                              <p:par>
                                <p:cTn id="248" presetID="10" presetClass="entr" presetSubtype="0" fill="hold" nodeType="withEffect">
                                  <p:stCondLst>
                                    <p:cond delay="1000"/>
                                  </p:stCondLst>
                                  <p:childTnLst>
                                    <p:set>
                                      <p:cBhvr>
                                        <p:cTn id="249" dur="1" fill="hold">
                                          <p:stCondLst>
                                            <p:cond delay="0"/>
                                          </p:stCondLst>
                                        </p:cTn>
                                        <p:tgtEl>
                                          <p:spTgt spid="114742"/>
                                        </p:tgtEl>
                                        <p:attrNameLst>
                                          <p:attrName>style.visibility</p:attrName>
                                        </p:attrNameLst>
                                      </p:cBhvr>
                                      <p:to>
                                        <p:strVal val="visible"/>
                                      </p:to>
                                    </p:set>
                                    <p:animEffect transition="in" filter="fade">
                                      <p:cBhvr>
                                        <p:cTn id="250" dur="500"/>
                                        <p:tgtEl>
                                          <p:spTgt spid="114742"/>
                                        </p:tgtEl>
                                      </p:cBhvr>
                                    </p:animEffect>
                                  </p:childTnLst>
                                </p:cTn>
                              </p:par>
                              <p:par>
                                <p:cTn id="251" presetID="1" presetClass="path" presetSubtype="0" repeatCount="4000" fill="hold" nodeType="withEffect">
                                  <p:stCondLst>
                                    <p:cond delay="1000"/>
                                  </p:stCondLst>
                                  <p:childTnLst>
                                    <p:animMotion origin="layout" path="M -0.15938 0.1338 C -0.13299 0.01737 -0.05469 -0.05347 0.02361 -0.00555 " pathEditMode="relative" rAng="0" ptsTypes="ff">
                                      <p:cBhvr>
                                        <p:cTn id="252" dur="2000" spd="-100000" fill="hold"/>
                                        <p:tgtEl>
                                          <p:spTgt spid="114742"/>
                                        </p:tgtEl>
                                        <p:attrNameLst>
                                          <p:attrName>ppt_x</p:attrName>
                                          <p:attrName>ppt_y</p:attrName>
                                        </p:attrNameLst>
                                      </p:cBhvr>
                                      <p:rCtr x="9300" y="-7700"/>
                                    </p:animMotion>
                                  </p:childTnLst>
                                  <p:subTnLst>
                                    <p:set>
                                      <p:cBhvr override="childStyle">
                                        <p:cTn dur="1" fill="hold" display="0" masterRel="sameClick" afterEffect="1">
                                          <p:stCondLst>
                                            <p:cond evt="end" delay="0">
                                              <p:tn val="251"/>
                                            </p:cond>
                                          </p:stCondLst>
                                        </p:cTn>
                                        <p:tgtEl>
                                          <p:spTgt spid="114742"/>
                                        </p:tgtEl>
                                        <p:attrNameLst>
                                          <p:attrName>style.visibility</p:attrName>
                                        </p:attrNameLst>
                                      </p:cBhvr>
                                      <p:to>
                                        <p:strVal val="hidden"/>
                                      </p:to>
                                    </p:set>
                                  </p:subTnLst>
                                </p:cTn>
                              </p:par>
                              <p:par>
                                <p:cTn id="253" presetID="10" presetClass="entr" presetSubtype="0" fill="hold" nodeType="withEffect">
                                  <p:stCondLst>
                                    <p:cond delay="1000"/>
                                  </p:stCondLst>
                                  <p:childTnLst>
                                    <p:set>
                                      <p:cBhvr>
                                        <p:cTn id="254" dur="1" fill="hold">
                                          <p:stCondLst>
                                            <p:cond delay="0"/>
                                          </p:stCondLst>
                                        </p:cTn>
                                        <p:tgtEl>
                                          <p:spTgt spid="114743"/>
                                        </p:tgtEl>
                                        <p:attrNameLst>
                                          <p:attrName>style.visibility</p:attrName>
                                        </p:attrNameLst>
                                      </p:cBhvr>
                                      <p:to>
                                        <p:strVal val="visible"/>
                                      </p:to>
                                    </p:set>
                                    <p:animEffect transition="in" filter="fade">
                                      <p:cBhvr>
                                        <p:cTn id="255" dur="500"/>
                                        <p:tgtEl>
                                          <p:spTgt spid="114743"/>
                                        </p:tgtEl>
                                      </p:cBhvr>
                                    </p:animEffect>
                                  </p:childTnLst>
                                </p:cTn>
                              </p:par>
                              <p:par>
                                <p:cTn id="256" presetID="1" presetClass="path" presetSubtype="0" repeatCount="4000" fill="hold" nodeType="withEffect">
                                  <p:stCondLst>
                                    <p:cond delay="1000"/>
                                  </p:stCondLst>
                                  <p:childTnLst>
                                    <p:animMotion origin="layout" path="M 3.88889E-6 -0.00023 C 0.07239 -0.03357 0.15156 0.01991 0.17274 0.14051 " pathEditMode="relative" rAng="0" ptsTypes="ff">
                                      <p:cBhvr>
                                        <p:cTn id="257" dur="2000" fill="hold"/>
                                        <p:tgtEl>
                                          <p:spTgt spid="114743"/>
                                        </p:tgtEl>
                                        <p:attrNameLst>
                                          <p:attrName>ppt_x</p:attrName>
                                          <p:attrName>ppt_y</p:attrName>
                                        </p:attrNameLst>
                                      </p:cBhvr>
                                      <p:rCtr x="9100" y="6800"/>
                                    </p:animMotion>
                                  </p:childTnLst>
                                  <p:subTnLst>
                                    <p:set>
                                      <p:cBhvr override="childStyle">
                                        <p:cTn dur="1" fill="hold" display="0" masterRel="sameClick" afterEffect="1">
                                          <p:stCondLst>
                                            <p:cond evt="end" delay="0">
                                              <p:tn val="256"/>
                                            </p:cond>
                                          </p:stCondLst>
                                        </p:cTn>
                                        <p:tgtEl>
                                          <p:spTgt spid="114743"/>
                                        </p:tgtEl>
                                        <p:attrNameLst>
                                          <p:attrName>style.visibility</p:attrName>
                                        </p:attrNameLst>
                                      </p:cBhvr>
                                      <p:to>
                                        <p:strVal val="hidden"/>
                                      </p:to>
                                    </p:set>
                                  </p:subTnLst>
                                </p:cTn>
                              </p:par>
                              <p:par>
                                <p:cTn id="258" presetID="10" presetClass="entr" presetSubtype="0" fill="hold" nodeType="withEffect">
                                  <p:stCondLst>
                                    <p:cond delay="1000"/>
                                  </p:stCondLst>
                                  <p:childTnLst>
                                    <p:set>
                                      <p:cBhvr>
                                        <p:cTn id="259" dur="1" fill="hold">
                                          <p:stCondLst>
                                            <p:cond delay="0"/>
                                          </p:stCondLst>
                                        </p:cTn>
                                        <p:tgtEl>
                                          <p:spTgt spid="114744"/>
                                        </p:tgtEl>
                                        <p:attrNameLst>
                                          <p:attrName>style.visibility</p:attrName>
                                        </p:attrNameLst>
                                      </p:cBhvr>
                                      <p:to>
                                        <p:strVal val="visible"/>
                                      </p:to>
                                    </p:set>
                                    <p:animEffect transition="in" filter="fade">
                                      <p:cBhvr>
                                        <p:cTn id="260" dur="500"/>
                                        <p:tgtEl>
                                          <p:spTgt spid="114744"/>
                                        </p:tgtEl>
                                      </p:cBhvr>
                                    </p:animEffect>
                                  </p:childTnLst>
                                </p:cTn>
                              </p:par>
                              <p:par>
                                <p:cTn id="261" presetID="1" presetClass="path" presetSubtype="0" repeatCount="4000" fill="hold" nodeType="withEffect">
                                  <p:stCondLst>
                                    <p:cond delay="1000"/>
                                  </p:stCondLst>
                                  <p:childTnLst>
                                    <p:animMotion origin="layout" path="M 1.94444E-6 1.85185E-6 L 0.07899 -0.08912 " pathEditMode="relative" rAng="0" ptsTypes="AA">
                                      <p:cBhvr>
                                        <p:cTn id="262" dur="2000" fill="hold"/>
                                        <p:tgtEl>
                                          <p:spTgt spid="114744"/>
                                        </p:tgtEl>
                                        <p:attrNameLst>
                                          <p:attrName>ppt_x</p:attrName>
                                          <p:attrName>ppt_y</p:attrName>
                                        </p:attrNameLst>
                                      </p:cBhvr>
                                      <p:rCtr x="3900" y="-4500"/>
                                    </p:animMotion>
                                  </p:childTnLst>
                                  <p:subTnLst>
                                    <p:set>
                                      <p:cBhvr override="childStyle">
                                        <p:cTn dur="1" fill="hold" display="0" masterRel="sameClick" afterEffect="1">
                                          <p:stCondLst>
                                            <p:cond evt="end" delay="0">
                                              <p:tn val="261"/>
                                            </p:cond>
                                          </p:stCondLst>
                                        </p:cTn>
                                        <p:tgtEl>
                                          <p:spTgt spid="114744"/>
                                        </p:tgtEl>
                                        <p:attrNameLst>
                                          <p:attrName>style.visibility</p:attrName>
                                        </p:attrNameLst>
                                      </p:cBhvr>
                                      <p:to>
                                        <p:strVal val="hidden"/>
                                      </p:to>
                                    </p:set>
                                  </p:subTnLst>
                                </p:cTn>
                              </p:par>
                              <p:par>
                                <p:cTn id="263" presetID="10" presetClass="entr" presetSubtype="0" fill="hold" nodeType="withEffect">
                                  <p:stCondLst>
                                    <p:cond delay="1000"/>
                                  </p:stCondLst>
                                  <p:childTnLst>
                                    <p:set>
                                      <p:cBhvr>
                                        <p:cTn id="264" dur="1" fill="hold">
                                          <p:stCondLst>
                                            <p:cond delay="0"/>
                                          </p:stCondLst>
                                        </p:cTn>
                                        <p:tgtEl>
                                          <p:spTgt spid="114745"/>
                                        </p:tgtEl>
                                        <p:attrNameLst>
                                          <p:attrName>style.visibility</p:attrName>
                                        </p:attrNameLst>
                                      </p:cBhvr>
                                      <p:to>
                                        <p:strVal val="visible"/>
                                      </p:to>
                                    </p:set>
                                    <p:animEffect transition="in" filter="fade">
                                      <p:cBhvr>
                                        <p:cTn id="265" dur="500"/>
                                        <p:tgtEl>
                                          <p:spTgt spid="114745"/>
                                        </p:tgtEl>
                                      </p:cBhvr>
                                    </p:animEffect>
                                  </p:childTnLst>
                                </p:cTn>
                              </p:par>
                              <p:par>
                                <p:cTn id="266" presetID="1" presetClass="path" presetSubtype="0" repeatCount="4000" fill="hold" nodeType="withEffect">
                                  <p:stCondLst>
                                    <p:cond delay="1000"/>
                                  </p:stCondLst>
                                  <p:childTnLst>
                                    <p:animMotion origin="layout" path="M -0.11025 -0.12199 L -0.00799 -0.00139 " pathEditMode="relative" rAng="0" ptsTypes="AA">
                                      <p:cBhvr>
                                        <p:cTn id="267" dur="2000" spd="-100000" fill="hold"/>
                                        <p:tgtEl>
                                          <p:spTgt spid="114745"/>
                                        </p:tgtEl>
                                        <p:attrNameLst>
                                          <p:attrName>ppt_x</p:attrName>
                                          <p:attrName>ppt_y</p:attrName>
                                        </p:attrNameLst>
                                      </p:cBhvr>
                                      <p:rCtr x="5100" y="6000"/>
                                    </p:animMotion>
                                  </p:childTnLst>
                                  <p:subTnLst>
                                    <p:set>
                                      <p:cBhvr override="childStyle">
                                        <p:cTn dur="1" fill="hold" display="0" masterRel="sameClick" afterEffect="1">
                                          <p:stCondLst>
                                            <p:cond evt="end" delay="0">
                                              <p:tn val="266"/>
                                            </p:cond>
                                          </p:stCondLst>
                                        </p:cTn>
                                        <p:tgtEl>
                                          <p:spTgt spid="114745"/>
                                        </p:tgtEl>
                                        <p:attrNameLst>
                                          <p:attrName>style.visibility</p:attrName>
                                        </p:attrNameLst>
                                      </p:cBhvr>
                                      <p:to>
                                        <p:strVal val="hidden"/>
                                      </p:to>
                                    </p:set>
                                  </p:subTnLst>
                                </p:cTn>
                              </p:par>
                              <p:par>
                                <p:cTn id="268" presetID="10" presetClass="entr" presetSubtype="0" fill="hold" nodeType="withEffect">
                                  <p:stCondLst>
                                    <p:cond delay="1000"/>
                                  </p:stCondLst>
                                  <p:childTnLst>
                                    <p:set>
                                      <p:cBhvr>
                                        <p:cTn id="269" dur="1" fill="hold">
                                          <p:stCondLst>
                                            <p:cond delay="0"/>
                                          </p:stCondLst>
                                        </p:cTn>
                                        <p:tgtEl>
                                          <p:spTgt spid="114746"/>
                                        </p:tgtEl>
                                        <p:attrNameLst>
                                          <p:attrName>style.visibility</p:attrName>
                                        </p:attrNameLst>
                                      </p:cBhvr>
                                      <p:to>
                                        <p:strVal val="visible"/>
                                      </p:to>
                                    </p:set>
                                    <p:animEffect transition="in" filter="fade">
                                      <p:cBhvr>
                                        <p:cTn id="270" dur="500"/>
                                        <p:tgtEl>
                                          <p:spTgt spid="114746"/>
                                        </p:tgtEl>
                                      </p:cBhvr>
                                    </p:animEffect>
                                  </p:childTnLst>
                                </p:cTn>
                              </p:par>
                              <p:par>
                                <p:cTn id="271" presetID="1" presetClass="path" presetSubtype="0" repeatCount="4000" fill="hold" nodeType="withEffect">
                                  <p:stCondLst>
                                    <p:cond delay="1000"/>
                                  </p:stCondLst>
                                  <p:childTnLst>
                                    <p:animMotion origin="layout" path="M -0.26111 0.11111 C -0.17378 -0.03079 -0.05573 -0.09329 -1.66667E-6 7.40741E-7 " pathEditMode="relative" rAng="0" ptsTypes="ff">
                                      <p:cBhvr>
                                        <p:cTn id="272" dur="2000" spd="-100000" fill="hold"/>
                                        <p:tgtEl>
                                          <p:spTgt spid="114746"/>
                                        </p:tgtEl>
                                        <p:attrNameLst>
                                          <p:attrName>ppt_x</p:attrName>
                                          <p:attrName>ppt_y</p:attrName>
                                        </p:attrNameLst>
                                      </p:cBhvr>
                                      <p:rCtr x="13600" y="-6500"/>
                                    </p:animMotion>
                                  </p:childTnLst>
                                  <p:subTnLst>
                                    <p:set>
                                      <p:cBhvr override="childStyle">
                                        <p:cTn dur="1" fill="hold" display="0" masterRel="sameClick" afterEffect="1">
                                          <p:stCondLst>
                                            <p:cond evt="end" delay="0">
                                              <p:tn val="271"/>
                                            </p:cond>
                                          </p:stCondLst>
                                        </p:cTn>
                                        <p:tgtEl>
                                          <p:spTgt spid="114746"/>
                                        </p:tgtEl>
                                        <p:attrNameLst>
                                          <p:attrName>style.visibility</p:attrName>
                                        </p:attrNameLst>
                                      </p:cBhvr>
                                      <p:to>
                                        <p:strVal val="hidden"/>
                                      </p:to>
                                    </p:set>
                                  </p:subTnLst>
                                </p:cTn>
                              </p:par>
                              <p:par>
                                <p:cTn id="273" presetID="10" presetClass="entr" presetSubtype="0" fill="hold" nodeType="withEffect">
                                  <p:stCondLst>
                                    <p:cond delay="1000"/>
                                  </p:stCondLst>
                                  <p:childTnLst>
                                    <p:set>
                                      <p:cBhvr>
                                        <p:cTn id="274" dur="1" fill="hold">
                                          <p:stCondLst>
                                            <p:cond delay="0"/>
                                          </p:stCondLst>
                                        </p:cTn>
                                        <p:tgtEl>
                                          <p:spTgt spid="114747"/>
                                        </p:tgtEl>
                                        <p:attrNameLst>
                                          <p:attrName>style.visibility</p:attrName>
                                        </p:attrNameLst>
                                      </p:cBhvr>
                                      <p:to>
                                        <p:strVal val="visible"/>
                                      </p:to>
                                    </p:set>
                                    <p:animEffect transition="in" filter="fade">
                                      <p:cBhvr>
                                        <p:cTn id="275" dur="500"/>
                                        <p:tgtEl>
                                          <p:spTgt spid="114747"/>
                                        </p:tgtEl>
                                      </p:cBhvr>
                                    </p:animEffect>
                                  </p:childTnLst>
                                </p:cTn>
                              </p:par>
                              <p:par>
                                <p:cTn id="276" presetID="1" presetClass="path" presetSubtype="0" repeatCount="4000" fill="hold" nodeType="withEffect">
                                  <p:stCondLst>
                                    <p:cond delay="1000"/>
                                  </p:stCondLst>
                                  <p:childTnLst>
                                    <p:animMotion origin="layout" path="M -0.23281 0.09815 C -0.15521 -0.02801 -0.05 -0.0831 1.38889E-6 2.59259E-6 " pathEditMode="relative" rAng="0" ptsTypes="ff">
                                      <p:cBhvr>
                                        <p:cTn id="277" dur="2500" spd="-100000" fill="hold"/>
                                        <p:tgtEl>
                                          <p:spTgt spid="114747"/>
                                        </p:tgtEl>
                                        <p:attrNameLst>
                                          <p:attrName>ppt_x</p:attrName>
                                          <p:attrName>ppt_y</p:attrName>
                                        </p:attrNameLst>
                                      </p:cBhvr>
                                      <p:rCtr x="12200" y="-5800"/>
                                    </p:animMotion>
                                  </p:childTnLst>
                                  <p:subTnLst>
                                    <p:set>
                                      <p:cBhvr override="childStyle">
                                        <p:cTn dur="1" fill="hold" display="0" masterRel="sameClick" afterEffect="1">
                                          <p:stCondLst>
                                            <p:cond evt="end" delay="0">
                                              <p:tn val="276"/>
                                            </p:cond>
                                          </p:stCondLst>
                                        </p:cTn>
                                        <p:tgtEl>
                                          <p:spTgt spid="114747"/>
                                        </p:tgtEl>
                                        <p:attrNameLst>
                                          <p:attrName>style.visibility</p:attrName>
                                        </p:attrNameLst>
                                      </p:cBhvr>
                                      <p:to>
                                        <p:strVal val="hidden"/>
                                      </p:to>
                                    </p:set>
                                  </p:subTnLst>
                                </p:cTn>
                              </p:par>
                              <p:par>
                                <p:cTn id="278" presetID="10" presetClass="entr" presetSubtype="0" fill="hold" nodeType="withEffect">
                                  <p:stCondLst>
                                    <p:cond delay="1000"/>
                                  </p:stCondLst>
                                  <p:childTnLst>
                                    <p:set>
                                      <p:cBhvr>
                                        <p:cTn id="279" dur="1" fill="hold">
                                          <p:stCondLst>
                                            <p:cond delay="0"/>
                                          </p:stCondLst>
                                        </p:cTn>
                                        <p:tgtEl>
                                          <p:spTgt spid="114748"/>
                                        </p:tgtEl>
                                        <p:attrNameLst>
                                          <p:attrName>style.visibility</p:attrName>
                                        </p:attrNameLst>
                                      </p:cBhvr>
                                      <p:to>
                                        <p:strVal val="visible"/>
                                      </p:to>
                                    </p:set>
                                    <p:animEffect transition="in" filter="fade">
                                      <p:cBhvr>
                                        <p:cTn id="280" dur="500"/>
                                        <p:tgtEl>
                                          <p:spTgt spid="114748"/>
                                        </p:tgtEl>
                                      </p:cBhvr>
                                    </p:animEffect>
                                  </p:childTnLst>
                                </p:cTn>
                              </p:par>
                              <p:par>
                                <p:cTn id="281" presetID="1" presetClass="path" presetSubtype="0" repeatCount="4000" fill="hold" nodeType="withEffect">
                                  <p:stCondLst>
                                    <p:cond delay="1000"/>
                                  </p:stCondLst>
                                  <p:childTnLst>
                                    <p:animMotion origin="layout" path="M -0.01146 -0.00486 C 0.04931 -0.15602 0.16458 -0.22778 0.25278 -0.13889 " pathEditMode="relative" rAng="0" ptsTypes="ff">
                                      <p:cBhvr>
                                        <p:cTn id="282" dur="2500" fill="hold"/>
                                        <p:tgtEl>
                                          <p:spTgt spid="114748"/>
                                        </p:tgtEl>
                                        <p:attrNameLst>
                                          <p:attrName>ppt_x</p:attrName>
                                          <p:attrName>ppt_y</p:attrName>
                                        </p:attrNameLst>
                                      </p:cBhvr>
                                      <p:rCtr x="13600" y="-7700"/>
                                    </p:animMotion>
                                  </p:childTnLst>
                                  <p:subTnLst>
                                    <p:set>
                                      <p:cBhvr override="childStyle">
                                        <p:cTn dur="1" fill="hold" display="0" masterRel="sameClick" afterEffect="1">
                                          <p:stCondLst>
                                            <p:cond evt="end" delay="0">
                                              <p:tn val="281"/>
                                            </p:cond>
                                          </p:stCondLst>
                                        </p:cTn>
                                        <p:tgtEl>
                                          <p:spTgt spid="114748"/>
                                        </p:tgtEl>
                                        <p:attrNameLst>
                                          <p:attrName>style.visibility</p:attrName>
                                        </p:attrNameLst>
                                      </p:cBhvr>
                                      <p:to>
                                        <p:strVal val="hidden"/>
                                      </p:to>
                                    </p:set>
                                  </p:subTnLst>
                                </p:cTn>
                              </p:par>
                              <p:par>
                                <p:cTn id="283" presetID="10" presetClass="entr" presetSubtype="0" fill="hold" nodeType="withEffect">
                                  <p:stCondLst>
                                    <p:cond delay="1000"/>
                                  </p:stCondLst>
                                  <p:childTnLst>
                                    <p:set>
                                      <p:cBhvr>
                                        <p:cTn id="284" dur="1" fill="hold">
                                          <p:stCondLst>
                                            <p:cond delay="0"/>
                                          </p:stCondLst>
                                        </p:cTn>
                                        <p:tgtEl>
                                          <p:spTgt spid="114749"/>
                                        </p:tgtEl>
                                        <p:attrNameLst>
                                          <p:attrName>style.visibility</p:attrName>
                                        </p:attrNameLst>
                                      </p:cBhvr>
                                      <p:to>
                                        <p:strVal val="visible"/>
                                      </p:to>
                                    </p:set>
                                    <p:animEffect transition="in" filter="fade">
                                      <p:cBhvr>
                                        <p:cTn id="285" dur="500"/>
                                        <p:tgtEl>
                                          <p:spTgt spid="114749"/>
                                        </p:tgtEl>
                                      </p:cBhvr>
                                    </p:animEffect>
                                  </p:childTnLst>
                                </p:cTn>
                              </p:par>
                              <p:par>
                                <p:cTn id="286" presetID="1" presetClass="path" presetSubtype="0" repeatCount="4000" fill="hold" nodeType="withEffect">
                                  <p:stCondLst>
                                    <p:cond delay="1000"/>
                                  </p:stCondLst>
                                  <p:childTnLst>
                                    <p:animMotion origin="layout" path="M 0.00191 -0.00139 C 0.07639 -0.08958 0.18298 -0.09028 0.24132 0.02245 " pathEditMode="relative" rAng="0" ptsTypes="ff">
                                      <p:cBhvr>
                                        <p:cTn id="287" dur="2500" fill="hold"/>
                                        <p:tgtEl>
                                          <p:spTgt spid="114749"/>
                                        </p:tgtEl>
                                        <p:attrNameLst>
                                          <p:attrName>ppt_x</p:attrName>
                                          <p:attrName>ppt_y</p:attrName>
                                        </p:attrNameLst>
                                      </p:cBhvr>
                                      <p:rCtr x="12500" y="600"/>
                                    </p:animMotion>
                                  </p:childTnLst>
                                  <p:subTnLst>
                                    <p:set>
                                      <p:cBhvr override="childStyle">
                                        <p:cTn dur="1" fill="hold" display="0" masterRel="sameClick" afterEffect="1">
                                          <p:stCondLst>
                                            <p:cond evt="end" delay="0">
                                              <p:tn val="286"/>
                                            </p:cond>
                                          </p:stCondLst>
                                        </p:cTn>
                                        <p:tgtEl>
                                          <p:spTgt spid="11474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nimBg="1"/>
      <p:bldP spid="114695" grpId="0" animBg="1"/>
      <p:bldP spid="11475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5456238" y="4829175"/>
            <a:ext cx="3167062" cy="1333500"/>
          </a:xfrm>
          <a:prstGeom prst="rect">
            <a:avLst/>
          </a:prstGeom>
          <a:noFill/>
          <a:ln w="9525">
            <a:noFill/>
            <a:miter lim="800000"/>
            <a:headEnd/>
            <a:tailEnd/>
          </a:ln>
          <a:effectLst/>
        </p:spPr>
        <p:txBody>
          <a:bodyPr anchor="ctr">
            <a:prstTxWarp prst="textNoShape">
              <a:avLst/>
            </a:prstTxWarp>
          </a:bodyPr>
          <a:lstStyle/>
          <a:p>
            <a:pPr algn="ctr" fontAlgn="base">
              <a:spcBef>
                <a:spcPct val="0"/>
              </a:spcBef>
              <a:spcAft>
                <a:spcPct val="0"/>
              </a:spcAft>
            </a:pPr>
            <a:r>
              <a:rPr lang="it-IT" sz="2600" b="1">
                <a:solidFill>
                  <a:srgbClr val="990033"/>
                </a:solidFill>
                <a:latin typeface="Garamond" charset="0"/>
              </a:rPr>
              <a:t>elettroscopio caricato negativamente</a:t>
            </a:r>
          </a:p>
        </p:txBody>
      </p:sp>
      <p:sp>
        <p:nvSpPr>
          <p:cNvPr id="23555" name="Rectangle 3"/>
          <p:cNvSpPr>
            <a:spLocks noChangeArrowheads="1"/>
          </p:cNvSpPr>
          <p:nvPr/>
        </p:nvSpPr>
        <p:spPr bwMode="auto">
          <a:xfrm>
            <a:off x="3995738" y="1374775"/>
            <a:ext cx="1116012" cy="360363"/>
          </a:xfrm>
          <a:prstGeom prst="rect">
            <a:avLst/>
          </a:prstGeom>
          <a:solidFill>
            <a:srgbClr val="FFCC00"/>
          </a:solidFill>
          <a:ln w="9525">
            <a:noFill/>
            <a:miter lim="800000"/>
            <a:headEnd/>
            <a:tailEnd/>
          </a:ln>
          <a:effectLst/>
        </p:spPr>
        <p:txBody>
          <a:bodyPr anchor="ctr">
            <a:prstTxWarp prst="textNoShape">
              <a:avLst/>
            </a:prstTxWarp>
            <a:spAutoFit/>
          </a:bodyPr>
          <a:lstStyle/>
          <a:p>
            <a:pPr fontAlgn="base">
              <a:spcBef>
                <a:spcPct val="0"/>
              </a:spcBef>
              <a:spcAft>
                <a:spcPct val="0"/>
              </a:spcAft>
            </a:pPr>
            <a:endParaRPr lang="it-IT">
              <a:solidFill>
                <a:srgbClr val="000000"/>
              </a:solidFill>
              <a:latin typeface="Arial" charset="0"/>
            </a:endParaRPr>
          </a:p>
        </p:txBody>
      </p:sp>
      <p:pic>
        <p:nvPicPr>
          <p:cNvPr id="23556" name="Picture 4" descr="asta mobile"/>
          <p:cNvPicPr>
            <a:picLocks noChangeAspect="1" noChangeArrowheads="1"/>
          </p:cNvPicPr>
          <p:nvPr/>
        </p:nvPicPr>
        <p:blipFill>
          <a:blip r:embed="rId2" cstate="email">
            <a:lum bright="-10000" contrast="40000"/>
            <a:extLst>
              <a:ext uri="{28A0092B-C50C-407E-A947-70E740481C1C}">
                <a14:useLocalDpi xmlns:a14="http://schemas.microsoft.com/office/drawing/2010/main"/>
              </a:ext>
            </a:extLst>
          </a:blip>
          <a:srcRect/>
          <a:stretch>
            <a:fillRect/>
          </a:stretch>
        </p:blipFill>
        <p:spPr bwMode="auto">
          <a:xfrm rot="2060402">
            <a:off x="4427538" y="2849563"/>
            <a:ext cx="309562" cy="2665412"/>
          </a:xfrm>
          <a:prstGeom prst="rect">
            <a:avLst/>
          </a:prstGeom>
          <a:noFill/>
          <a:ln w="9525">
            <a:noFill/>
            <a:miter lim="800000"/>
            <a:headEnd/>
            <a:tailEnd/>
          </a:ln>
        </p:spPr>
      </p:pic>
      <p:pic>
        <p:nvPicPr>
          <p:cNvPr id="23557" name="Picture 5" descr="elettroscopio no barrett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4188" y="1698625"/>
            <a:ext cx="3074987" cy="4787900"/>
          </a:xfrm>
          <a:prstGeom prst="rect">
            <a:avLst/>
          </a:prstGeom>
          <a:noFill/>
          <a:ln w="9525">
            <a:noFill/>
            <a:miter lim="800000"/>
            <a:headEnd/>
            <a:tailEnd/>
          </a:ln>
        </p:spPr>
      </p:pic>
      <p:sp>
        <p:nvSpPr>
          <p:cNvPr id="23558" name="Text Box 6"/>
          <p:cNvSpPr txBox="1">
            <a:spLocks noChangeArrowheads="1"/>
          </p:cNvSpPr>
          <p:nvPr/>
        </p:nvSpPr>
        <p:spPr bwMode="auto">
          <a:xfrm>
            <a:off x="5219700" y="1412875"/>
            <a:ext cx="504825" cy="366713"/>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pPr>
            <a:r>
              <a:rPr lang="it-IT" b="1">
                <a:solidFill>
                  <a:srgbClr val="000000"/>
                </a:solidFill>
                <a:latin typeface="Arial" charset="0"/>
              </a:rPr>
              <a:t>Au</a:t>
            </a:r>
          </a:p>
        </p:txBody>
      </p:sp>
      <p:sp>
        <p:nvSpPr>
          <p:cNvPr id="116743" name="AutoShape 7"/>
          <p:cNvSpPr>
            <a:spLocks noChangeArrowheads="1"/>
          </p:cNvSpPr>
          <p:nvPr/>
        </p:nvSpPr>
        <p:spPr bwMode="auto">
          <a:xfrm rot="10800000">
            <a:off x="3995738" y="-254000"/>
            <a:ext cx="1116012" cy="16287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251 w 21600"/>
              <a:gd name="T13" fmla="*/ 3251 h 21600"/>
              <a:gd name="T14" fmla="*/ 18349 w 21600"/>
              <a:gd name="T15" fmla="*/ 18349 h 21600"/>
            </a:gdLst>
            <a:ahLst/>
            <a:cxnLst>
              <a:cxn ang="T8">
                <a:pos x="T0" y="T1"/>
              </a:cxn>
              <a:cxn ang="T9">
                <a:pos x="T2" y="T3"/>
              </a:cxn>
              <a:cxn ang="T10">
                <a:pos x="T4" y="T5"/>
              </a:cxn>
              <a:cxn ang="T11">
                <a:pos x="T6" y="T7"/>
              </a:cxn>
            </a:cxnLst>
            <a:rect l="T12" t="T13" r="T14" b="T15"/>
            <a:pathLst>
              <a:path w="21600" h="21600">
                <a:moveTo>
                  <a:pt x="0" y="0"/>
                </a:moveTo>
                <a:lnTo>
                  <a:pt x="2902" y="21600"/>
                </a:lnTo>
                <a:lnTo>
                  <a:pt x="18698" y="21600"/>
                </a:lnTo>
                <a:lnTo>
                  <a:pt x="21600" y="0"/>
                </a:lnTo>
                <a:lnTo>
                  <a:pt x="0" y="0"/>
                </a:lnTo>
                <a:close/>
              </a:path>
            </a:pathLst>
          </a:custGeom>
          <a:solidFill>
            <a:schemeClr val="bg1"/>
          </a:solidFill>
          <a:ln w="9525">
            <a:noFill/>
            <a:miter lim="800000"/>
            <a:headEnd/>
            <a:tailEnd/>
          </a:ln>
          <a:effectLst/>
        </p:spPr>
        <p:txBody>
          <a:bodyPr anchor="ctr">
            <a:prstTxWarp prst="textNoShape">
              <a:avLst/>
            </a:prstTxWarp>
            <a:spAutoFit/>
          </a:bodyPr>
          <a:lstStyle/>
          <a:p>
            <a:pPr fontAlgn="base">
              <a:spcBef>
                <a:spcPct val="0"/>
              </a:spcBef>
              <a:spcAft>
                <a:spcPct val="0"/>
              </a:spcAft>
            </a:pPr>
            <a:endParaRPr lang="it-IT" smtClean="0">
              <a:solidFill>
                <a:srgbClr val="000000"/>
              </a:solidFill>
              <a:latin typeface="Arial" charset="0"/>
            </a:endParaRPr>
          </a:p>
        </p:txBody>
      </p:sp>
      <p:sp>
        <p:nvSpPr>
          <p:cNvPr id="116744" name="Text Box 8"/>
          <p:cNvSpPr txBox="1">
            <a:spLocks noChangeArrowheads="1"/>
          </p:cNvSpPr>
          <p:nvPr/>
        </p:nvSpPr>
        <p:spPr bwMode="auto">
          <a:xfrm>
            <a:off x="179388" y="404813"/>
            <a:ext cx="3725862" cy="3743325"/>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pPr>
            <a:r>
              <a:rPr lang="it-IT" sz="2400">
                <a:solidFill>
                  <a:srgbClr val="000000"/>
                </a:solidFill>
                <a:latin typeface="Garamond" charset="0"/>
              </a:rPr>
              <a:t>Posizioniamo ora il disco  dorato sul piattino dell’elettroscopio e carichiamo negativamente l’elettroscopio.</a:t>
            </a:r>
          </a:p>
          <a:p>
            <a:pPr fontAlgn="base">
              <a:spcBef>
                <a:spcPct val="0"/>
              </a:spcBef>
              <a:spcAft>
                <a:spcPct val="0"/>
              </a:spcAft>
            </a:pPr>
            <a:r>
              <a:rPr lang="it-IT" sz="2400">
                <a:solidFill>
                  <a:srgbClr val="000000"/>
                </a:solidFill>
                <a:latin typeface="Garamond" charset="0"/>
              </a:rPr>
              <a:t>Se illuminiamo il disco dorato con la luce emessa dalla lampada a vapori </a:t>
            </a:r>
            <a:br>
              <a:rPr lang="it-IT" sz="2400">
                <a:solidFill>
                  <a:srgbClr val="000000"/>
                </a:solidFill>
                <a:latin typeface="Garamond" charset="0"/>
              </a:rPr>
            </a:br>
            <a:r>
              <a:rPr lang="it-IT" sz="2400">
                <a:solidFill>
                  <a:srgbClr val="000000"/>
                </a:solidFill>
                <a:latin typeface="Garamond" charset="0"/>
              </a:rPr>
              <a:t>di mercurio </a:t>
            </a:r>
            <a:br>
              <a:rPr lang="it-IT" sz="2400">
                <a:solidFill>
                  <a:srgbClr val="000000"/>
                </a:solidFill>
                <a:latin typeface="Garamond" charset="0"/>
              </a:rPr>
            </a:br>
            <a:r>
              <a:rPr lang="it-IT" sz="2400">
                <a:solidFill>
                  <a:srgbClr val="000000"/>
                </a:solidFill>
                <a:latin typeface="Garamond" charset="0"/>
              </a:rPr>
              <a:t>osserviamo ...</a:t>
            </a:r>
          </a:p>
        </p:txBody>
      </p:sp>
    </p:spTree>
    <p:extLst>
      <p:ext uri="{BB962C8B-B14F-4D97-AF65-F5344CB8AC3E}">
        <p14:creationId xmlns:p14="http://schemas.microsoft.com/office/powerpoint/2010/main" val="1228400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
                                        <p:tgtEl>
                                          <p:spTgt spid="116744"/>
                                        </p:tgtEl>
                                      </p:cBhvr>
                                    </p:animEffect>
                                    <p:set>
                                      <p:cBhvr>
                                        <p:cTn id="7" dur="1" fill="hold">
                                          <p:stCondLst>
                                            <p:cond delay="99"/>
                                          </p:stCondLst>
                                        </p:cTn>
                                        <p:tgtEl>
                                          <p:spTgt spid="116744"/>
                                        </p:tgtEl>
                                        <p:attrNameLst>
                                          <p:attrName>style.visibility</p:attrName>
                                        </p:attrNameLst>
                                      </p:cBhvr>
                                      <p:to>
                                        <p:strVal val="hidden"/>
                                      </p:to>
                                    </p:set>
                                  </p:childTnLst>
                                </p:cTn>
                              </p:par>
                              <p:par>
                                <p:cTn id="8" presetID="22" presetClass="entr" presetSubtype="1" fill="hold" grpId="0" nodeType="withEffect">
                                  <p:stCondLst>
                                    <p:cond delay="0"/>
                                  </p:stCondLst>
                                  <p:childTnLst>
                                    <p:set>
                                      <p:cBhvr>
                                        <p:cTn id="9" dur="1" fill="hold">
                                          <p:stCondLst>
                                            <p:cond delay="0"/>
                                          </p:stCondLst>
                                        </p:cTn>
                                        <p:tgtEl>
                                          <p:spTgt spid="116743"/>
                                        </p:tgtEl>
                                        <p:attrNameLst>
                                          <p:attrName>style.visibility</p:attrName>
                                        </p:attrNameLst>
                                      </p:cBhvr>
                                      <p:to>
                                        <p:strVal val="visible"/>
                                      </p:to>
                                    </p:set>
                                    <p:animEffect transition="in" filter="wipe(up)">
                                      <p:cBhvr>
                                        <p:cTn id="10" dur="2000"/>
                                        <p:tgtEl>
                                          <p:spTgt spid="116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3" grpId="0" animBg="1"/>
      <p:bldP spid="11674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opDSCN31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25546"/>
            <a:ext cx="1366673" cy="2230409"/>
          </a:xfrm>
          <a:prstGeom prst="rect">
            <a:avLst/>
          </a:prstGeom>
          <a:noFill/>
          <a:ln w="9525">
            <a:noFill/>
            <a:miter lim="800000"/>
            <a:headEnd/>
            <a:tailEnd/>
          </a:ln>
        </p:spPr>
      </p:pic>
      <p:sp>
        <p:nvSpPr>
          <p:cNvPr id="16394" name="Rectangle 10"/>
          <p:cNvSpPr>
            <a:spLocks noChangeArrowheads="1"/>
          </p:cNvSpPr>
          <p:nvPr/>
        </p:nvSpPr>
        <p:spPr bwMode="auto">
          <a:xfrm>
            <a:off x="819150" y="1276350"/>
            <a:ext cx="8361362" cy="2240613"/>
          </a:xfrm>
          <a:prstGeom prst="rect">
            <a:avLst/>
          </a:prstGeom>
          <a:noFill/>
          <a:ln w="9525">
            <a:noFill/>
            <a:miter lim="800000"/>
            <a:headEnd/>
            <a:tailEnd/>
          </a:ln>
          <a:effectLst/>
        </p:spPr>
        <p:txBody>
          <a:bodyPr>
            <a:prstTxWarp prst="textNoShape">
              <a:avLst/>
            </a:prstTxWarp>
            <a:spAutoFit/>
          </a:bodyPr>
          <a:lstStyle/>
          <a:p>
            <a:pPr algn="just" fontAlgn="base">
              <a:lnSpc>
                <a:spcPct val="90000"/>
              </a:lnSpc>
              <a:spcBef>
                <a:spcPct val="20000"/>
              </a:spcBef>
              <a:spcAft>
                <a:spcPct val="0"/>
              </a:spcAft>
              <a:buClr>
                <a:srgbClr val="99FF99"/>
              </a:buClr>
              <a:buSzPct val="80000"/>
              <a:buFont typeface="Wingdings" charset="2"/>
              <a:buChar char="Ø"/>
            </a:pPr>
            <a:r>
              <a:rPr lang="it-IT" sz="2400" dirty="0" smtClean="0">
                <a:solidFill>
                  <a:srgbClr val="FFFFFF"/>
                </a:solidFill>
                <a:effectLst>
                  <a:outerShdw blurRad="38100" dist="38100" dir="2700000" algn="tl">
                    <a:srgbClr val="000000">
                      <a:alpha val="43137"/>
                    </a:srgbClr>
                  </a:outerShdw>
                </a:effectLst>
                <a:latin typeface="Arial Unicode MS"/>
                <a:cs typeface="Arial Unicode MS"/>
              </a:rPr>
              <a:t>ABBIAMO VISTO CHE L’EFFETTO SI HA SOLO QUANDO L’ELETTROSCOPIO E’ CARICO NEGATIVAMENTE </a:t>
            </a:r>
          </a:p>
          <a:p>
            <a:pPr algn="just" fontAlgn="base">
              <a:lnSpc>
                <a:spcPct val="90000"/>
              </a:lnSpc>
              <a:spcBef>
                <a:spcPct val="20000"/>
              </a:spcBef>
              <a:spcAft>
                <a:spcPct val="0"/>
              </a:spcAft>
              <a:buClr>
                <a:srgbClr val="99FF99"/>
              </a:buClr>
              <a:buSzPct val="80000"/>
              <a:buFont typeface="Wingdings" charset="2"/>
              <a:buChar char="Ø"/>
            </a:pPr>
            <a:r>
              <a:rPr lang="it-IT" sz="2400" dirty="0" smtClean="0">
                <a:solidFill>
                  <a:srgbClr val="FFFFFF"/>
                </a:solidFill>
                <a:effectLst>
                  <a:outerShdw blurRad="38100" dist="38100" dir="2700000" algn="tl">
                    <a:srgbClr val="000000">
                      <a:alpha val="43137"/>
                    </a:srgbClr>
                  </a:outerShdw>
                </a:effectLst>
                <a:latin typeface="Arial Unicode MS"/>
                <a:cs typeface="Arial Unicode MS"/>
              </a:rPr>
              <a:t> SPIEGAZIONE: </a:t>
            </a:r>
            <a:r>
              <a:rPr lang="it-IT" sz="2400" dirty="0" smtClean="0">
                <a:solidFill>
                  <a:srgbClr val="FFFF00"/>
                </a:solidFill>
                <a:effectLst>
                  <a:outerShdw blurRad="38100" dist="38100" dir="2700000" algn="tl">
                    <a:srgbClr val="000000">
                      <a:alpha val="43137"/>
                    </a:srgbClr>
                  </a:outerShdw>
                </a:effectLst>
                <a:latin typeface="Arial Unicode MS"/>
                <a:cs typeface="Arial Unicode MS"/>
              </a:rPr>
              <a:t>LE CARICHE EMESSE DALLO </a:t>
            </a:r>
            <a:r>
              <a:rPr lang="it-IT" sz="2400" dirty="0" err="1" smtClean="0">
                <a:solidFill>
                  <a:srgbClr val="FFFF00"/>
                </a:solidFill>
                <a:effectLst>
                  <a:outerShdw blurRad="38100" dist="38100" dir="2700000" algn="tl">
                    <a:srgbClr val="000000">
                      <a:alpha val="43137"/>
                    </a:srgbClr>
                  </a:outerShdw>
                </a:effectLst>
                <a:latin typeface="Arial Unicode MS"/>
                <a:cs typeface="Arial Unicode MS"/>
              </a:rPr>
              <a:t>Zn</a:t>
            </a:r>
            <a:r>
              <a:rPr lang="it-IT" sz="2400" dirty="0" smtClean="0">
                <a:solidFill>
                  <a:srgbClr val="FFFF00"/>
                </a:solidFill>
                <a:effectLst>
                  <a:outerShdw blurRad="38100" dist="38100" dir="2700000" algn="tl">
                    <a:srgbClr val="000000">
                      <a:alpha val="43137"/>
                    </a:srgbClr>
                  </a:outerShdw>
                </a:effectLst>
                <a:latin typeface="Arial Unicode MS"/>
                <a:cs typeface="Arial Unicode MS"/>
              </a:rPr>
              <a:t> SONO CARICHE NEGATIVE = ELETTRONI</a:t>
            </a:r>
          </a:p>
          <a:p>
            <a:pPr algn="just" fontAlgn="base">
              <a:lnSpc>
                <a:spcPct val="90000"/>
              </a:lnSpc>
              <a:spcBef>
                <a:spcPct val="20000"/>
              </a:spcBef>
              <a:spcAft>
                <a:spcPct val="0"/>
              </a:spcAft>
              <a:buClr>
                <a:srgbClr val="99FF99"/>
              </a:buClr>
              <a:buSzPct val="80000"/>
              <a:buFont typeface="Wingdings" charset="2"/>
              <a:buChar char="Ø"/>
            </a:pPr>
            <a:endParaRPr lang="it-IT" sz="2400" dirty="0">
              <a:solidFill>
                <a:srgbClr val="FFFFFF"/>
              </a:solidFill>
              <a:effectLst>
                <a:outerShdw blurRad="38100" dist="38100" dir="2700000" algn="tl">
                  <a:srgbClr val="000000">
                    <a:alpha val="43137"/>
                  </a:srgbClr>
                </a:outerShdw>
              </a:effectLst>
              <a:latin typeface="Arial Unicode MS"/>
              <a:cs typeface="Arial Unicode MS"/>
            </a:endParaRPr>
          </a:p>
        </p:txBody>
      </p:sp>
      <p:sp>
        <p:nvSpPr>
          <p:cNvPr id="16395" name="Rectangle 11"/>
          <p:cNvSpPr>
            <a:spLocks noGrp="1" noChangeArrowheads="1"/>
          </p:cNvSpPr>
          <p:nvPr>
            <p:ph type="title"/>
          </p:nvPr>
        </p:nvSpPr>
        <p:spPr>
          <a:xfrm>
            <a:off x="1979712" y="274638"/>
            <a:ext cx="6707088" cy="889000"/>
          </a:xfrm>
        </p:spPr>
        <p:txBody>
          <a:bodyPr/>
          <a:lstStyle/>
          <a:p>
            <a:pPr eaLnBrk="1" hangingPunct="1"/>
            <a:r>
              <a:rPr lang="it-IT" dirty="0"/>
              <a:t>L’esperimento di </a:t>
            </a:r>
            <a:r>
              <a:rPr lang="it-IT" dirty="0" err="1"/>
              <a:t>Hallwachs</a:t>
            </a:r>
            <a:endParaRPr lang="it-IT" dirty="0"/>
          </a:p>
        </p:txBody>
      </p:sp>
      <p:sp>
        <p:nvSpPr>
          <p:cNvPr id="12" name="Rectangle 10"/>
          <p:cNvSpPr>
            <a:spLocks noChangeArrowheads="1"/>
          </p:cNvSpPr>
          <p:nvPr/>
        </p:nvSpPr>
        <p:spPr bwMode="auto">
          <a:xfrm>
            <a:off x="391319" y="3200400"/>
            <a:ext cx="8361362" cy="2314480"/>
          </a:xfrm>
          <a:prstGeom prst="rect">
            <a:avLst/>
          </a:prstGeom>
          <a:noFill/>
          <a:ln w="9525">
            <a:noFill/>
            <a:miter lim="800000"/>
            <a:headEnd/>
            <a:tailEnd/>
          </a:ln>
          <a:effectLst/>
        </p:spPr>
        <p:txBody>
          <a:bodyPr>
            <a:prstTxWarp prst="textNoShape">
              <a:avLst/>
            </a:prstTxWarp>
            <a:spAutoFit/>
          </a:bodyPr>
          <a:lstStyle/>
          <a:p>
            <a:pPr algn="just" fontAlgn="base">
              <a:lnSpc>
                <a:spcPct val="90000"/>
              </a:lnSpc>
              <a:spcBef>
                <a:spcPct val="20000"/>
              </a:spcBef>
              <a:spcAft>
                <a:spcPct val="0"/>
              </a:spcAft>
              <a:buClr>
                <a:srgbClr val="99FF99"/>
              </a:buClr>
              <a:buSzPct val="80000"/>
              <a:buFont typeface="Wingdings" charset="2"/>
              <a:buChar char="Ø"/>
            </a:pPr>
            <a:r>
              <a:rPr lang="it-IT" sz="2400" dirty="0" smtClean="0">
                <a:solidFill>
                  <a:srgbClr val="FFFFFF"/>
                </a:solidFill>
                <a:effectLst>
                  <a:outerShdw blurRad="38100" dist="38100" dir="2700000" algn="tl">
                    <a:srgbClr val="000000">
                      <a:alpha val="43137"/>
                    </a:srgbClr>
                  </a:outerShdw>
                </a:effectLst>
                <a:latin typeface="Arial Unicode MS"/>
                <a:cs typeface="Arial Unicode MS"/>
              </a:rPr>
              <a:t>SE SI USA IL VETRO NON SUCCEDE NULLA</a:t>
            </a:r>
          </a:p>
          <a:p>
            <a:pPr algn="just" fontAlgn="base">
              <a:lnSpc>
                <a:spcPct val="90000"/>
              </a:lnSpc>
              <a:spcBef>
                <a:spcPct val="20000"/>
              </a:spcBef>
              <a:spcAft>
                <a:spcPct val="0"/>
              </a:spcAft>
              <a:buClr>
                <a:srgbClr val="99FF99"/>
              </a:buClr>
              <a:buSzPct val="80000"/>
              <a:buFont typeface="Wingdings" charset="2"/>
              <a:buChar char="Ø"/>
            </a:pPr>
            <a:r>
              <a:rPr lang="it-IT" sz="2400" dirty="0" smtClean="0">
                <a:solidFill>
                  <a:srgbClr val="FFFFFF"/>
                </a:solidFill>
                <a:effectLst>
                  <a:outerShdw blurRad="38100" dist="38100" dir="2700000" algn="tl">
                    <a:srgbClr val="000000">
                      <a:alpha val="43137"/>
                    </a:srgbClr>
                  </a:outerShdw>
                </a:effectLst>
                <a:latin typeface="Arial Unicode MS"/>
                <a:cs typeface="Arial Unicode MS"/>
              </a:rPr>
              <a:t>SPIEGAZIONE: PER QUESTO EFFETTO E’ NECESSARIA LA LUCE UV OVVERO </a:t>
            </a:r>
          </a:p>
          <a:p>
            <a:pPr algn="just" fontAlgn="base">
              <a:lnSpc>
                <a:spcPct val="90000"/>
              </a:lnSpc>
              <a:spcBef>
                <a:spcPct val="20000"/>
              </a:spcBef>
              <a:spcAft>
                <a:spcPct val="0"/>
              </a:spcAft>
              <a:buClr>
                <a:srgbClr val="99FF99"/>
              </a:buClr>
              <a:buSzPct val="80000"/>
              <a:buFont typeface="Wingdings" charset="2"/>
              <a:buNone/>
            </a:pPr>
            <a:r>
              <a:rPr lang="it-IT" sz="2400" dirty="0" smtClean="0">
                <a:solidFill>
                  <a:srgbClr val="FFFF00"/>
                </a:solidFill>
                <a:effectLst>
                  <a:outerShdw blurRad="38100" dist="38100" dir="2700000" algn="tl">
                    <a:srgbClr val="000000">
                      <a:alpha val="43137"/>
                    </a:srgbClr>
                  </a:outerShdw>
                </a:effectLst>
                <a:latin typeface="Arial Unicode MS"/>
                <a:cs typeface="Arial Unicode MS"/>
              </a:rPr>
              <a:t>ESISTE UNA SOGLIA DI ENERGIA AL DI SOTTO DELLA QUALE NON SI VEDE L’EFFETTO</a:t>
            </a:r>
          </a:p>
          <a:p>
            <a:pPr algn="just" fontAlgn="base">
              <a:lnSpc>
                <a:spcPct val="90000"/>
              </a:lnSpc>
              <a:spcBef>
                <a:spcPct val="20000"/>
              </a:spcBef>
              <a:spcAft>
                <a:spcPct val="0"/>
              </a:spcAft>
              <a:buClr>
                <a:srgbClr val="99FF99"/>
              </a:buClr>
              <a:buSzPct val="80000"/>
              <a:buFont typeface="Wingdings" charset="2"/>
              <a:buNone/>
            </a:pPr>
            <a:endParaRPr lang="it-IT" sz="2400" dirty="0">
              <a:solidFill>
                <a:srgbClr val="FFFFFF"/>
              </a:solidFill>
              <a:effectLst>
                <a:outerShdw blurRad="38100" dist="38100" dir="2700000" algn="tl">
                  <a:srgbClr val="000000">
                    <a:alpha val="43137"/>
                  </a:srgbClr>
                </a:outerShdw>
              </a:effectLst>
              <a:latin typeface="Arial Unicode MS"/>
              <a:cs typeface="Arial Unicode MS"/>
            </a:endParaRPr>
          </a:p>
        </p:txBody>
      </p:sp>
      <p:sp>
        <p:nvSpPr>
          <p:cNvPr id="13" name="Rectangle 10"/>
          <p:cNvSpPr>
            <a:spLocks noChangeArrowheads="1"/>
          </p:cNvSpPr>
          <p:nvPr/>
        </p:nvSpPr>
        <p:spPr bwMode="auto">
          <a:xfrm>
            <a:off x="228600" y="5282184"/>
            <a:ext cx="6858000" cy="1169551"/>
          </a:xfrm>
          <a:prstGeom prst="rect">
            <a:avLst/>
          </a:prstGeom>
          <a:noFill/>
          <a:ln w="9525">
            <a:noFill/>
            <a:miter lim="800000"/>
            <a:headEnd/>
            <a:tailEnd/>
          </a:ln>
          <a:effectLst/>
        </p:spPr>
        <p:txBody>
          <a:bodyPr wrap="square">
            <a:prstTxWarp prst="textNoShape">
              <a:avLst/>
            </a:prstTxWarp>
            <a:spAutoFit/>
          </a:bodyPr>
          <a:lstStyle/>
          <a:p>
            <a:pPr algn="just" fontAlgn="base">
              <a:lnSpc>
                <a:spcPct val="90000"/>
              </a:lnSpc>
              <a:spcBef>
                <a:spcPct val="20000"/>
              </a:spcBef>
              <a:spcAft>
                <a:spcPct val="0"/>
              </a:spcAft>
              <a:buClr>
                <a:srgbClr val="99FF99"/>
              </a:buClr>
              <a:buSzPct val="80000"/>
              <a:buFont typeface="Wingdings" charset="2"/>
              <a:buChar char="Ø"/>
            </a:pPr>
            <a:r>
              <a:rPr lang="it-IT" sz="2400" dirty="0" smtClean="0">
                <a:solidFill>
                  <a:srgbClr val="FFFFFF"/>
                </a:solidFill>
                <a:effectLst>
                  <a:outerShdw blurRad="38100" dist="38100" dir="2700000" algn="tl">
                    <a:srgbClr val="000000">
                      <a:alpha val="43137"/>
                    </a:srgbClr>
                  </a:outerShdw>
                </a:effectLst>
                <a:latin typeface="Arial Unicode MS"/>
                <a:cs typeface="Arial Unicode MS"/>
              </a:rPr>
              <a:t>SE SI USA L’Au NON SUCCEDE NULLA</a:t>
            </a:r>
          </a:p>
          <a:p>
            <a:pPr algn="just" fontAlgn="base">
              <a:lnSpc>
                <a:spcPct val="90000"/>
              </a:lnSpc>
              <a:spcBef>
                <a:spcPct val="20000"/>
              </a:spcBef>
              <a:spcAft>
                <a:spcPct val="0"/>
              </a:spcAft>
              <a:buClr>
                <a:srgbClr val="99FF99"/>
              </a:buClr>
              <a:buSzPct val="80000"/>
              <a:buFont typeface="Wingdings" charset="2"/>
              <a:buChar char="Ø"/>
            </a:pPr>
            <a:r>
              <a:rPr lang="it-IT" sz="2400" dirty="0" smtClean="0">
                <a:solidFill>
                  <a:srgbClr val="FFFFFF"/>
                </a:solidFill>
                <a:effectLst>
                  <a:outerShdw blurRad="38100" dist="38100" dir="2700000" algn="tl">
                    <a:srgbClr val="000000">
                      <a:alpha val="43137"/>
                    </a:srgbClr>
                  </a:outerShdw>
                </a:effectLst>
                <a:latin typeface="Arial Unicode MS"/>
                <a:cs typeface="Arial Unicode MS"/>
              </a:rPr>
              <a:t> SPIEGAZIONE: </a:t>
            </a:r>
            <a:r>
              <a:rPr lang="it-IT" sz="2400" dirty="0" smtClean="0">
                <a:solidFill>
                  <a:srgbClr val="FFFF00"/>
                </a:solidFill>
                <a:effectLst>
                  <a:outerShdw blurRad="38100" dist="38100" dir="2700000" algn="tl">
                    <a:srgbClr val="000000">
                      <a:alpha val="43137"/>
                    </a:srgbClr>
                  </a:outerShdw>
                </a:effectLst>
                <a:latin typeface="Arial Unicode MS"/>
                <a:cs typeface="Arial Unicode MS"/>
              </a:rPr>
              <a:t>LA SOGLIA PER L’EFFETTO FOTOELETTRICO DIPENDE DAL MATERIALE</a:t>
            </a:r>
            <a:endParaRPr lang="it-IT" sz="2400" dirty="0">
              <a:solidFill>
                <a:srgbClr val="FFFFFF"/>
              </a:solidFill>
              <a:effectLst>
                <a:outerShdw blurRad="38100" dist="38100" dir="2700000" algn="tl">
                  <a:srgbClr val="000000">
                    <a:alpha val="43137"/>
                  </a:srgbClr>
                </a:outerShdw>
              </a:effectLst>
              <a:latin typeface="Arial Unicode MS"/>
              <a:cs typeface="Arial Unicode MS"/>
            </a:endParaRPr>
          </a:p>
        </p:txBody>
      </p:sp>
      <p:sp>
        <p:nvSpPr>
          <p:cNvPr id="2" name="Rettangolo 1"/>
          <p:cNvSpPr/>
          <p:nvPr/>
        </p:nvSpPr>
        <p:spPr bwMode="auto">
          <a:xfrm>
            <a:off x="179512" y="2276872"/>
            <a:ext cx="8964488" cy="864096"/>
          </a:xfrm>
          <a:prstGeom prst="rect">
            <a:avLst/>
          </a:prstGeom>
          <a:solidFill>
            <a:srgbClr val="0088E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9525" fontAlgn="base">
              <a:lnSpc>
                <a:spcPct val="90000"/>
              </a:lnSpc>
              <a:spcBef>
                <a:spcPct val="20000"/>
              </a:spcBef>
              <a:spcAft>
                <a:spcPct val="0"/>
              </a:spcAft>
              <a:buClr>
                <a:srgbClr val="99FF99"/>
              </a:buClr>
              <a:buSzPct val="80000"/>
              <a:buFont typeface="Wingdings" charset="2"/>
              <a:buChar char="Ø"/>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8" name="Rettangolo 7"/>
          <p:cNvSpPr/>
          <p:nvPr/>
        </p:nvSpPr>
        <p:spPr bwMode="auto">
          <a:xfrm>
            <a:off x="35496" y="3645024"/>
            <a:ext cx="9108504" cy="1440160"/>
          </a:xfrm>
          <a:prstGeom prst="rect">
            <a:avLst/>
          </a:prstGeom>
          <a:solidFill>
            <a:srgbClr val="0088E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9525" fontAlgn="base">
              <a:lnSpc>
                <a:spcPct val="90000"/>
              </a:lnSpc>
              <a:spcBef>
                <a:spcPct val="20000"/>
              </a:spcBef>
              <a:spcAft>
                <a:spcPct val="0"/>
              </a:spcAft>
              <a:buClr>
                <a:srgbClr val="99FF99"/>
              </a:buClr>
              <a:buSzPct val="80000"/>
              <a:buFont typeface="Wingdings" charset="2"/>
              <a:buChar char="Ø"/>
            </a:pPr>
            <a:endParaRPr lang="it-IT" sz="3200">
              <a:solidFill>
                <a:srgbClr val="FFFFFF"/>
              </a:solidFill>
              <a:effectLst>
                <a:outerShdw blurRad="38100" dist="38100" dir="2700000" algn="tl">
                  <a:srgbClr val="000000">
                    <a:alpha val="43137"/>
                  </a:srgbClr>
                </a:outerShdw>
              </a:effectLst>
              <a:latin typeface="Arial" charset="0"/>
            </a:endParaRPr>
          </a:p>
        </p:txBody>
      </p:sp>
      <p:sp>
        <p:nvSpPr>
          <p:cNvPr id="9" name="Rettangolo 8"/>
          <p:cNvSpPr/>
          <p:nvPr/>
        </p:nvSpPr>
        <p:spPr bwMode="auto">
          <a:xfrm>
            <a:off x="72008" y="5733256"/>
            <a:ext cx="9108504" cy="1008112"/>
          </a:xfrm>
          <a:prstGeom prst="rect">
            <a:avLst/>
          </a:prstGeom>
          <a:solidFill>
            <a:srgbClr val="0088E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9525" fontAlgn="base">
              <a:lnSpc>
                <a:spcPct val="90000"/>
              </a:lnSpc>
              <a:spcBef>
                <a:spcPct val="20000"/>
              </a:spcBef>
              <a:spcAft>
                <a:spcPct val="0"/>
              </a:spcAft>
              <a:buClr>
                <a:srgbClr val="99FF99"/>
              </a:buClr>
              <a:buSzPct val="80000"/>
              <a:buFont typeface="Wingdings" charset="2"/>
              <a:buChar char="Ø"/>
            </a:pPr>
            <a:endParaRPr lang="it-IT" sz="3200">
              <a:solidFill>
                <a:srgbClr val="FFFFF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77021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animBg="1"/>
      <p:bldP spid="8"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55" name="Picture 19" descr="buc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0113" y="1554163"/>
            <a:ext cx="7308850" cy="3422650"/>
          </a:xfrm>
          <a:prstGeom prst="rect">
            <a:avLst/>
          </a:prstGeom>
          <a:noFill/>
        </p:spPr>
      </p:pic>
      <p:sp>
        <p:nvSpPr>
          <p:cNvPr id="65546" name="Line 10"/>
          <p:cNvSpPr>
            <a:spLocks noChangeShapeType="1"/>
          </p:cNvSpPr>
          <p:nvPr/>
        </p:nvSpPr>
        <p:spPr bwMode="auto">
          <a:xfrm>
            <a:off x="935038" y="3608388"/>
            <a:ext cx="7272337" cy="0"/>
          </a:xfrm>
          <a:prstGeom prst="line">
            <a:avLst/>
          </a:prstGeom>
          <a:noFill/>
          <a:ln w="9525">
            <a:solidFill>
              <a:schemeClr val="tx1"/>
            </a:solidFill>
            <a:prstDash val="dash"/>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65547" name="Line 11"/>
          <p:cNvSpPr>
            <a:spLocks noChangeShapeType="1"/>
          </p:cNvSpPr>
          <p:nvPr/>
        </p:nvSpPr>
        <p:spPr bwMode="auto">
          <a:xfrm>
            <a:off x="6948488" y="2276475"/>
            <a:ext cx="0" cy="1331913"/>
          </a:xfrm>
          <a:prstGeom prst="line">
            <a:avLst/>
          </a:prstGeom>
          <a:noFill/>
          <a:ln w="9525">
            <a:solidFill>
              <a:schemeClr val="tx1"/>
            </a:solidFill>
            <a:round/>
            <a:headEnd type="triangle" w="med" len="med"/>
            <a:tailEnd type="triangle" w="med" len="me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65548" name="Text Box 12"/>
          <p:cNvSpPr txBox="1">
            <a:spLocks noChangeArrowheads="1"/>
          </p:cNvSpPr>
          <p:nvPr/>
        </p:nvSpPr>
        <p:spPr bwMode="auto">
          <a:xfrm>
            <a:off x="6956425" y="2565400"/>
            <a:ext cx="838200" cy="579438"/>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3200" b="1">
                <a:solidFill>
                  <a:srgbClr val="000000"/>
                </a:solidFill>
                <a:latin typeface="Arial" charset="0"/>
              </a:rPr>
              <a:t>W</a:t>
            </a:r>
            <a:r>
              <a:rPr lang="it-IT" sz="1600" b="1">
                <a:solidFill>
                  <a:srgbClr val="000000"/>
                </a:solidFill>
                <a:latin typeface="Arial" charset="0"/>
              </a:rPr>
              <a:t>Au</a:t>
            </a:r>
            <a:endParaRPr lang="it-IT" sz="3200" b="1">
              <a:solidFill>
                <a:srgbClr val="000000"/>
              </a:solidFill>
              <a:latin typeface="Arial" charset="0"/>
            </a:endParaRPr>
          </a:p>
        </p:txBody>
      </p:sp>
      <p:pic>
        <p:nvPicPr>
          <p:cNvPr id="65549" name="Picture 13" descr="sfera blu"/>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4427538" y="3462338"/>
            <a:ext cx="323850" cy="327025"/>
          </a:xfrm>
          <a:noFill/>
          <a:ln/>
        </p:spPr>
      </p:pic>
      <p:sp>
        <p:nvSpPr>
          <p:cNvPr id="7" name="Rettangolo 6"/>
          <p:cNvSpPr/>
          <p:nvPr/>
        </p:nvSpPr>
        <p:spPr>
          <a:xfrm>
            <a:off x="571500" y="4800600"/>
            <a:ext cx="8001000" cy="1501950"/>
          </a:xfrm>
          <a:prstGeom prst="rect">
            <a:avLst/>
          </a:prstGeom>
        </p:spPr>
        <p:txBody>
          <a:bodyPr wrap="square">
            <a:spAutoFit/>
          </a:bodyPr>
          <a:lstStyle/>
          <a:p>
            <a:pPr algn="just" fontAlgn="base">
              <a:lnSpc>
                <a:spcPct val="90000"/>
              </a:lnSpc>
              <a:spcBef>
                <a:spcPct val="20000"/>
              </a:spcBef>
              <a:spcAft>
                <a:spcPct val="0"/>
              </a:spcAft>
              <a:buClr>
                <a:srgbClr val="009999"/>
              </a:buClr>
              <a:buSzPct val="80000"/>
              <a:buFont typeface="Wingdings" charset="2"/>
              <a:buNone/>
            </a:pPr>
            <a:r>
              <a:rPr lang="it-IT" sz="2400" dirty="0" smtClean="0">
                <a:solidFill>
                  <a:srgbClr val="000000"/>
                </a:solidFill>
                <a:effectLst>
                  <a:outerShdw blurRad="38100" dist="38100" dir="2700000" algn="tl">
                    <a:srgbClr val="000000">
                      <a:alpha val="43137"/>
                    </a:srgbClr>
                  </a:outerShdw>
                </a:effectLst>
                <a:latin typeface="Garamond" charset="0"/>
              </a:rPr>
              <a:t>PER DEFINIZIONE LA FUNZIONE LAVORO E’ L’ENERGIA NECESSARIA A FARE PASSARE UN ELETTRONE DAL METALLO AL VUOTO.</a:t>
            </a:r>
          </a:p>
          <a:p>
            <a:pPr algn="just" fontAlgn="base">
              <a:lnSpc>
                <a:spcPct val="90000"/>
              </a:lnSpc>
              <a:spcBef>
                <a:spcPct val="20000"/>
              </a:spcBef>
              <a:spcAft>
                <a:spcPct val="0"/>
              </a:spcAft>
              <a:buClr>
                <a:srgbClr val="009999"/>
              </a:buClr>
              <a:buSzPct val="80000"/>
              <a:buFont typeface="Wingdings" charset="2"/>
              <a:buNone/>
            </a:pPr>
            <a:r>
              <a:rPr lang="it-IT" sz="2400" dirty="0" smtClean="0">
                <a:solidFill>
                  <a:srgbClr val="000000"/>
                </a:solidFill>
                <a:effectLst>
                  <a:outerShdw blurRad="38100" dist="38100" dir="2700000" algn="tl">
                    <a:srgbClr val="000000">
                      <a:alpha val="43137"/>
                    </a:srgbClr>
                  </a:outerShdw>
                </a:effectLst>
                <a:latin typeface="Garamond" charset="0"/>
              </a:rPr>
              <a:t>LA FUNZIONE LAVORO DIPENDE DAL MATERIALE</a:t>
            </a:r>
            <a:endParaRPr lang="it-IT" sz="3200" dirty="0">
              <a:solidFill>
                <a:srgbClr val="000000"/>
              </a:solidFill>
              <a:effectLst>
                <a:outerShdw blurRad="38100" dist="38100" dir="2700000" algn="tl">
                  <a:srgbClr val="000000">
                    <a:alpha val="43137"/>
                  </a:srgbClr>
                </a:outerShdw>
              </a:effectLst>
              <a:latin typeface="Arial" charset="0"/>
            </a:endParaRPr>
          </a:p>
        </p:txBody>
      </p:sp>
      <p:sp>
        <p:nvSpPr>
          <p:cNvPr id="8" name="Titolo 1"/>
          <p:cNvSpPr>
            <a:spLocks noGrp="1"/>
          </p:cNvSpPr>
          <p:nvPr>
            <p:ph type="title"/>
          </p:nvPr>
        </p:nvSpPr>
        <p:spPr>
          <a:xfrm>
            <a:off x="457200" y="277813"/>
            <a:ext cx="8229600" cy="1139825"/>
          </a:xfrm>
        </p:spPr>
        <p:txBody>
          <a:bodyPr/>
          <a:lstStyle/>
          <a:p>
            <a:r>
              <a:rPr lang="it-IT" dirty="0" smtClean="0"/>
              <a:t>LA FUNZIONE LAVORO</a:t>
            </a:r>
            <a:endParaRPr lang="it-IT" dirty="0"/>
          </a:p>
        </p:txBody>
      </p:sp>
    </p:spTree>
    <p:extLst>
      <p:ext uri="{BB962C8B-B14F-4D97-AF65-F5344CB8AC3E}">
        <p14:creationId xmlns:p14="http://schemas.microsoft.com/office/powerpoint/2010/main" val="4093481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549"/>
                                        </p:tgtEl>
                                        <p:attrNameLst>
                                          <p:attrName>style.visibility</p:attrName>
                                        </p:attrNameLst>
                                      </p:cBhvr>
                                      <p:to>
                                        <p:strVal val="visible"/>
                                      </p:to>
                                    </p:set>
                                    <p:animEffect transition="in" filter="fade">
                                      <p:cBhvr>
                                        <p:cTn id="7" dur="500"/>
                                        <p:tgtEl>
                                          <p:spTgt spid="65549"/>
                                        </p:tgtEl>
                                      </p:cBhvr>
                                    </p:animEffect>
                                  </p:childTnLst>
                                </p:cTn>
                              </p:par>
                            </p:childTnLst>
                          </p:cTn>
                        </p:par>
                        <p:par>
                          <p:cTn id="8" fill="hold">
                            <p:stCondLst>
                              <p:cond delay="500"/>
                            </p:stCondLst>
                            <p:childTnLst>
                              <p:par>
                                <p:cTn id="9" presetID="0" presetClass="path" presetSubtype="0" repeatCount="indefinite" fill="hold" nodeType="afterEffect">
                                  <p:stCondLst>
                                    <p:cond delay="0"/>
                                  </p:stCondLst>
                                  <p:childTnLst>
                                    <p:animMotion origin="layout" path="M 0.01146 3.7037E-7 C 0.06927 3.7037E-7 0.20278 3.7037E-7 0.16979 3.7037E-7 C 0.1375 3.7037E-7 -0.15295 3.7037E-7 -0.18038 3.7037E-7 C -0.20625 3.7037E-7 -0.04757 3.7037E-7 0.01146 3.7037E-7 Z " pathEditMode="relative" rAng="0" ptsTypes="aaaa">
                                      <p:cBhvr>
                                        <p:cTn id="10" dur="3000" fill="hold"/>
                                        <p:tgtEl>
                                          <p:spTgt spid="65549"/>
                                        </p:tgtEl>
                                        <p:attrNameLst>
                                          <p:attrName>ppt_x</p:attrName>
                                          <p:attrName>ppt_y</p:attrName>
                                        </p:attrNameLst>
                                      </p:cBhvr>
                                      <p:rCtr x="-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02644"/>
            <a:ext cx="5105400" cy="1219200"/>
          </a:xfrm>
        </p:spPr>
        <p:txBody>
          <a:bodyPr>
            <a:normAutofit/>
          </a:bodyPr>
          <a:lstStyle/>
          <a:p>
            <a:pPr>
              <a:defRPr/>
            </a:pPr>
            <a:r>
              <a:rPr lang="it-IT" dirty="0">
                <a:latin typeface="Arial" charset="0"/>
                <a:ea typeface="ヒラギノ角ゴ Pro W3" charset="0"/>
                <a:cs typeface="ヒラギノ角ゴ Pro W3" charset="0"/>
              </a:rPr>
              <a:t>LA LUCE </a:t>
            </a:r>
            <a:r>
              <a:rPr lang="it-IT" dirty="0" smtClean="0">
                <a:latin typeface="Arial" charset="0"/>
                <a:ea typeface="ヒラギノ角ゴ Pro W3" charset="0"/>
                <a:cs typeface="ヒラギノ角ゴ Pro W3" charset="0"/>
              </a:rPr>
              <a:t> VISIBILE</a:t>
            </a:r>
            <a:r>
              <a:rPr lang="it-IT" dirty="0">
                <a:latin typeface="Arial" charset="0"/>
                <a:ea typeface="ヒラギノ角ゴ Pro W3" charset="0"/>
                <a:cs typeface="ヒラギノ角ゴ Pro W3" charset="0"/>
              </a:rPr>
              <a:t>:</a:t>
            </a:r>
            <a:endParaRPr lang="it-IT" sz="3600" dirty="0">
              <a:latin typeface="Arial" charset="0"/>
              <a:ea typeface="ヒラギノ角ゴ Pro W3" charset="0"/>
              <a:cs typeface="ヒラギノ角ゴ Pro W3" charset="0"/>
            </a:endParaRPr>
          </a:p>
        </p:txBody>
      </p:sp>
      <p:pic>
        <p:nvPicPr>
          <p:cNvPr id="37890" name="Immagin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0" y="0"/>
            <a:ext cx="45720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1" name="Immagin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71600"/>
            <a:ext cx="4792663"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ttangolo 6"/>
          <p:cNvSpPr/>
          <p:nvPr/>
        </p:nvSpPr>
        <p:spPr>
          <a:xfrm>
            <a:off x="0" y="3298411"/>
            <a:ext cx="4876800" cy="2063642"/>
          </a:xfrm>
          <a:prstGeom prst="rect">
            <a:avLst/>
          </a:prstGeom>
        </p:spPr>
        <p:txBody>
          <a:bodyPr>
            <a:spAutoFit/>
          </a:bodyPr>
          <a:lstStyle/>
          <a:p>
            <a:pPr fontAlgn="auto">
              <a:spcAft>
                <a:spcPts val="0"/>
              </a:spcAft>
              <a:buClr>
                <a:srgbClr val="99FF99"/>
              </a:buClr>
              <a:buFont typeface="Wingdings" charset="0"/>
              <a:buNone/>
              <a:defRPr/>
            </a:pPr>
            <a:r>
              <a:rPr lang="it-IT" sz="1800" dirty="0">
                <a:solidFill>
                  <a:srgbClr val="292934"/>
                </a:solidFill>
                <a:effectLst>
                  <a:outerShdw blurRad="38100" dist="38100" dir="2700000" algn="tl">
                    <a:srgbClr val="000000"/>
                  </a:outerShdw>
                </a:effectLst>
                <a:latin typeface="Arial"/>
              </a:rPr>
              <a:t>Il nostro occhio e</a:t>
            </a:r>
            <a:r>
              <a:rPr lang="ja-JP" altLang="it-IT" sz="1800" dirty="0">
                <a:solidFill>
                  <a:srgbClr val="292934"/>
                </a:solidFill>
                <a:effectLst>
                  <a:outerShdw blurRad="38100" dist="38100" dir="2700000" algn="tl">
                    <a:srgbClr val="000000"/>
                  </a:outerShdw>
                </a:effectLst>
                <a:latin typeface="Arial"/>
              </a:rPr>
              <a:t>’</a:t>
            </a:r>
            <a:r>
              <a:rPr lang="it-IT" sz="1800" dirty="0">
                <a:solidFill>
                  <a:srgbClr val="292934"/>
                </a:solidFill>
                <a:effectLst>
                  <a:outerShdw blurRad="38100" dist="38100" dir="2700000" algn="tl">
                    <a:srgbClr val="000000"/>
                  </a:outerShdw>
                </a:effectLst>
                <a:latin typeface="Arial"/>
              </a:rPr>
              <a:t> sensibile solo alla parte dello spettro </a:t>
            </a:r>
            <a:r>
              <a:rPr lang="it-IT" sz="1800" i="1" dirty="0" err="1">
                <a:solidFill>
                  <a:srgbClr val="292934"/>
                </a:solidFill>
                <a:effectLst>
                  <a:outerShdw blurRad="38100" dist="38100" dir="2700000" algn="tl">
                    <a:srgbClr val="000000"/>
                  </a:outerShdw>
                </a:effectLst>
                <a:latin typeface="Arial"/>
              </a:rPr>
              <a:t>em</a:t>
            </a:r>
            <a:r>
              <a:rPr lang="it-IT" sz="1800" dirty="0">
                <a:solidFill>
                  <a:srgbClr val="292934"/>
                </a:solidFill>
                <a:effectLst>
                  <a:outerShdw blurRad="38100" dist="38100" dir="2700000" algn="tl">
                    <a:srgbClr val="000000"/>
                  </a:outerShdw>
                </a:effectLst>
                <a:latin typeface="Arial"/>
              </a:rPr>
              <a:t> detto spettro visibile che e</a:t>
            </a:r>
            <a:r>
              <a:rPr lang="ja-JP" altLang="it-IT" sz="1800" dirty="0">
                <a:solidFill>
                  <a:srgbClr val="292934"/>
                </a:solidFill>
                <a:effectLst>
                  <a:outerShdw blurRad="38100" dist="38100" dir="2700000" algn="tl">
                    <a:srgbClr val="000000"/>
                  </a:outerShdw>
                </a:effectLst>
                <a:latin typeface="Arial"/>
              </a:rPr>
              <a:t>’</a:t>
            </a:r>
            <a:r>
              <a:rPr lang="it-IT" sz="1800" dirty="0">
                <a:solidFill>
                  <a:srgbClr val="292934"/>
                </a:solidFill>
                <a:effectLst>
                  <a:outerShdw blurRad="38100" dist="38100" dir="2700000" algn="tl">
                    <a:srgbClr val="000000"/>
                  </a:outerShdw>
                </a:effectLst>
                <a:latin typeface="Arial"/>
              </a:rPr>
              <a:t> compreso in una regione:</a:t>
            </a:r>
          </a:p>
          <a:p>
            <a:pPr fontAlgn="auto">
              <a:spcAft>
                <a:spcPts val="0"/>
              </a:spcAft>
              <a:buClr>
                <a:srgbClr val="99FF99"/>
              </a:buClr>
              <a:buFont typeface="Wingdings" charset="0"/>
              <a:buNone/>
              <a:defRPr/>
            </a:pPr>
            <a:r>
              <a:rPr lang="it-IT" sz="1800" dirty="0">
                <a:solidFill>
                  <a:srgbClr val="292934"/>
                </a:solidFill>
                <a:effectLst>
                  <a:outerShdw blurRad="38100" dist="38100" dir="2700000" algn="tl">
                    <a:srgbClr val="000000"/>
                  </a:outerShdw>
                </a:effectLst>
                <a:latin typeface="Arial"/>
              </a:rPr>
              <a:t>In lunghezze d</a:t>
            </a:r>
            <a:r>
              <a:rPr lang="ja-JP" altLang="it-IT" sz="1800" dirty="0">
                <a:solidFill>
                  <a:srgbClr val="292934"/>
                </a:solidFill>
                <a:effectLst>
                  <a:outerShdw blurRad="38100" dist="38100" dir="2700000" algn="tl">
                    <a:srgbClr val="000000"/>
                  </a:outerShdw>
                </a:effectLst>
                <a:latin typeface="Arial"/>
              </a:rPr>
              <a:t>’</a:t>
            </a:r>
            <a:r>
              <a:rPr lang="it-IT" sz="1800" dirty="0">
                <a:solidFill>
                  <a:srgbClr val="292934"/>
                </a:solidFill>
                <a:effectLst>
                  <a:outerShdw blurRad="38100" dist="38100" dir="2700000" algn="tl">
                    <a:srgbClr val="000000"/>
                  </a:outerShdw>
                </a:effectLst>
                <a:latin typeface="Arial"/>
              </a:rPr>
              <a:t>onda </a:t>
            </a:r>
            <a:r>
              <a:rPr lang="it-IT" sz="1800" dirty="0">
                <a:solidFill>
                  <a:srgbClr val="292934"/>
                </a:solidFill>
                <a:effectLst>
                  <a:outerShdw blurRad="38100" dist="38100" dir="2700000" algn="tl">
                    <a:srgbClr val="000000"/>
                  </a:outerShdw>
                </a:effectLst>
                <a:latin typeface="Symbol" charset="0"/>
                <a:cs typeface="Symbol" charset="0"/>
              </a:rPr>
              <a:t>l</a:t>
            </a:r>
          </a:p>
          <a:p>
            <a:pPr algn="ctr" fontAlgn="auto">
              <a:spcAft>
                <a:spcPts val="0"/>
              </a:spcAft>
              <a:buClr>
                <a:srgbClr val="99FF99"/>
              </a:buClr>
              <a:buFont typeface="Wingdings" charset="0"/>
              <a:buNone/>
              <a:defRPr/>
            </a:pPr>
            <a:r>
              <a:rPr lang="it-IT" sz="1800" dirty="0">
                <a:solidFill>
                  <a:srgbClr val="0000FF"/>
                </a:solidFill>
                <a:effectLst>
                  <a:outerShdw blurRad="38100" dist="38100" dir="2700000" algn="tl">
                    <a:srgbClr val="000000"/>
                  </a:outerShdw>
                </a:effectLst>
                <a:latin typeface="Arial"/>
              </a:rPr>
              <a:t>tra 400 e 800nm </a:t>
            </a:r>
          </a:p>
          <a:p>
            <a:pPr algn="ctr" fontAlgn="auto">
              <a:spcAft>
                <a:spcPts val="0"/>
              </a:spcAft>
              <a:buClr>
                <a:srgbClr val="99FF99"/>
              </a:buClr>
              <a:buFont typeface="Wingdings" charset="0"/>
              <a:buNone/>
              <a:defRPr/>
            </a:pPr>
            <a:r>
              <a:rPr lang="it-IT" sz="1800" dirty="0">
                <a:solidFill>
                  <a:srgbClr val="0000FF"/>
                </a:solidFill>
                <a:effectLst>
                  <a:outerShdw blurRad="38100" dist="38100" dir="2700000" algn="tl">
                    <a:srgbClr val="000000"/>
                  </a:outerShdw>
                </a:effectLst>
                <a:latin typeface="Arial"/>
              </a:rPr>
              <a:t>ovvero tra 4000 e 8000Å</a:t>
            </a:r>
          </a:p>
          <a:p>
            <a:pPr fontAlgn="auto">
              <a:spcAft>
                <a:spcPts val="0"/>
              </a:spcAft>
              <a:buClr>
                <a:srgbClr val="99FF99"/>
              </a:buClr>
              <a:buFont typeface="Wingdings" charset="0"/>
              <a:buNone/>
              <a:defRPr/>
            </a:pPr>
            <a:r>
              <a:rPr lang="it-IT" sz="1800" dirty="0">
                <a:solidFill>
                  <a:srgbClr val="292934"/>
                </a:solidFill>
                <a:effectLst>
                  <a:outerShdw blurRad="38100" dist="38100" dir="2700000" algn="tl">
                    <a:srgbClr val="000000"/>
                  </a:outerShdw>
                </a:effectLst>
                <a:latin typeface="Arial"/>
              </a:rPr>
              <a:t>o in frequenze </a:t>
            </a:r>
            <a:r>
              <a:rPr lang="it-IT" sz="1800" dirty="0" err="1">
                <a:solidFill>
                  <a:srgbClr val="292934"/>
                </a:solidFill>
                <a:effectLst>
                  <a:outerShdw blurRad="38100" dist="38100" dir="2700000" algn="tl">
                    <a:srgbClr val="000000"/>
                  </a:outerShdw>
                </a:effectLst>
                <a:latin typeface="Symbol" charset="0"/>
                <a:cs typeface="Symbol" charset="0"/>
              </a:rPr>
              <a:t>n</a:t>
            </a:r>
            <a:r>
              <a:rPr lang="it-IT" sz="1800" dirty="0">
                <a:solidFill>
                  <a:srgbClr val="292934"/>
                </a:solidFill>
                <a:effectLst>
                  <a:outerShdw blurRad="38100" dist="38100" dir="2700000" algn="tl">
                    <a:srgbClr val="000000"/>
                  </a:outerShdw>
                </a:effectLst>
                <a:latin typeface="Symbol" charset="0"/>
                <a:cs typeface="Symbol" charset="0"/>
              </a:rPr>
              <a:t>…</a:t>
            </a:r>
            <a:endParaRPr lang="it-IT" sz="1800" dirty="0">
              <a:solidFill>
                <a:srgbClr val="292934"/>
              </a:solidFill>
              <a:effectLst>
                <a:outerShdw blurRad="38100" dist="38100" dir="2700000" algn="tl">
                  <a:srgbClr val="000000"/>
                </a:outerShdw>
              </a:effectLst>
              <a:latin typeface="Arial"/>
            </a:endParaRPr>
          </a:p>
        </p:txBody>
      </p:sp>
      <p:sp>
        <p:nvSpPr>
          <p:cNvPr id="8" name="Rettangolo 7"/>
          <p:cNvSpPr/>
          <p:nvPr/>
        </p:nvSpPr>
        <p:spPr>
          <a:xfrm>
            <a:off x="0" y="5564183"/>
            <a:ext cx="4572000" cy="369332"/>
          </a:xfrm>
          <a:prstGeom prst="rect">
            <a:avLst/>
          </a:prstGeom>
        </p:spPr>
        <p:txBody>
          <a:bodyPr>
            <a:spAutoFit/>
          </a:bodyPr>
          <a:lstStyle/>
          <a:p>
            <a:pPr fontAlgn="auto">
              <a:spcAft>
                <a:spcPts val="0"/>
              </a:spcAft>
              <a:buClr>
                <a:srgbClr val="99FF99"/>
              </a:buClr>
              <a:buFontTx/>
              <a:buChar char="•"/>
              <a:defRPr/>
            </a:pPr>
            <a:r>
              <a:rPr lang="it-IT" sz="1800" dirty="0">
                <a:solidFill>
                  <a:srgbClr val="292934"/>
                </a:solidFill>
                <a:effectLst>
                  <a:outerShdw blurRad="38100" dist="38100" dir="2700000" algn="tl">
                    <a:srgbClr val="000000"/>
                  </a:outerShdw>
                </a:effectLst>
                <a:latin typeface="Arial"/>
              </a:rPr>
              <a:t>Tra </a:t>
            </a:r>
            <a:r>
              <a:rPr lang="it-IT" sz="1800" dirty="0" smtClean="0">
                <a:solidFill>
                  <a:srgbClr val="292934"/>
                </a:solidFill>
                <a:effectLst>
                  <a:outerShdw blurRad="38100" dist="38100" dir="2700000" algn="tl">
                    <a:srgbClr val="000000"/>
                  </a:outerShdw>
                </a:effectLst>
                <a:latin typeface="Arial"/>
              </a:rPr>
              <a:t>8 x 10</a:t>
            </a:r>
            <a:r>
              <a:rPr lang="it-IT" sz="1800" baseline="30000" dirty="0" smtClean="0">
                <a:solidFill>
                  <a:srgbClr val="292934"/>
                </a:solidFill>
                <a:effectLst>
                  <a:outerShdw blurRad="38100" dist="38100" dir="2700000" algn="tl">
                    <a:srgbClr val="000000"/>
                  </a:outerShdw>
                </a:effectLst>
                <a:latin typeface="Arial"/>
              </a:rPr>
              <a:t>14 </a:t>
            </a:r>
            <a:r>
              <a:rPr lang="it-IT" sz="1800" dirty="0">
                <a:solidFill>
                  <a:srgbClr val="292934"/>
                </a:solidFill>
                <a:effectLst>
                  <a:outerShdw blurRad="38100" dist="38100" dir="2700000" algn="tl">
                    <a:srgbClr val="000000"/>
                  </a:outerShdw>
                </a:effectLst>
                <a:latin typeface="Arial"/>
              </a:rPr>
              <a:t>e 4 x 10</a:t>
            </a:r>
            <a:r>
              <a:rPr lang="it-IT" sz="1800" baseline="30000" dirty="0">
                <a:solidFill>
                  <a:srgbClr val="292934"/>
                </a:solidFill>
                <a:effectLst>
                  <a:outerShdw blurRad="38100" dist="38100" dir="2700000" algn="tl">
                    <a:srgbClr val="000000"/>
                  </a:outerShdw>
                </a:effectLst>
                <a:latin typeface="Arial"/>
              </a:rPr>
              <a:t>14</a:t>
            </a:r>
            <a:r>
              <a:rPr lang="it-IT" sz="1800" dirty="0">
                <a:solidFill>
                  <a:srgbClr val="292934"/>
                </a:solidFill>
                <a:effectLst>
                  <a:outerShdw blurRad="38100" dist="38100" dir="2700000" algn="tl">
                    <a:srgbClr val="000000"/>
                  </a:outerShdw>
                </a:effectLst>
                <a:latin typeface="Arial"/>
              </a:rPr>
              <a:t> Hz</a:t>
            </a:r>
          </a:p>
        </p:txBody>
      </p:sp>
      <p:sp>
        <p:nvSpPr>
          <p:cNvPr id="9" name="Rettangolo 8"/>
          <p:cNvSpPr/>
          <p:nvPr/>
        </p:nvSpPr>
        <p:spPr>
          <a:xfrm>
            <a:off x="106890" y="5910432"/>
            <a:ext cx="5486400" cy="346249"/>
          </a:xfrm>
          <a:prstGeom prst="rect">
            <a:avLst/>
          </a:prstGeom>
        </p:spPr>
        <p:txBody>
          <a:bodyPr>
            <a:spAutoFit/>
          </a:bodyPr>
          <a:lstStyle/>
          <a:p>
            <a:pPr fontAlgn="auto">
              <a:spcAft>
                <a:spcPts val="0"/>
              </a:spcAft>
              <a:buClr>
                <a:srgbClr val="99FF99"/>
              </a:buClr>
              <a:buFont typeface="Wingdings" charset="0"/>
              <a:buNone/>
              <a:defRPr/>
            </a:pPr>
            <a:r>
              <a:rPr lang="it-IT" sz="1800" dirty="0">
                <a:solidFill>
                  <a:srgbClr val="0000FF"/>
                </a:solidFill>
                <a:effectLst>
                  <a:outerShdw blurRad="38100" dist="38100" dir="2700000" algn="tl">
                    <a:srgbClr val="000000"/>
                  </a:outerShdw>
                </a:effectLst>
                <a:latin typeface="Arial"/>
              </a:rPr>
              <a:t>o in Energia… tra 3 e 1.5 </a:t>
            </a:r>
            <a:r>
              <a:rPr lang="it-IT" sz="1800" dirty="0" err="1">
                <a:solidFill>
                  <a:srgbClr val="0000FF"/>
                </a:solidFill>
                <a:effectLst>
                  <a:outerShdw blurRad="38100" dist="38100" dir="2700000" algn="tl">
                    <a:srgbClr val="000000"/>
                  </a:outerShdw>
                </a:effectLst>
                <a:latin typeface="Arial"/>
              </a:rPr>
              <a:t>eV</a:t>
            </a:r>
            <a:r>
              <a:rPr lang="it-IT" sz="1800" dirty="0">
                <a:solidFill>
                  <a:srgbClr val="0000FF"/>
                </a:solidFill>
                <a:effectLst>
                  <a:outerShdw blurRad="38100" dist="38100" dir="2700000" algn="tl">
                    <a:srgbClr val="000000"/>
                  </a:outerShdw>
                </a:effectLst>
                <a:latin typeface="Arial"/>
              </a:rPr>
              <a:t> </a:t>
            </a:r>
          </a:p>
        </p:txBody>
      </p:sp>
      <p:sp>
        <p:nvSpPr>
          <p:cNvPr id="37897" name="Rettangolo 11"/>
          <p:cNvSpPr>
            <a:spLocks noChangeArrowheads="1"/>
          </p:cNvSpPr>
          <p:nvPr/>
        </p:nvSpPr>
        <p:spPr bwMode="auto">
          <a:xfrm>
            <a:off x="5864225" y="2776538"/>
            <a:ext cx="822325"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fontAlgn="auto">
              <a:lnSpc>
                <a:spcPct val="100000"/>
              </a:lnSpc>
              <a:spcBef>
                <a:spcPts val="0"/>
              </a:spcBef>
              <a:spcAft>
                <a:spcPts val="0"/>
              </a:spcAft>
              <a:buClrTx/>
              <a:buSzTx/>
              <a:buFontTx/>
              <a:buNone/>
            </a:pPr>
            <a:endParaRPr lang="it-IT" sz="1800">
              <a:solidFill>
                <a:srgbClr val="292934"/>
              </a:solidFill>
              <a:effectLst/>
              <a:latin typeface="Arial"/>
            </a:endParaRPr>
          </a:p>
        </p:txBody>
      </p:sp>
      <p:sp>
        <p:nvSpPr>
          <p:cNvPr id="37898" name="Rettangolo 12"/>
          <p:cNvSpPr>
            <a:spLocks noChangeArrowheads="1"/>
          </p:cNvSpPr>
          <p:nvPr/>
        </p:nvSpPr>
        <p:spPr bwMode="auto">
          <a:xfrm>
            <a:off x="5589588" y="3175000"/>
            <a:ext cx="823912"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fontAlgn="auto">
              <a:lnSpc>
                <a:spcPct val="100000"/>
              </a:lnSpc>
              <a:spcBef>
                <a:spcPts val="0"/>
              </a:spcBef>
              <a:spcAft>
                <a:spcPts val="0"/>
              </a:spcAft>
              <a:buClrTx/>
              <a:buSzTx/>
              <a:buFontTx/>
              <a:buNone/>
            </a:pPr>
            <a:endParaRPr lang="it-IT" sz="1800">
              <a:solidFill>
                <a:srgbClr val="292934"/>
              </a:solidFill>
              <a:effectLst/>
              <a:latin typeface="Arial"/>
            </a:endParaRPr>
          </a:p>
        </p:txBody>
      </p:sp>
      <p:sp>
        <p:nvSpPr>
          <p:cNvPr id="14" name="Rettangolo 13"/>
          <p:cNvSpPr>
            <a:spLocks noChangeArrowheads="1"/>
          </p:cNvSpPr>
          <p:nvPr/>
        </p:nvSpPr>
        <p:spPr bwMode="auto">
          <a:xfrm>
            <a:off x="106890" y="5373216"/>
            <a:ext cx="4114800" cy="490368"/>
          </a:xfrm>
          <a:prstGeom prst="rect">
            <a:avLst/>
          </a:prstGeom>
          <a:solidFill>
            <a:schemeClr val="bg1"/>
          </a:solidFill>
          <a:ln>
            <a:noFill/>
          </a:ln>
          <a:extLst/>
        </p:spPr>
        <p:txBody>
          <a:bodyPr/>
          <a:lstStyle/>
          <a:p>
            <a:pPr fontAlgn="auto">
              <a:lnSpc>
                <a:spcPct val="100000"/>
              </a:lnSpc>
              <a:spcBef>
                <a:spcPts val="0"/>
              </a:spcBef>
              <a:spcAft>
                <a:spcPts val="0"/>
              </a:spcAft>
              <a:buClrTx/>
              <a:buSzTx/>
              <a:buFontTx/>
              <a:buNone/>
            </a:pPr>
            <a:endParaRPr lang="it-IT" sz="1800">
              <a:solidFill>
                <a:srgbClr val="292934"/>
              </a:solidFill>
              <a:effectLst/>
              <a:latin typeface="Arial"/>
            </a:endParaRPr>
          </a:p>
        </p:txBody>
      </p:sp>
    </p:spTree>
    <p:extLst>
      <p:ext uri="{BB962C8B-B14F-4D97-AF65-F5344CB8AC3E}">
        <p14:creationId xmlns:p14="http://schemas.microsoft.com/office/powerpoint/2010/main" val="211418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buc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0113" y="1554163"/>
            <a:ext cx="7308850" cy="3422650"/>
          </a:xfrm>
          <a:prstGeom prst="rect">
            <a:avLst/>
          </a:prstGeom>
          <a:noFill/>
        </p:spPr>
      </p:pic>
      <p:sp>
        <p:nvSpPr>
          <p:cNvPr id="115715" name="Line 3"/>
          <p:cNvSpPr>
            <a:spLocks noChangeShapeType="1"/>
          </p:cNvSpPr>
          <p:nvPr/>
        </p:nvSpPr>
        <p:spPr bwMode="auto">
          <a:xfrm>
            <a:off x="935038" y="2924175"/>
            <a:ext cx="7272337" cy="0"/>
          </a:xfrm>
          <a:prstGeom prst="line">
            <a:avLst/>
          </a:prstGeom>
          <a:noFill/>
          <a:ln w="9525">
            <a:solidFill>
              <a:schemeClr val="tx1"/>
            </a:solidFill>
            <a:prstDash val="dash"/>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115716" name="Line 4"/>
          <p:cNvSpPr>
            <a:spLocks noChangeShapeType="1"/>
          </p:cNvSpPr>
          <p:nvPr/>
        </p:nvSpPr>
        <p:spPr bwMode="auto">
          <a:xfrm>
            <a:off x="6948488" y="2276475"/>
            <a:ext cx="0" cy="647700"/>
          </a:xfrm>
          <a:prstGeom prst="line">
            <a:avLst/>
          </a:prstGeom>
          <a:noFill/>
          <a:ln w="9525">
            <a:solidFill>
              <a:schemeClr val="tx1"/>
            </a:solidFill>
            <a:round/>
            <a:headEnd type="triangle" w="med" len="med"/>
            <a:tailEnd type="triangle" w="med" len="me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115717" name="Text Box 5"/>
          <p:cNvSpPr txBox="1">
            <a:spLocks noChangeArrowheads="1"/>
          </p:cNvSpPr>
          <p:nvPr/>
        </p:nvSpPr>
        <p:spPr bwMode="auto">
          <a:xfrm>
            <a:off x="6956425" y="2312988"/>
            <a:ext cx="815975" cy="579437"/>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3200" b="1">
                <a:solidFill>
                  <a:srgbClr val="000000"/>
                </a:solidFill>
                <a:latin typeface="Arial" charset="0"/>
              </a:rPr>
              <a:t>W</a:t>
            </a:r>
            <a:r>
              <a:rPr lang="it-IT" sz="1600" b="1">
                <a:solidFill>
                  <a:srgbClr val="000000"/>
                </a:solidFill>
                <a:latin typeface="Arial" charset="0"/>
              </a:rPr>
              <a:t>Zn</a:t>
            </a:r>
            <a:endParaRPr lang="it-IT" sz="3200" b="1">
              <a:solidFill>
                <a:srgbClr val="000000"/>
              </a:solidFill>
              <a:latin typeface="Arial" charset="0"/>
            </a:endParaRPr>
          </a:p>
        </p:txBody>
      </p:sp>
      <p:pic>
        <p:nvPicPr>
          <p:cNvPr id="115718" name="Picture 6" descr="sfera blu"/>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4427538" y="2744788"/>
            <a:ext cx="323850" cy="327025"/>
          </a:xfrm>
          <a:noFill/>
          <a:ln/>
        </p:spPr>
      </p:pic>
      <p:sp>
        <p:nvSpPr>
          <p:cNvPr id="7" name="Rettangolo 6"/>
          <p:cNvSpPr/>
          <p:nvPr/>
        </p:nvSpPr>
        <p:spPr>
          <a:xfrm>
            <a:off x="800100" y="4495800"/>
            <a:ext cx="7543800" cy="1169551"/>
          </a:xfrm>
          <a:prstGeom prst="rect">
            <a:avLst/>
          </a:prstGeom>
        </p:spPr>
        <p:txBody>
          <a:bodyPr wrap="square">
            <a:spAutoFit/>
          </a:bodyPr>
          <a:lstStyle/>
          <a:p>
            <a:pPr algn="just" fontAlgn="base">
              <a:lnSpc>
                <a:spcPct val="90000"/>
              </a:lnSpc>
              <a:spcBef>
                <a:spcPct val="20000"/>
              </a:spcBef>
              <a:spcAft>
                <a:spcPct val="0"/>
              </a:spcAft>
              <a:buClr>
                <a:srgbClr val="009999"/>
              </a:buClr>
              <a:buSzPct val="80000"/>
              <a:buFont typeface="Wingdings" charset="2"/>
              <a:buNone/>
            </a:pPr>
            <a:r>
              <a:rPr lang="it-IT" sz="2400" dirty="0" smtClean="0">
                <a:solidFill>
                  <a:srgbClr val="000000"/>
                </a:solidFill>
                <a:effectLst>
                  <a:outerShdw blurRad="38100" dist="38100" dir="2700000" algn="tl">
                    <a:srgbClr val="000000">
                      <a:alpha val="43137"/>
                    </a:srgbClr>
                  </a:outerShdw>
                </a:effectLst>
                <a:latin typeface="Garamond" charset="0"/>
              </a:rPr>
              <a:t>PER STRAPPARE UN ELETTRONE AL METALLO E’</a:t>
            </a:r>
          </a:p>
          <a:p>
            <a:pPr algn="just" fontAlgn="base">
              <a:lnSpc>
                <a:spcPct val="90000"/>
              </a:lnSpc>
              <a:spcBef>
                <a:spcPct val="20000"/>
              </a:spcBef>
              <a:spcAft>
                <a:spcPct val="0"/>
              </a:spcAft>
              <a:buClr>
                <a:srgbClr val="009999"/>
              </a:buClr>
              <a:buSzPct val="80000"/>
              <a:buFont typeface="Wingdings" charset="2"/>
              <a:buNone/>
            </a:pPr>
            <a:r>
              <a:rPr lang="it-IT" sz="2400" dirty="0" smtClean="0">
                <a:solidFill>
                  <a:srgbClr val="000000"/>
                </a:solidFill>
                <a:effectLst>
                  <a:outerShdw blurRad="38100" dist="38100" dir="2700000" algn="tl">
                    <a:srgbClr val="000000">
                      <a:alpha val="43137"/>
                    </a:srgbClr>
                  </a:outerShdw>
                </a:effectLst>
                <a:latin typeface="Garamond" charset="0"/>
              </a:rPr>
              <a:t>NECESSARIA UNA ENERGIA PARI ALLA FUNZIONE LAVORO  </a:t>
            </a:r>
            <a:endParaRPr lang="it-IT" sz="3200" dirty="0">
              <a:solidFill>
                <a:srgbClr val="000000"/>
              </a:solidFill>
              <a:effectLst>
                <a:outerShdw blurRad="38100" dist="38100" dir="2700000" algn="tl">
                  <a:srgbClr val="000000">
                    <a:alpha val="43137"/>
                  </a:srgbClr>
                </a:outerShdw>
              </a:effectLst>
              <a:latin typeface="Arial" charset="0"/>
            </a:endParaRPr>
          </a:p>
        </p:txBody>
      </p:sp>
      <p:sp>
        <p:nvSpPr>
          <p:cNvPr id="8" name="Titolo 1"/>
          <p:cNvSpPr>
            <a:spLocks noGrp="1"/>
          </p:cNvSpPr>
          <p:nvPr>
            <p:ph type="title"/>
          </p:nvPr>
        </p:nvSpPr>
        <p:spPr>
          <a:xfrm>
            <a:off x="457200" y="277813"/>
            <a:ext cx="8229600" cy="1139825"/>
          </a:xfrm>
        </p:spPr>
        <p:txBody>
          <a:bodyPr/>
          <a:lstStyle/>
          <a:p>
            <a:r>
              <a:rPr lang="it-IT" dirty="0" smtClean="0"/>
              <a:t>LA FUNZIONE LAVORO</a:t>
            </a:r>
            <a:endParaRPr lang="it-IT" dirty="0"/>
          </a:p>
        </p:txBody>
      </p:sp>
    </p:spTree>
    <p:extLst>
      <p:ext uri="{BB962C8B-B14F-4D97-AF65-F5344CB8AC3E}">
        <p14:creationId xmlns:p14="http://schemas.microsoft.com/office/powerpoint/2010/main" val="185837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5718"/>
                                        </p:tgtEl>
                                        <p:attrNameLst>
                                          <p:attrName>style.visibility</p:attrName>
                                        </p:attrNameLst>
                                      </p:cBhvr>
                                      <p:to>
                                        <p:strVal val="visible"/>
                                      </p:to>
                                    </p:set>
                                    <p:animEffect transition="in" filter="fade">
                                      <p:cBhvr>
                                        <p:cTn id="7" dur="500"/>
                                        <p:tgtEl>
                                          <p:spTgt spid="115718"/>
                                        </p:tgtEl>
                                      </p:cBhvr>
                                    </p:animEffect>
                                  </p:childTnLst>
                                </p:cTn>
                              </p:par>
                              <p:par>
                                <p:cTn id="8" presetID="0" presetClass="path" presetSubtype="0" repeatCount="indefinite" fill="hold" nodeType="withEffect">
                                  <p:stCondLst>
                                    <p:cond delay="0"/>
                                  </p:stCondLst>
                                  <p:childTnLst>
                                    <p:animMotion origin="layout" path="M 0.01146 0.00232 C 0.06927 0.00232 0.20278 0.00232 0.16979 0.00232 C 0.1375 0.00232 -0.15295 0.00232 -0.18038 0.00232 C -0.20625 0.00232 -0.04757 0.00232 0.01146 0.00232 Z " pathEditMode="relative" rAng="0" ptsTypes="aaaa">
                                      <p:cBhvr>
                                        <p:cTn id="9" dur="3000" fill="hold"/>
                                        <p:tgtEl>
                                          <p:spTgt spid="115718"/>
                                        </p:tgtEl>
                                        <p:attrNameLst>
                                          <p:attrName>ppt_x</p:attrName>
                                          <p:attrName>ppt_y</p:attrName>
                                        </p:attrNameLst>
                                      </p:cBhvr>
                                      <p:rCtr x="-13" y="0"/>
                                    </p:animMotion>
                                  </p:childTnLst>
                                </p:cTn>
                              </p:par>
                              <p:par>
                                <p:cTn id="10" presetID="10" presetClass="entr" presetSubtype="0" fill="hold" grpId="0" nodeType="withEffect">
                                  <p:stCondLst>
                                    <p:cond delay="0"/>
                                  </p:stCondLst>
                                  <p:childTnLst>
                                    <p:set>
                                      <p:cBhvr>
                                        <p:cTn id="11" dur="1" fill="hold">
                                          <p:stCondLst>
                                            <p:cond delay="0"/>
                                          </p:stCondLst>
                                        </p:cTn>
                                        <p:tgtEl>
                                          <p:spTgt spid="115716"/>
                                        </p:tgtEl>
                                        <p:attrNameLst>
                                          <p:attrName>style.visibility</p:attrName>
                                        </p:attrNameLst>
                                      </p:cBhvr>
                                      <p:to>
                                        <p:strVal val="visible"/>
                                      </p:to>
                                    </p:set>
                                    <p:animEffect transition="in" filter="fade">
                                      <p:cBhvr>
                                        <p:cTn id="12" dur="500"/>
                                        <p:tgtEl>
                                          <p:spTgt spid="1157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5717"/>
                                        </p:tgtEl>
                                        <p:attrNameLst>
                                          <p:attrName>style.visibility</p:attrName>
                                        </p:attrNameLst>
                                      </p:cBhvr>
                                      <p:to>
                                        <p:strVal val="visible"/>
                                      </p:to>
                                    </p:set>
                                    <p:animEffect transition="in" filter="fade">
                                      <p:cBhvr>
                                        <p:cTn id="15" dur="500"/>
                                        <p:tgtEl>
                                          <p:spTgt spid="1157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5715"/>
                                        </p:tgtEl>
                                        <p:attrNameLst>
                                          <p:attrName>style.visibility</p:attrName>
                                        </p:attrNameLst>
                                      </p:cBhvr>
                                      <p:to>
                                        <p:strVal val="visible"/>
                                      </p:to>
                                    </p:set>
                                    <p:animEffect transition="in" filter="fade">
                                      <p:cBhvr>
                                        <p:cTn id="18" dur="5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nimBg="1"/>
      <p:bldP spid="115716" grpId="0" animBg="1"/>
      <p:bldP spid="11571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95" name="Picture 15" descr="buc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9613" y="1860550"/>
            <a:ext cx="3652837" cy="1712913"/>
          </a:xfrm>
          <a:prstGeom prst="rect">
            <a:avLst/>
          </a:prstGeom>
          <a:noFill/>
        </p:spPr>
      </p:pic>
      <p:sp>
        <p:nvSpPr>
          <p:cNvPr id="148496" name="Line 16"/>
          <p:cNvSpPr>
            <a:spLocks noChangeShapeType="1"/>
          </p:cNvSpPr>
          <p:nvPr/>
        </p:nvSpPr>
        <p:spPr bwMode="auto">
          <a:xfrm>
            <a:off x="727075" y="2889250"/>
            <a:ext cx="3635375" cy="0"/>
          </a:xfrm>
          <a:prstGeom prst="line">
            <a:avLst/>
          </a:prstGeom>
          <a:noFill/>
          <a:ln w="9525">
            <a:solidFill>
              <a:schemeClr val="tx1"/>
            </a:solidFill>
            <a:prstDash val="dash"/>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148497" name="Line 17"/>
          <p:cNvSpPr>
            <a:spLocks noChangeShapeType="1"/>
          </p:cNvSpPr>
          <p:nvPr/>
        </p:nvSpPr>
        <p:spPr bwMode="auto">
          <a:xfrm>
            <a:off x="3567113" y="2222500"/>
            <a:ext cx="0" cy="666750"/>
          </a:xfrm>
          <a:prstGeom prst="line">
            <a:avLst/>
          </a:prstGeom>
          <a:noFill/>
          <a:ln w="9525">
            <a:solidFill>
              <a:schemeClr val="tx1"/>
            </a:solidFill>
            <a:round/>
            <a:headEnd type="triangle" w="med" len="med"/>
            <a:tailEnd type="triangle" w="med" len="me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148498" name="Text Box 18"/>
          <p:cNvSpPr txBox="1">
            <a:spLocks noChangeArrowheads="1"/>
          </p:cNvSpPr>
          <p:nvPr/>
        </p:nvSpPr>
        <p:spPr bwMode="auto">
          <a:xfrm>
            <a:off x="3511550" y="2230438"/>
            <a:ext cx="838200" cy="579437"/>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3200" b="1">
                <a:solidFill>
                  <a:srgbClr val="000000"/>
                </a:solidFill>
                <a:latin typeface="Arial" charset="0"/>
              </a:rPr>
              <a:t>W</a:t>
            </a:r>
            <a:r>
              <a:rPr lang="it-IT" sz="1600" b="1">
                <a:solidFill>
                  <a:srgbClr val="000000"/>
                </a:solidFill>
                <a:latin typeface="Arial" charset="0"/>
              </a:rPr>
              <a:t>Au</a:t>
            </a:r>
            <a:endParaRPr lang="it-IT" sz="3200" b="1">
              <a:solidFill>
                <a:srgbClr val="000000"/>
              </a:solidFill>
              <a:latin typeface="Arial" charset="0"/>
            </a:endParaRPr>
          </a:p>
        </p:txBody>
      </p:sp>
      <p:pic>
        <p:nvPicPr>
          <p:cNvPr id="148499" name="Picture 19"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73325" y="2816225"/>
            <a:ext cx="161925" cy="163513"/>
          </a:xfrm>
          <a:prstGeom prst="rect">
            <a:avLst/>
          </a:prstGeom>
          <a:noFill/>
          <a:ln w="9525">
            <a:noFill/>
            <a:miter lim="800000"/>
            <a:headEnd/>
            <a:tailEnd/>
          </a:ln>
        </p:spPr>
      </p:pic>
      <p:pic>
        <p:nvPicPr>
          <p:cNvPr id="148489" name="Picture 9" descr="buc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89463" y="1860550"/>
            <a:ext cx="3652837" cy="1712913"/>
          </a:xfrm>
          <a:prstGeom prst="rect">
            <a:avLst/>
          </a:prstGeom>
          <a:noFill/>
        </p:spPr>
      </p:pic>
      <p:sp>
        <p:nvSpPr>
          <p:cNvPr id="148490" name="Line 10"/>
          <p:cNvSpPr>
            <a:spLocks noChangeShapeType="1"/>
          </p:cNvSpPr>
          <p:nvPr/>
        </p:nvSpPr>
        <p:spPr bwMode="auto">
          <a:xfrm>
            <a:off x="4606925" y="2546350"/>
            <a:ext cx="3635375" cy="0"/>
          </a:xfrm>
          <a:prstGeom prst="line">
            <a:avLst/>
          </a:prstGeom>
          <a:noFill/>
          <a:ln w="9525">
            <a:solidFill>
              <a:schemeClr val="tx1"/>
            </a:solidFill>
            <a:prstDash val="dash"/>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148491" name="Line 11"/>
          <p:cNvSpPr>
            <a:spLocks noChangeShapeType="1"/>
          </p:cNvSpPr>
          <p:nvPr/>
        </p:nvSpPr>
        <p:spPr bwMode="auto">
          <a:xfrm>
            <a:off x="7446963" y="2222500"/>
            <a:ext cx="0" cy="323850"/>
          </a:xfrm>
          <a:prstGeom prst="line">
            <a:avLst/>
          </a:prstGeom>
          <a:noFill/>
          <a:ln w="9525">
            <a:solidFill>
              <a:schemeClr val="tx1"/>
            </a:solidFill>
            <a:round/>
            <a:headEnd type="triangle" w="med" len="med"/>
            <a:tailEnd type="triangle" w="med" len="me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148492" name="Text Box 12"/>
          <p:cNvSpPr txBox="1">
            <a:spLocks noChangeArrowheads="1"/>
          </p:cNvSpPr>
          <p:nvPr/>
        </p:nvSpPr>
        <p:spPr bwMode="auto">
          <a:xfrm>
            <a:off x="7439025" y="2097088"/>
            <a:ext cx="815975" cy="579437"/>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3200" b="1">
                <a:solidFill>
                  <a:srgbClr val="000000"/>
                </a:solidFill>
                <a:latin typeface="Arial" charset="0"/>
              </a:rPr>
              <a:t>W</a:t>
            </a:r>
            <a:r>
              <a:rPr lang="it-IT" sz="1600" b="1">
                <a:solidFill>
                  <a:srgbClr val="000000"/>
                </a:solidFill>
                <a:latin typeface="Arial" charset="0"/>
              </a:rPr>
              <a:t>Zn</a:t>
            </a:r>
            <a:endParaRPr lang="it-IT" sz="3200" b="1">
              <a:solidFill>
                <a:srgbClr val="000000"/>
              </a:solidFill>
              <a:latin typeface="Arial" charset="0"/>
            </a:endParaRPr>
          </a:p>
        </p:txBody>
      </p:sp>
      <p:pic>
        <p:nvPicPr>
          <p:cNvPr id="148493" name="Picture 13" descr="sfera blu"/>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6353175" y="2462213"/>
            <a:ext cx="160338" cy="163512"/>
          </a:xfrm>
          <a:noFill/>
          <a:ln/>
        </p:spPr>
      </p:pic>
      <p:sp>
        <p:nvSpPr>
          <p:cNvPr id="148511" name="Text Box 31"/>
          <p:cNvSpPr txBox="1">
            <a:spLocks noChangeArrowheads="1"/>
          </p:cNvSpPr>
          <p:nvPr/>
        </p:nvSpPr>
        <p:spPr bwMode="auto">
          <a:xfrm>
            <a:off x="6248400" y="3671888"/>
            <a:ext cx="2149475" cy="519112"/>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2800" b="1" dirty="0" err="1">
                <a:solidFill>
                  <a:srgbClr val="000000"/>
                </a:solidFill>
                <a:latin typeface="Arial" charset="0"/>
              </a:rPr>
              <a:t>W</a:t>
            </a:r>
            <a:r>
              <a:rPr lang="it-IT" sz="2800" b="1" baseline="-25000" dirty="0" err="1">
                <a:solidFill>
                  <a:srgbClr val="000000"/>
                </a:solidFill>
                <a:latin typeface="Arial" charset="0"/>
              </a:rPr>
              <a:t>Zn</a:t>
            </a:r>
            <a:r>
              <a:rPr lang="it-IT" sz="2800" dirty="0" err="1">
                <a:solidFill>
                  <a:srgbClr val="000000"/>
                </a:solidFill>
                <a:latin typeface="Arial" charset="0"/>
              </a:rPr>
              <a:t>=</a:t>
            </a:r>
            <a:r>
              <a:rPr lang="it-IT" sz="2800" dirty="0">
                <a:solidFill>
                  <a:srgbClr val="000000"/>
                </a:solidFill>
                <a:latin typeface="Arial" charset="0"/>
              </a:rPr>
              <a:t> 4,2 </a:t>
            </a:r>
            <a:r>
              <a:rPr lang="it-IT" sz="2800" dirty="0" err="1">
                <a:solidFill>
                  <a:srgbClr val="000000"/>
                </a:solidFill>
                <a:latin typeface="Arial" charset="0"/>
              </a:rPr>
              <a:t>eV</a:t>
            </a:r>
            <a:endParaRPr lang="it-IT" sz="2800" baseline="-25000" dirty="0">
              <a:solidFill>
                <a:srgbClr val="000000"/>
              </a:solidFill>
              <a:latin typeface="Arial" charset="0"/>
            </a:endParaRPr>
          </a:p>
        </p:txBody>
      </p:sp>
      <p:sp>
        <p:nvSpPr>
          <p:cNvPr id="148512" name="Text Box 32"/>
          <p:cNvSpPr txBox="1">
            <a:spLocks noChangeArrowheads="1"/>
          </p:cNvSpPr>
          <p:nvPr/>
        </p:nvSpPr>
        <p:spPr bwMode="auto">
          <a:xfrm>
            <a:off x="3479800" y="3668713"/>
            <a:ext cx="2176463" cy="519112"/>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sz="2800" b="1">
                <a:solidFill>
                  <a:srgbClr val="000000"/>
                </a:solidFill>
                <a:latin typeface="Arial" charset="0"/>
              </a:rPr>
              <a:t>W</a:t>
            </a:r>
            <a:r>
              <a:rPr lang="it-IT" sz="2800" b="1" baseline="-25000">
                <a:solidFill>
                  <a:srgbClr val="000000"/>
                </a:solidFill>
                <a:latin typeface="Arial" charset="0"/>
              </a:rPr>
              <a:t>Au</a:t>
            </a:r>
            <a:r>
              <a:rPr lang="it-IT" sz="2800" b="1">
                <a:solidFill>
                  <a:srgbClr val="000000"/>
                </a:solidFill>
                <a:latin typeface="Arial" charset="0"/>
              </a:rPr>
              <a:t>=</a:t>
            </a:r>
            <a:r>
              <a:rPr lang="it-IT" sz="2800">
                <a:solidFill>
                  <a:srgbClr val="000000"/>
                </a:solidFill>
                <a:latin typeface="Arial" charset="0"/>
              </a:rPr>
              <a:t> 5,2 eV</a:t>
            </a:r>
            <a:endParaRPr lang="it-IT" sz="2800" baseline="-25000">
              <a:solidFill>
                <a:srgbClr val="000000"/>
              </a:solidFill>
              <a:latin typeface="Arial" charset="0"/>
            </a:endParaRPr>
          </a:p>
        </p:txBody>
      </p:sp>
      <p:sp>
        <p:nvSpPr>
          <p:cNvPr id="14" name="Rettangolo 13"/>
          <p:cNvSpPr/>
          <p:nvPr/>
        </p:nvSpPr>
        <p:spPr>
          <a:xfrm>
            <a:off x="228600" y="4495800"/>
            <a:ext cx="8305800" cy="1428083"/>
          </a:xfrm>
          <a:prstGeom prst="rect">
            <a:avLst/>
          </a:prstGeom>
        </p:spPr>
        <p:txBody>
          <a:bodyPr wrap="square">
            <a:spAutoFit/>
          </a:bodyPr>
          <a:lstStyle/>
          <a:p>
            <a:pPr algn="just" fontAlgn="base">
              <a:lnSpc>
                <a:spcPct val="90000"/>
              </a:lnSpc>
              <a:spcBef>
                <a:spcPct val="20000"/>
              </a:spcBef>
              <a:spcAft>
                <a:spcPct val="0"/>
              </a:spcAft>
              <a:buClr>
                <a:srgbClr val="009999"/>
              </a:buClr>
              <a:buSzPct val="80000"/>
              <a:buFont typeface="Wingdings" charset="2"/>
              <a:buNone/>
            </a:pPr>
            <a:r>
              <a:rPr lang="it-IT" sz="2400" dirty="0" smtClean="0">
                <a:solidFill>
                  <a:srgbClr val="000000"/>
                </a:solidFill>
                <a:effectLst>
                  <a:outerShdw blurRad="38100" dist="38100" dir="2700000" algn="tl">
                    <a:srgbClr val="000000">
                      <a:alpha val="43137"/>
                    </a:srgbClr>
                  </a:outerShdw>
                </a:effectLst>
                <a:latin typeface="Garamond" charset="0"/>
              </a:rPr>
              <a:t>LA FUNZIONE LAVORO DELL’Au E’ MAGGIORE </a:t>
            </a:r>
            <a:r>
              <a:rPr lang="it-IT" sz="2400" dirty="0" err="1" smtClean="0">
                <a:solidFill>
                  <a:srgbClr val="000000"/>
                </a:solidFill>
                <a:effectLst>
                  <a:outerShdw blurRad="38100" dist="38100" dir="2700000" algn="tl">
                    <a:srgbClr val="000000">
                      <a:alpha val="43137"/>
                    </a:srgbClr>
                  </a:outerShdw>
                </a:effectLst>
                <a:latin typeface="Garamond" charset="0"/>
              </a:rPr>
              <a:t>DI</a:t>
            </a:r>
            <a:r>
              <a:rPr lang="it-IT" sz="2400" dirty="0" smtClean="0">
                <a:solidFill>
                  <a:srgbClr val="000000"/>
                </a:solidFill>
                <a:effectLst>
                  <a:outerShdw blurRad="38100" dist="38100" dir="2700000" algn="tl">
                    <a:srgbClr val="000000">
                      <a:alpha val="43137"/>
                    </a:srgbClr>
                  </a:outerShdw>
                </a:effectLst>
                <a:latin typeface="Garamond" charset="0"/>
              </a:rPr>
              <a:t> QUELLA DELLO </a:t>
            </a:r>
            <a:r>
              <a:rPr lang="it-IT" sz="2400" dirty="0" err="1" smtClean="0">
                <a:solidFill>
                  <a:srgbClr val="000000"/>
                </a:solidFill>
                <a:effectLst>
                  <a:outerShdw blurRad="38100" dist="38100" dir="2700000" algn="tl">
                    <a:srgbClr val="000000">
                      <a:alpha val="43137"/>
                    </a:srgbClr>
                  </a:outerShdw>
                </a:effectLst>
                <a:latin typeface="Garamond" charset="0"/>
              </a:rPr>
              <a:t>Zn</a:t>
            </a:r>
            <a:r>
              <a:rPr lang="it-IT" sz="2400" dirty="0" smtClean="0">
                <a:solidFill>
                  <a:srgbClr val="000000"/>
                </a:solidFill>
                <a:effectLst>
                  <a:outerShdw blurRad="38100" dist="38100" dir="2700000" algn="tl">
                    <a:srgbClr val="000000">
                      <a:alpha val="43137"/>
                    </a:srgbClr>
                  </a:outerShdw>
                </a:effectLst>
                <a:latin typeface="Garamond" charset="0"/>
              </a:rPr>
              <a:t> E QUESTO SPIEGA PERCHE’ CON LA LAMPADA AL Hg L’EFFETTO FOTOELETTRICO SI HA SOLO NEL CASO DELLO </a:t>
            </a:r>
            <a:r>
              <a:rPr lang="it-IT" sz="2400" dirty="0" err="1" smtClean="0">
                <a:solidFill>
                  <a:srgbClr val="000000"/>
                </a:solidFill>
                <a:effectLst>
                  <a:outerShdw blurRad="38100" dist="38100" dir="2700000" algn="tl">
                    <a:srgbClr val="000000">
                      <a:alpha val="43137"/>
                    </a:srgbClr>
                  </a:outerShdw>
                </a:effectLst>
                <a:latin typeface="Garamond" charset="0"/>
              </a:rPr>
              <a:t>Zn</a:t>
            </a:r>
            <a:endParaRPr lang="it-IT" sz="3200" dirty="0">
              <a:solidFill>
                <a:srgbClr val="000000"/>
              </a:solidFill>
              <a:effectLst>
                <a:outerShdw blurRad="38100" dist="38100" dir="2700000" algn="tl">
                  <a:srgbClr val="000000">
                    <a:alpha val="43137"/>
                  </a:srgbClr>
                </a:outerShdw>
              </a:effectLst>
              <a:latin typeface="Arial" charset="0"/>
            </a:endParaRPr>
          </a:p>
        </p:txBody>
      </p:sp>
      <p:sp>
        <p:nvSpPr>
          <p:cNvPr id="15" name="Titolo 1"/>
          <p:cNvSpPr>
            <a:spLocks noGrp="1"/>
          </p:cNvSpPr>
          <p:nvPr>
            <p:ph type="title"/>
          </p:nvPr>
        </p:nvSpPr>
        <p:spPr>
          <a:xfrm>
            <a:off x="457200" y="277813"/>
            <a:ext cx="8229600" cy="1139825"/>
          </a:xfrm>
        </p:spPr>
        <p:txBody>
          <a:bodyPr/>
          <a:lstStyle/>
          <a:p>
            <a:r>
              <a:rPr lang="it-IT" dirty="0" smtClean="0"/>
              <a:t>LA FUNZIONE LAVORO</a:t>
            </a:r>
            <a:endParaRPr lang="it-IT" dirty="0"/>
          </a:p>
        </p:txBody>
      </p:sp>
    </p:spTree>
    <p:extLst>
      <p:ext uri="{BB962C8B-B14F-4D97-AF65-F5344CB8AC3E}">
        <p14:creationId xmlns:p14="http://schemas.microsoft.com/office/powerpoint/2010/main" val="173508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0.00034 0.00139 C 0.02969 0.00139 0.10434 0.00139 0.08924 0.00139 C 0.07413 0.00139 -0.07552 0.00139 -0.09062 0.00139 C -0.10573 0.00139 -0.03038 0.00139 -0.00034 0.00139 Z " pathEditMode="relative" rAng="0" ptsTypes="aaaa">
                                      <p:cBhvr>
                                        <p:cTn id="6" dur="2000" fill="hold"/>
                                        <p:tgtEl>
                                          <p:spTgt spid="148493"/>
                                        </p:tgtEl>
                                        <p:attrNameLst>
                                          <p:attrName>ppt_x</p:attrName>
                                          <p:attrName>ppt_y</p:attrName>
                                        </p:attrNameLst>
                                      </p:cBhvr>
                                      <p:rCtr x="0" y="0"/>
                                    </p:animMotion>
                                  </p:childTnLst>
                                </p:cTn>
                              </p:par>
                              <p:par>
                                <p:cTn id="7" presetID="0" presetClass="path" presetSubtype="0" fill="hold" nodeType="withEffect">
                                  <p:stCondLst>
                                    <p:cond delay="0"/>
                                  </p:stCondLst>
                                  <p:childTnLst>
                                    <p:animMotion origin="layout" path="M -0.00017 -0.0007 C 0.02969 -0.0007 0.1033 -0.0007 0.08802 -0.0007 C 0.07274 -0.0007 -0.07691 -0.0007 -0.09167 -0.0007 C -0.10642 -0.0007 -0.03003 -0.0007 -0.00017 -0.0007 Z " pathEditMode="relative" rAng="0" ptsTypes="aaaa">
                                      <p:cBhvr>
                                        <p:cTn id="8" dur="2000" fill="hold"/>
                                        <p:tgtEl>
                                          <p:spTgt spid="148499"/>
                                        </p:tgtEl>
                                        <p:attrNameLst>
                                          <p:attrName>ppt_x</p:attrName>
                                          <p:attrName>ppt_y</p:attrName>
                                        </p:attrNameLst>
                                      </p:cBhvr>
                                      <p:rCtr x="-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6" name="Picture 16" descr="buca destra"/>
          <p:cNvPicPr>
            <a:picLocks noChangeAspect="1" noChangeArrowheads="1"/>
          </p:cNvPicPr>
          <p:nvPr/>
        </p:nvPicPr>
        <p:blipFill>
          <a:blip r:embed="rId2"/>
          <a:srcRect/>
          <a:stretch>
            <a:fillRect/>
          </a:stretch>
        </p:blipFill>
        <p:spPr bwMode="auto">
          <a:xfrm>
            <a:off x="4483100" y="2817813"/>
            <a:ext cx="3235325" cy="1719262"/>
          </a:xfrm>
          <a:prstGeom prst="rect">
            <a:avLst/>
          </a:prstGeom>
          <a:noFill/>
        </p:spPr>
      </p:pic>
      <p:pic>
        <p:nvPicPr>
          <p:cNvPr id="184337" name="Picture 17" descr="buca sinistra"/>
          <p:cNvPicPr>
            <a:picLocks noChangeAspect="1" noChangeArrowheads="1"/>
          </p:cNvPicPr>
          <p:nvPr/>
        </p:nvPicPr>
        <p:blipFill>
          <a:blip r:embed="rId3"/>
          <a:srcRect/>
          <a:stretch>
            <a:fillRect/>
          </a:stretch>
        </p:blipFill>
        <p:spPr bwMode="auto">
          <a:xfrm>
            <a:off x="982663" y="2016125"/>
            <a:ext cx="3328987" cy="2152650"/>
          </a:xfrm>
          <a:prstGeom prst="rect">
            <a:avLst/>
          </a:prstGeom>
          <a:noFill/>
        </p:spPr>
      </p:pic>
      <p:sp>
        <p:nvSpPr>
          <p:cNvPr id="184338" name="Line 18"/>
          <p:cNvSpPr>
            <a:spLocks noChangeShapeType="1"/>
          </p:cNvSpPr>
          <p:nvPr/>
        </p:nvSpPr>
        <p:spPr bwMode="auto">
          <a:xfrm>
            <a:off x="4292600" y="2430463"/>
            <a:ext cx="204788" cy="588962"/>
          </a:xfrm>
          <a:prstGeom prst="line">
            <a:avLst/>
          </a:prstGeom>
          <a:noFill/>
          <a:ln w="3810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184339" name="Line 19"/>
          <p:cNvSpPr>
            <a:spLocks noChangeShapeType="1"/>
          </p:cNvSpPr>
          <p:nvPr/>
        </p:nvSpPr>
        <p:spPr bwMode="auto">
          <a:xfrm>
            <a:off x="955675" y="3422650"/>
            <a:ext cx="7292975" cy="3175"/>
          </a:xfrm>
          <a:prstGeom prst="line">
            <a:avLst/>
          </a:prstGeom>
          <a:noFill/>
          <a:ln w="28575">
            <a:solidFill>
              <a:schemeClr val="tx1"/>
            </a:solidFill>
            <a:prstDash val="dash"/>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184340" name="Line 20"/>
          <p:cNvSpPr>
            <a:spLocks noChangeShapeType="1"/>
          </p:cNvSpPr>
          <p:nvPr/>
        </p:nvSpPr>
        <p:spPr bwMode="auto">
          <a:xfrm>
            <a:off x="4271963" y="2432050"/>
            <a:ext cx="3983037" cy="1588"/>
          </a:xfrm>
          <a:prstGeom prst="line">
            <a:avLst/>
          </a:prstGeom>
          <a:noFill/>
          <a:ln w="19050">
            <a:solidFill>
              <a:schemeClr val="tx1"/>
            </a:solidFill>
            <a:prstDash val="sysDot"/>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184341" name="Line 21"/>
          <p:cNvSpPr>
            <a:spLocks noChangeShapeType="1"/>
          </p:cNvSpPr>
          <p:nvPr/>
        </p:nvSpPr>
        <p:spPr bwMode="auto">
          <a:xfrm>
            <a:off x="7367588" y="2441575"/>
            <a:ext cx="0" cy="561975"/>
          </a:xfrm>
          <a:prstGeom prst="line">
            <a:avLst/>
          </a:prstGeom>
          <a:noFill/>
          <a:ln w="9525">
            <a:solidFill>
              <a:schemeClr val="tx1"/>
            </a:solidFill>
            <a:round/>
            <a:headEnd type="triangle" w="med" len="med"/>
            <a:tailEnd type="triangle" w="med" len="me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184342" name="Text Box 22"/>
          <p:cNvSpPr txBox="1">
            <a:spLocks noChangeArrowheads="1"/>
          </p:cNvSpPr>
          <p:nvPr/>
        </p:nvSpPr>
        <p:spPr bwMode="auto">
          <a:xfrm>
            <a:off x="7191375" y="2454275"/>
            <a:ext cx="828675" cy="519113"/>
          </a:xfrm>
          <a:prstGeom prst="rect">
            <a:avLst/>
          </a:prstGeom>
          <a:noFill/>
          <a:ln w="9525">
            <a:noFill/>
            <a:miter lim="800000"/>
            <a:headEnd/>
            <a:tailEnd/>
          </a:ln>
          <a:effectLst/>
        </p:spPr>
        <p:txBody>
          <a:bodyPr wrap="none">
            <a:prstTxWarp prst="textNoShape">
              <a:avLst/>
            </a:prstTxWarp>
            <a:spAutoFit/>
          </a:bodyPr>
          <a:lstStyle/>
          <a:p>
            <a:pPr indent="190500" algn="ctr" fontAlgn="base">
              <a:spcBef>
                <a:spcPct val="0"/>
              </a:spcBef>
              <a:spcAft>
                <a:spcPct val="0"/>
              </a:spcAft>
            </a:pPr>
            <a:r>
              <a:rPr lang="it-IT" sz="2800" b="1">
                <a:solidFill>
                  <a:srgbClr val="000000"/>
                </a:solidFill>
                <a:latin typeface="Symbol" charset="2"/>
              </a:rPr>
              <a:t>D</a:t>
            </a:r>
            <a:r>
              <a:rPr lang="it-IT" sz="2800" b="1">
                <a:solidFill>
                  <a:srgbClr val="000000"/>
                </a:solidFill>
                <a:latin typeface="Arial" charset="0"/>
              </a:rPr>
              <a:t>V</a:t>
            </a:r>
          </a:p>
        </p:txBody>
      </p:sp>
      <p:grpSp>
        <p:nvGrpSpPr>
          <p:cNvPr id="2" name="Group 25"/>
          <p:cNvGrpSpPr>
            <a:grpSpLocks/>
          </p:cNvGrpSpPr>
          <p:nvPr/>
        </p:nvGrpSpPr>
        <p:grpSpPr bwMode="auto">
          <a:xfrm>
            <a:off x="1925638" y="4895850"/>
            <a:ext cx="5292725" cy="519113"/>
            <a:chOff x="1769" y="3084"/>
            <a:chExt cx="3334" cy="327"/>
          </a:xfrm>
        </p:grpSpPr>
        <p:sp>
          <p:nvSpPr>
            <p:cNvPr id="184343" name="Text Box 23"/>
            <p:cNvSpPr txBox="1">
              <a:spLocks noChangeArrowheads="1"/>
            </p:cNvSpPr>
            <p:nvPr/>
          </p:nvSpPr>
          <p:spPr bwMode="auto">
            <a:xfrm>
              <a:off x="1769" y="3084"/>
              <a:ext cx="522" cy="327"/>
            </a:xfrm>
            <a:prstGeom prst="rect">
              <a:avLst/>
            </a:prstGeom>
            <a:noFill/>
            <a:ln w="9525">
              <a:noFill/>
              <a:miter lim="800000"/>
              <a:headEnd/>
              <a:tailEnd/>
            </a:ln>
            <a:effectLst/>
          </p:spPr>
          <p:txBody>
            <a:bodyPr wrap="none">
              <a:prstTxWarp prst="textNoShape">
                <a:avLst/>
              </a:prstTxWarp>
              <a:spAutoFit/>
            </a:bodyPr>
            <a:lstStyle/>
            <a:p>
              <a:pPr indent="190500" algn="ctr" fontAlgn="base">
                <a:spcBef>
                  <a:spcPct val="0"/>
                </a:spcBef>
                <a:spcAft>
                  <a:spcPct val="0"/>
                </a:spcAft>
              </a:pPr>
              <a:r>
                <a:rPr lang="it-IT" sz="2800" b="1">
                  <a:solidFill>
                    <a:srgbClr val="000000"/>
                  </a:solidFill>
                  <a:latin typeface="Symbol" charset="2"/>
                </a:rPr>
                <a:t>D</a:t>
              </a:r>
              <a:r>
                <a:rPr lang="it-IT" sz="2800" b="1">
                  <a:solidFill>
                    <a:srgbClr val="000000"/>
                  </a:solidFill>
                  <a:latin typeface="Arial" charset="0"/>
                </a:rPr>
                <a:t>V</a:t>
              </a:r>
            </a:p>
          </p:txBody>
        </p:sp>
        <p:sp>
          <p:nvSpPr>
            <p:cNvPr id="184344" name="Text Box 24"/>
            <p:cNvSpPr txBox="1">
              <a:spLocks noChangeArrowheads="1"/>
            </p:cNvSpPr>
            <p:nvPr/>
          </p:nvSpPr>
          <p:spPr bwMode="auto">
            <a:xfrm>
              <a:off x="2151" y="3113"/>
              <a:ext cx="2952" cy="288"/>
            </a:xfrm>
            <a:prstGeom prst="rect">
              <a:avLst/>
            </a:prstGeom>
            <a:noFill/>
            <a:ln w="9525">
              <a:noFill/>
              <a:miter lim="800000"/>
              <a:headEnd/>
              <a:tailEnd/>
            </a:ln>
            <a:effectLst/>
          </p:spPr>
          <p:txBody>
            <a:bodyPr wrap="none">
              <a:prstTxWarp prst="textNoShape">
                <a:avLst/>
              </a:prstTxWarp>
              <a:spAutoFit/>
            </a:bodyPr>
            <a:lstStyle/>
            <a:p>
              <a:pPr indent="190500" algn="just" fontAlgn="base">
                <a:spcBef>
                  <a:spcPct val="0"/>
                </a:spcBef>
                <a:spcAft>
                  <a:spcPct val="0"/>
                </a:spcAft>
              </a:pPr>
              <a:r>
                <a:rPr lang="it-IT" sz="2400" b="1">
                  <a:solidFill>
                    <a:srgbClr val="000000"/>
                  </a:solidFill>
                  <a:latin typeface="Garamond" charset="0"/>
                </a:rPr>
                <a:t>:  d.d.p. di contatto (effetto Volta)</a:t>
              </a:r>
            </a:p>
          </p:txBody>
        </p:sp>
      </p:grpSp>
      <p:pic>
        <p:nvPicPr>
          <p:cNvPr id="184347" name="Picture 27" descr="sfera blu"/>
          <p:cNvPicPr>
            <a:picLocks noGrp="1" noChangeAspect="1" noChangeArrowheads="1"/>
          </p:cNvPicPr>
          <p:nvPr>
            <p:ph sz="half" idx="1"/>
          </p:nvPr>
        </p:nvPicPr>
        <p:blipFill>
          <a:blip r:embed="rId4" cstate="email">
            <a:extLst>
              <a:ext uri="{28A0092B-C50C-407E-A947-70E740481C1C}">
                <a14:useLocalDpi xmlns:a14="http://schemas.microsoft.com/office/drawing/2010/main"/>
              </a:ext>
            </a:extLst>
          </a:blip>
          <a:srcRect/>
          <a:stretch>
            <a:fillRect/>
          </a:stretch>
        </p:blipFill>
        <p:spPr>
          <a:xfrm>
            <a:off x="2820988" y="3328988"/>
            <a:ext cx="184150" cy="184150"/>
          </a:xfrm>
          <a:noFill/>
          <a:ln/>
        </p:spPr>
      </p:pic>
      <p:pic>
        <p:nvPicPr>
          <p:cNvPr id="184355" name="Picture 35" descr="sfera blu"/>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a:xfrm>
            <a:off x="5762625" y="3332163"/>
            <a:ext cx="184150" cy="184150"/>
          </a:xfrm>
          <a:noFill/>
          <a:ln/>
        </p:spPr>
      </p:pic>
      <p:sp>
        <p:nvSpPr>
          <p:cNvPr id="14" name="Rettangolo 13"/>
          <p:cNvSpPr/>
          <p:nvPr/>
        </p:nvSpPr>
        <p:spPr>
          <a:xfrm>
            <a:off x="152400" y="152400"/>
            <a:ext cx="8534400" cy="600164"/>
          </a:xfrm>
          <a:prstGeom prst="rect">
            <a:avLst/>
          </a:prstGeom>
        </p:spPr>
        <p:txBody>
          <a:bodyPr wrap="square">
            <a:spAutoFit/>
          </a:bodyPr>
          <a:lstStyle/>
          <a:p>
            <a:pPr algn="ctr" fontAlgn="base">
              <a:lnSpc>
                <a:spcPct val="90000"/>
              </a:lnSpc>
              <a:spcBef>
                <a:spcPct val="20000"/>
              </a:spcBef>
              <a:spcAft>
                <a:spcPct val="0"/>
              </a:spcAft>
              <a:buClr>
                <a:srgbClr val="009999"/>
              </a:buClr>
              <a:buSzPct val="80000"/>
              <a:buFont typeface="Wingdings" charset="2"/>
              <a:buNone/>
            </a:pPr>
            <a:r>
              <a:rPr lang="it-IT" sz="3600" dirty="0" smtClean="0">
                <a:solidFill>
                  <a:srgbClr val="000000"/>
                </a:solidFill>
                <a:effectLst>
                  <a:outerShdw blurRad="38100" dist="38100" dir="2700000" algn="tl">
                    <a:srgbClr val="000000">
                      <a:alpha val="43137"/>
                    </a:srgbClr>
                  </a:outerShdw>
                </a:effectLst>
                <a:latin typeface="Garamond" charset="0"/>
              </a:rPr>
              <a:t>MISURA DELLA FUNZIONE LAVORO</a:t>
            </a:r>
            <a:endParaRPr lang="it-IT" sz="3600" dirty="0">
              <a:solidFill>
                <a:srgbClr val="000000"/>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6766689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131840" y="56927"/>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a:solidFill>
                  <a:srgbClr val="FF0000"/>
                </a:solidFill>
                <a:cs typeface="Symbol" charset="2"/>
              </a:rPr>
              <a:t>L’ESPERIMENTO DI HALLWACHS </a:t>
            </a:r>
          </a:p>
          <a:p>
            <a:endParaRPr lang="it-IT" sz="3200" dirty="0">
              <a:solidFill>
                <a:prstClr val="black"/>
              </a:solidFill>
              <a:latin typeface="Calibri"/>
            </a:endParaRPr>
          </a:p>
        </p:txBody>
      </p:sp>
      <p:sp>
        <p:nvSpPr>
          <p:cNvPr id="11" name="Rectangle 10"/>
          <p:cNvSpPr>
            <a:spLocks noChangeArrowheads="1"/>
          </p:cNvSpPr>
          <p:nvPr/>
        </p:nvSpPr>
        <p:spPr bwMode="auto">
          <a:xfrm>
            <a:off x="107504" y="1432052"/>
            <a:ext cx="8856984" cy="2240613"/>
          </a:xfrm>
          <a:prstGeom prst="rect">
            <a:avLst/>
          </a:prstGeom>
          <a:noFill/>
          <a:ln w="9525">
            <a:noFill/>
            <a:miter lim="800000"/>
            <a:headEnd/>
            <a:tailEnd/>
          </a:ln>
          <a:effectLst/>
        </p:spPr>
        <p:txBody>
          <a:bodyPr wrap="square">
            <a:prstTxWarp prst="textNoShape">
              <a:avLst/>
            </a:prstTxWarp>
            <a:spAutoFit/>
          </a:bodyPr>
          <a:lstStyle/>
          <a:p>
            <a:pPr algn="just" fontAlgn="base">
              <a:lnSpc>
                <a:spcPct val="90000"/>
              </a:lnSpc>
              <a:spcBef>
                <a:spcPct val="20000"/>
              </a:spcBef>
              <a:spcAft>
                <a:spcPct val="0"/>
              </a:spcAft>
              <a:buClr>
                <a:srgbClr val="99FF99"/>
              </a:buClr>
              <a:buSzPct val="80000"/>
              <a:buFont typeface="Wingdings" charset="2"/>
              <a:buChar char="Ø"/>
            </a:pPr>
            <a:r>
              <a:rPr lang="it-IT" sz="2400" dirty="0" smtClean="0">
                <a:solidFill>
                  <a:srgbClr val="0000FF"/>
                </a:solidFill>
                <a:effectLst>
                  <a:outerShdw blurRad="38100" dist="38100" dir="2700000" algn="tl">
                    <a:srgbClr val="000000">
                      <a:alpha val="43137"/>
                    </a:srgbClr>
                  </a:outerShdw>
                </a:effectLst>
              </a:rPr>
              <a:t>ABBIAMO VISTO CHE L’EFFETTO </a:t>
            </a:r>
            <a:r>
              <a:rPr lang="it-IT" sz="2400" dirty="0" err="1" smtClean="0">
                <a:solidFill>
                  <a:srgbClr val="0000FF"/>
                </a:solidFill>
                <a:effectLst>
                  <a:outerShdw blurRad="38100" dist="38100" dir="2700000" algn="tl">
                    <a:srgbClr val="000000">
                      <a:alpha val="43137"/>
                    </a:srgbClr>
                  </a:outerShdw>
                </a:effectLst>
              </a:rPr>
              <a:t>DI</a:t>
            </a:r>
            <a:r>
              <a:rPr lang="it-IT" sz="2400" dirty="0" smtClean="0">
                <a:solidFill>
                  <a:srgbClr val="0000FF"/>
                </a:solidFill>
                <a:effectLst>
                  <a:outerShdw blurRad="38100" dist="38100" dir="2700000" algn="tl">
                    <a:srgbClr val="000000">
                      <a:alpha val="43137"/>
                    </a:srgbClr>
                  </a:outerShdw>
                </a:effectLst>
              </a:rPr>
              <a:t> SCARICA DELL’ELETTROSCOPIO E’ PRATICAMENTE IMMEDIATO (SE SI MISURASSE L’EFFETTO FOTOELETTRICO CON UNA STRUMENTAZIONE PIU’ SOFISTICATA DEL SEMPLICE ELETTROSCOPIO SI AVREBBE UNA STIMA PER </a:t>
            </a:r>
            <a:r>
              <a:rPr lang="it-IT" sz="2400" dirty="0" smtClean="0">
                <a:solidFill>
                  <a:srgbClr val="FF0000"/>
                </a:solidFill>
                <a:effectLst>
                  <a:outerShdw blurRad="38100" dist="38100" dir="2700000" algn="tl">
                    <a:srgbClr val="000000">
                      <a:alpha val="43137"/>
                    </a:srgbClr>
                  </a:outerShdw>
                </a:effectLst>
              </a:rPr>
              <a:t>t=10</a:t>
            </a:r>
            <a:r>
              <a:rPr lang="it-IT" sz="2400" baseline="30000" dirty="0" smtClean="0">
                <a:solidFill>
                  <a:srgbClr val="FF0000"/>
                </a:solidFill>
                <a:effectLst>
                  <a:outerShdw blurRad="38100" dist="38100" dir="2700000" algn="tl">
                    <a:srgbClr val="000000">
                      <a:alpha val="43137"/>
                    </a:srgbClr>
                  </a:outerShdw>
                </a:effectLst>
              </a:rPr>
              <a:t>-9</a:t>
            </a:r>
            <a:r>
              <a:rPr lang="it-IT" sz="2400" dirty="0" smtClean="0">
                <a:solidFill>
                  <a:srgbClr val="FF0000"/>
                </a:solidFill>
                <a:effectLst>
                  <a:outerShdw blurRad="38100" dist="38100" dir="2700000" algn="tl">
                    <a:srgbClr val="000000">
                      <a:alpha val="43137"/>
                    </a:srgbClr>
                  </a:outerShdw>
                </a:effectLst>
              </a:rPr>
              <a:t> sec</a:t>
            </a:r>
            <a:r>
              <a:rPr lang="it-IT" sz="2400" dirty="0" smtClean="0">
                <a:solidFill>
                  <a:srgbClr val="0000FF"/>
                </a:solidFill>
                <a:effectLst>
                  <a:outerShdw blurRad="38100" dist="38100" dir="2700000" algn="tl">
                    <a:srgbClr val="000000">
                      <a:alpha val="43137"/>
                    </a:srgbClr>
                  </a:outerShdw>
                </a:effectLst>
              </a:rPr>
              <a:t>)</a:t>
            </a:r>
          </a:p>
          <a:p>
            <a:pPr algn="just" fontAlgn="base">
              <a:lnSpc>
                <a:spcPct val="90000"/>
              </a:lnSpc>
              <a:spcBef>
                <a:spcPct val="20000"/>
              </a:spcBef>
              <a:spcAft>
                <a:spcPct val="0"/>
              </a:spcAft>
              <a:buClr>
                <a:srgbClr val="99FF99"/>
              </a:buClr>
              <a:buSzPct val="80000"/>
              <a:buFont typeface="Wingdings" charset="2"/>
              <a:buNone/>
            </a:pPr>
            <a:endParaRPr lang="it-IT" sz="2400" dirty="0" smtClean="0">
              <a:solidFill>
                <a:srgbClr val="0000FF"/>
              </a:solidFill>
              <a:effectLst>
                <a:outerShdw blurRad="38100" dist="38100" dir="2700000" algn="tl">
                  <a:srgbClr val="000000">
                    <a:alpha val="43137"/>
                  </a:srgbClr>
                </a:outerShdw>
              </a:effectLst>
            </a:endParaRPr>
          </a:p>
          <a:p>
            <a:pPr algn="just" fontAlgn="base">
              <a:lnSpc>
                <a:spcPct val="90000"/>
              </a:lnSpc>
              <a:spcBef>
                <a:spcPct val="20000"/>
              </a:spcBef>
              <a:spcAft>
                <a:spcPct val="0"/>
              </a:spcAft>
              <a:buClr>
                <a:srgbClr val="99FF99"/>
              </a:buClr>
              <a:buSzPct val="80000"/>
              <a:buFont typeface="Wingdings" charset="2"/>
              <a:buChar char="Ø"/>
            </a:pPr>
            <a:endParaRPr lang="it-IT" sz="2400" dirty="0">
              <a:solidFill>
                <a:srgbClr val="0000FF"/>
              </a:solidFill>
              <a:effectLst>
                <a:outerShdw blurRad="38100" dist="38100" dir="2700000" algn="tl">
                  <a:srgbClr val="000000">
                    <a:alpha val="43137"/>
                  </a:srgbClr>
                </a:outerShdw>
              </a:effectLst>
            </a:endParaRPr>
          </a:p>
        </p:txBody>
      </p:sp>
      <p:sp>
        <p:nvSpPr>
          <p:cNvPr id="12" name="Rectangle 10"/>
          <p:cNvSpPr>
            <a:spLocks noChangeArrowheads="1"/>
          </p:cNvSpPr>
          <p:nvPr/>
        </p:nvSpPr>
        <p:spPr bwMode="auto">
          <a:xfrm>
            <a:off x="107504" y="4835012"/>
            <a:ext cx="9036403" cy="1834348"/>
          </a:xfrm>
          <a:prstGeom prst="rect">
            <a:avLst/>
          </a:prstGeom>
          <a:noFill/>
          <a:ln w="9525">
            <a:noFill/>
            <a:miter lim="800000"/>
            <a:headEnd/>
            <a:tailEnd/>
          </a:ln>
          <a:effectLst/>
        </p:spPr>
        <p:txBody>
          <a:bodyPr wrap="square">
            <a:prstTxWarp prst="textNoShape">
              <a:avLst/>
            </a:prstTxWarp>
            <a:spAutoFit/>
          </a:bodyPr>
          <a:lstStyle/>
          <a:p>
            <a:pPr algn="just" fontAlgn="base">
              <a:lnSpc>
                <a:spcPct val="90000"/>
              </a:lnSpc>
              <a:spcBef>
                <a:spcPct val="20000"/>
              </a:spcBef>
              <a:spcAft>
                <a:spcPct val="0"/>
              </a:spcAft>
              <a:buClr>
                <a:srgbClr val="99FF99"/>
              </a:buClr>
              <a:buSzPct val="80000"/>
              <a:buFont typeface="Wingdings" charset="2"/>
              <a:buChar char="Ø"/>
            </a:pPr>
            <a:r>
              <a:rPr lang="it-IT" sz="2400" dirty="0" smtClean="0">
                <a:solidFill>
                  <a:srgbClr val="0000FF"/>
                </a:solidFill>
                <a:effectLst>
                  <a:outerShdw blurRad="38100" dist="38100" dir="2700000" algn="tl">
                    <a:srgbClr val="000000">
                      <a:alpha val="43137"/>
                    </a:srgbClr>
                  </a:outerShdw>
                </a:effectLst>
              </a:rPr>
              <a:t>FACCIAMO UNA STIMA CLASSICA DEL TEMPO CHE UN ATOMO IMPIEGHEREBBE AD ASSORBIRE L’ENERGIA NECESSARIA A SALTARE FUORI DALL </a:t>
            </a:r>
            <a:r>
              <a:rPr lang="it-IT" sz="2400" dirty="0" err="1" smtClean="0">
                <a:solidFill>
                  <a:srgbClr val="0000FF"/>
                </a:solidFill>
                <a:effectLst>
                  <a:outerShdw blurRad="38100" dist="38100" dir="2700000" algn="tl">
                    <a:srgbClr val="000000">
                      <a:alpha val="43137"/>
                    </a:srgbClr>
                  </a:outerShdw>
                </a:effectLst>
              </a:rPr>
              <a:t>Zn</a:t>
            </a:r>
            <a:r>
              <a:rPr lang="it-IT" sz="2400" dirty="0" smtClean="0">
                <a:solidFill>
                  <a:srgbClr val="0000FF"/>
                </a:solidFill>
                <a:effectLst>
                  <a:outerShdw blurRad="38100" dist="38100" dir="2700000" algn="tl">
                    <a:srgbClr val="000000">
                      <a:alpha val="43137"/>
                    </a:srgbClr>
                  </a:outerShdw>
                </a:effectLst>
              </a:rPr>
              <a:t>  IPOTIZZANDO CHE L’ENERGIA SIA UNIFORMEMENTE DISTRIBUITA SUL FRONTE </a:t>
            </a:r>
            <a:r>
              <a:rPr lang="it-IT" sz="2400" dirty="0" err="1" smtClean="0">
                <a:solidFill>
                  <a:srgbClr val="0000FF"/>
                </a:solidFill>
                <a:effectLst>
                  <a:outerShdw blurRad="38100" dist="38100" dir="2700000" algn="tl">
                    <a:srgbClr val="000000">
                      <a:alpha val="43137"/>
                    </a:srgbClr>
                  </a:outerShdw>
                </a:effectLst>
              </a:rPr>
              <a:t>D’ONDA</a:t>
            </a:r>
            <a:r>
              <a:rPr lang="it-IT" sz="2400" dirty="0" smtClean="0">
                <a:solidFill>
                  <a:srgbClr val="0000FF"/>
                </a:solidFill>
                <a:effectLst>
                  <a:outerShdw blurRad="38100" dist="38100" dir="2700000" algn="tl">
                    <a:srgbClr val="000000">
                      <a:alpha val="43137"/>
                    </a:srgbClr>
                  </a:outerShdw>
                </a:effectLst>
              </a:rPr>
              <a:t> SFERICO </a:t>
            </a:r>
          </a:p>
          <a:p>
            <a:pPr algn="just" fontAlgn="base">
              <a:lnSpc>
                <a:spcPct val="90000"/>
              </a:lnSpc>
              <a:spcBef>
                <a:spcPct val="20000"/>
              </a:spcBef>
              <a:spcAft>
                <a:spcPct val="0"/>
              </a:spcAft>
              <a:buClr>
                <a:srgbClr val="99FF99"/>
              </a:buClr>
              <a:buSzPct val="80000"/>
              <a:buFont typeface="Wingdings" charset="2"/>
              <a:buChar char="Ø"/>
            </a:pPr>
            <a:endParaRPr lang="it-IT" sz="2400" dirty="0">
              <a:solidFill>
                <a:srgbClr val="0000FF"/>
              </a:solidFill>
              <a:effectLst>
                <a:outerShdw blurRad="38100" dist="38100" dir="2700000" algn="tl">
                  <a:srgbClr val="000000">
                    <a:alpha val="43137"/>
                  </a:srgbClr>
                </a:outerShdw>
              </a:effectLst>
            </a:endParaRPr>
          </a:p>
        </p:txBody>
      </p:sp>
      <p:pic>
        <p:nvPicPr>
          <p:cNvPr id="17" name="Picture 7" descr="ritardo fotoelettrico"/>
          <p:cNvPicPr>
            <a:picLocks noChangeAspect="1" noChangeArrowheads="1"/>
          </p:cNvPicPr>
          <p:nvPr/>
        </p:nvPicPr>
        <p:blipFill>
          <a:blip r:embed="rId2" cstate="email">
            <a:lum bright="-10000" contrast="20000"/>
            <a:extLst>
              <a:ext uri="{28A0092B-C50C-407E-A947-70E740481C1C}">
                <a14:useLocalDpi xmlns:a14="http://schemas.microsoft.com/office/drawing/2010/main"/>
              </a:ext>
            </a:extLst>
          </a:blip>
          <a:srcRect/>
          <a:stretch>
            <a:fillRect/>
          </a:stretch>
        </p:blipFill>
        <p:spPr bwMode="auto">
          <a:xfrm>
            <a:off x="6962453" y="2852936"/>
            <a:ext cx="2161921" cy="1944216"/>
          </a:xfrm>
          <a:prstGeom prst="rect">
            <a:avLst/>
          </a:prstGeom>
          <a:noFill/>
          <a:ln w="9525">
            <a:noFill/>
            <a:miter lim="800000"/>
            <a:headEnd/>
            <a:tailEnd/>
          </a:ln>
        </p:spPr>
      </p:pic>
    </p:spTree>
    <p:extLst>
      <p:ext uri="{BB962C8B-B14F-4D97-AF65-F5344CB8AC3E}">
        <p14:creationId xmlns:p14="http://schemas.microsoft.com/office/powerpoint/2010/main" val="42465612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131840" y="56927"/>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a:solidFill>
                  <a:srgbClr val="FF0000"/>
                </a:solidFill>
                <a:cs typeface="Symbol" charset="2"/>
              </a:rPr>
              <a:t>L’ESPERIMENTO DI HALLWACHS </a:t>
            </a:r>
          </a:p>
          <a:p>
            <a:endParaRPr lang="it-IT" sz="3200" dirty="0">
              <a:solidFill>
                <a:prstClr val="black"/>
              </a:solidFill>
              <a:latin typeface="Calibri"/>
            </a:endParaRPr>
          </a:p>
        </p:txBody>
      </p:sp>
      <p:sp>
        <p:nvSpPr>
          <p:cNvPr id="6" name="Rectangle 89"/>
          <p:cNvSpPr>
            <a:spLocks noChangeArrowheads="1"/>
          </p:cNvSpPr>
          <p:nvPr/>
        </p:nvSpPr>
        <p:spPr bwMode="auto">
          <a:xfrm>
            <a:off x="15654" y="1268760"/>
            <a:ext cx="8804818" cy="1098762"/>
          </a:xfrm>
          <a:prstGeom prst="rect">
            <a:avLst/>
          </a:prstGeom>
          <a:noFill/>
          <a:ln w="9525">
            <a:noFill/>
            <a:miter lim="800000"/>
            <a:headEnd/>
            <a:tailEnd/>
          </a:ln>
          <a:effectLst/>
        </p:spPr>
        <p:txBody>
          <a:bodyPr wrap="square">
            <a:prstTxWarp prst="textNoShape">
              <a:avLst/>
            </a:prstTxWarp>
            <a:spAutoFit/>
          </a:bodyPr>
          <a:lstStyle/>
          <a:p>
            <a:pPr marL="571500" indent="-571500" algn="just" fontAlgn="base">
              <a:lnSpc>
                <a:spcPct val="90000"/>
              </a:lnSpc>
              <a:spcBef>
                <a:spcPct val="20000"/>
              </a:spcBef>
              <a:spcAft>
                <a:spcPct val="0"/>
              </a:spcAft>
              <a:buClr>
                <a:srgbClr val="99FF99"/>
              </a:buClr>
              <a:buSzPct val="80000"/>
              <a:buFont typeface="Wingdings" charset="2"/>
              <a:buChar char="ü"/>
            </a:pPr>
            <a:r>
              <a:rPr lang="it-IT" sz="3600" dirty="0">
                <a:solidFill>
                  <a:srgbClr val="0000FF"/>
                </a:solidFill>
                <a:effectLst>
                  <a:outerShdw blurRad="38100" dist="38100" dir="2700000" algn="tl">
                    <a:srgbClr val="000000">
                      <a:alpha val="43137"/>
                    </a:srgbClr>
                  </a:outerShdw>
                </a:effectLst>
              </a:rPr>
              <a:t>Calcolo dell’energia luminosa che investe un atomo nell’unità di tempo</a:t>
            </a:r>
          </a:p>
        </p:txBody>
      </p:sp>
      <p:sp>
        <p:nvSpPr>
          <p:cNvPr id="7" name="Rettangolo 6"/>
          <p:cNvSpPr/>
          <p:nvPr/>
        </p:nvSpPr>
        <p:spPr>
          <a:xfrm>
            <a:off x="914400" y="2204864"/>
            <a:ext cx="8229600" cy="4167294"/>
          </a:xfrm>
          <a:prstGeom prst="rect">
            <a:avLst/>
          </a:prstGeom>
        </p:spPr>
        <p:txBody>
          <a:bodyPr wrap="square">
            <a:spAutoFit/>
          </a:bodyPr>
          <a:lstStyle/>
          <a:p>
            <a:pPr fontAlgn="base">
              <a:lnSpc>
                <a:spcPct val="90000"/>
              </a:lnSpc>
              <a:spcBef>
                <a:spcPct val="20000"/>
              </a:spcBef>
              <a:spcAft>
                <a:spcPct val="0"/>
              </a:spcAft>
              <a:buClr>
                <a:srgbClr val="99FF99"/>
              </a:buClr>
              <a:buSzPct val="80000"/>
              <a:buFont typeface="Wingdings" charset="2"/>
              <a:buNone/>
            </a:pPr>
            <a:r>
              <a:rPr lang="it-IT" sz="2800" dirty="0" smtClean="0">
                <a:solidFill>
                  <a:srgbClr val="0000FF"/>
                </a:solidFill>
                <a:effectLst>
                  <a:outerShdw blurRad="38100" dist="38100" dir="2700000" algn="tl">
                    <a:srgbClr val="000000">
                      <a:alpha val="43137"/>
                    </a:srgbClr>
                  </a:outerShdw>
                </a:effectLst>
              </a:rPr>
              <a:t>Dati:</a:t>
            </a:r>
          </a:p>
          <a:p>
            <a:pPr marL="457200" indent="-457200" fontAlgn="base">
              <a:lnSpc>
                <a:spcPct val="90000"/>
              </a:lnSpc>
              <a:spcBef>
                <a:spcPct val="20000"/>
              </a:spcBef>
              <a:spcAft>
                <a:spcPct val="0"/>
              </a:spcAft>
              <a:buClr>
                <a:srgbClr val="99FF99"/>
              </a:buClr>
              <a:buSzPct val="80000"/>
              <a:buFont typeface="Wingdings" charset="2"/>
              <a:buAutoNum type="arabicPeriod"/>
            </a:pPr>
            <a:r>
              <a:rPr lang="it-IT" sz="2800" dirty="0" smtClean="0">
                <a:solidFill>
                  <a:srgbClr val="0000FF"/>
                </a:solidFill>
                <a:effectLst>
                  <a:outerShdw blurRad="38100" dist="38100" dir="2700000" algn="tl">
                    <a:srgbClr val="000000">
                      <a:alpha val="43137"/>
                    </a:srgbClr>
                  </a:outerShdw>
                </a:effectLst>
              </a:rPr>
              <a:t>Dimensione di un atomo di </a:t>
            </a:r>
            <a:r>
              <a:rPr lang="it-IT" sz="2800" dirty="0" err="1" smtClean="0">
                <a:solidFill>
                  <a:srgbClr val="0000FF"/>
                </a:solidFill>
                <a:effectLst>
                  <a:outerShdw blurRad="38100" dist="38100" dir="2700000" algn="tl">
                    <a:srgbClr val="000000">
                      <a:alpha val="43137"/>
                    </a:srgbClr>
                  </a:outerShdw>
                </a:effectLst>
              </a:rPr>
              <a:t>Zn</a:t>
            </a:r>
            <a:r>
              <a:rPr lang="it-IT" sz="2800" dirty="0" smtClean="0">
                <a:solidFill>
                  <a:srgbClr val="0000FF"/>
                </a:solidFill>
                <a:effectLst>
                  <a:outerShdw blurRad="38100" dist="38100" dir="2700000" algn="tl">
                    <a:srgbClr val="000000">
                      <a:alpha val="43137"/>
                    </a:srgbClr>
                  </a:outerShdw>
                </a:effectLst>
              </a:rPr>
              <a:t> (R=1.34Å)</a:t>
            </a:r>
          </a:p>
          <a:p>
            <a:pPr marL="457200" indent="-457200" fontAlgn="base">
              <a:lnSpc>
                <a:spcPct val="90000"/>
              </a:lnSpc>
              <a:spcBef>
                <a:spcPct val="20000"/>
              </a:spcBef>
              <a:spcAft>
                <a:spcPct val="0"/>
              </a:spcAft>
              <a:buClr>
                <a:srgbClr val="99FF99"/>
              </a:buClr>
              <a:buSzPct val="80000"/>
              <a:buFont typeface="Wingdings" charset="2"/>
              <a:buAutoNum type="arabicPeriod"/>
            </a:pPr>
            <a:r>
              <a:rPr lang="it-IT" sz="2800" dirty="0" smtClean="0">
                <a:solidFill>
                  <a:srgbClr val="0000FF"/>
                </a:solidFill>
                <a:effectLst>
                  <a:outerShdw blurRad="38100" dist="38100" dir="2700000" algn="tl">
                    <a:srgbClr val="000000">
                      <a:alpha val="43137"/>
                    </a:srgbClr>
                  </a:outerShdw>
                </a:effectLst>
              </a:rPr>
              <a:t>Potenza emessa dalla lampada alla lunghezza della radiazione UV di 2540Å per </a:t>
            </a:r>
            <a:r>
              <a:rPr lang="it-IT" sz="2800" dirty="0" err="1" smtClean="0">
                <a:solidFill>
                  <a:srgbClr val="0000FF"/>
                </a:solidFill>
                <a:effectLst>
                  <a:outerShdw blurRad="38100" dist="38100" dir="2700000" algn="tl">
                    <a:srgbClr val="000000">
                      <a:alpha val="43137"/>
                    </a:srgbClr>
                  </a:outerShdw>
                </a:effectLst>
              </a:rPr>
              <a:t>unita’</a:t>
            </a:r>
            <a:r>
              <a:rPr lang="it-IT" sz="2800" dirty="0" smtClean="0">
                <a:solidFill>
                  <a:srgbClr val="0000FF"/>
                </a:solidFill>
                <a:effectLst>
                  <a:outerShdw blurRad="38100" dist="38100" dir="2700000" algn="tl">
                    <a:srgbClr val="000000">
                      <a:alpha val="43137"/>
                    </a:srgbClr>
                  </a:outerShdw>
                </a:effectLst>
              </a:rPr>
              <a:t> di superficie (I=11.3x10</a:t>
            </a:r>
            <a:r>
              <a:rPr lang="it-IT" sz="2800" baseline="30000" dirty="0" smtClean="0">
                <a:solidFill>
                  <a:srgbClr val="0000FF"/>
                </a:solidFill>
                <a:effectLst>
                  <a:outerShdw blurRad="38100" dist="38100" dir="2700000" algn="tl">
                    <a:srgbClr val="000000">
                      <a:alpha val="43137"/>
                    </a:srgbClr>
                  </a:outerShdw>
                </a:effectLst>
              </a:rPr>
              <a:t>-6</a:t>
            </a:r>
            <a:r>
              <a:rPr lang="it-IT" sz="2800" dirty="0" smtClean="0">
                <a:solidFill>
                  <a:srgbClr val="0000FF"/>
                </a:solidFill>
                <a:effectLst>
                  <a:outerShdw blurRad="38100" dist="38100" dir="2700000" algn="tl">
                    <a:srgbClr val="000000">
                      <a:alpha val="43137"/>
                    </a:srgbClr>
                  </a:outerShdw>
                </a:effectLst>
              </a:rPr>
              <a:t>W/cm</a:t>
            </a:r>
            <a:r>
              <a:rPr lang="it-IT" sz="2800" baseline="30000" dirty="0" smtClean="0">
                <a:solidFill>
                  <a:srgbClr val="0000FF"/>
                </a:solidFill>
                <a:effectLst>
                  <a:outerShdw blurRad="38100" dist="38100" dir="2700000" algn="tl">
                    <a:srgbClr val="000000">
                      <a:alpha val="43137"/>
                    </a:srgbClr>
                  </a:outerShdw>
                </a:effectLst>
              </a:rPr>
              <a:t>2</a:t>
            </a:r>
            <a:r>
              <a:rPr lang="it-IT" sz="2800" dirty="0" smtClean="0">
                <a:solidFill>
                  <a:srgbClr val="0000FF"/>
                </a:solidFill>
                <a:effectLst>
                  <a:outerShdw blurRad="38100" dist="38100" dir="2700000" algn="tl">
                    <a:srgbClr val="000000">
                      <a:alpha val="43137"/>
                    </a:srgbClr>
                  </a:outerShdw>
                </a:effectLst>
              </a:rPr>
              <a:t>) . Questo valore si </a:t>
            </a:r>
            <a:r>
              <a:rPr lang="it-IT" sz="2800" dirty="0" err="1" smtClean="0">
                <a:solidFill>
                  <a:srgbClr val="0000FF"/>
                </a:solidFill>
                <a:effectLst>
                  <a:outerShdw blurRad="38100" dist="38100" dir="2700000" algn="tl">
                    <a:srgbClr val="000000">
                      <a:alpha val="43137"/>
                    </a:srgbClr>
                  </a:outerShdw>
                </a:effectLst>
              </a:rPr>
              <a:t>puo’ricavare</a:t>
            </a:r>
            <a:r>
              <a:rPr lang="it-IT" sz="2800" dirty="0" smtClean="0">
                <a:solidFill>
                  <a:srgbClr val="0000FF"/>
                </a:solidFill>
                <a:effectLst>
                  <a:outerShdw blurRad="38100" dist="38100" dir="2700000" algn="tl">
                    <a:srgbClr val="000000">
                      <a:alpha val="43137"/>
                    </a:srgbClr>
                  </a:outerShdw>
                </a:effectLst>
              </a:rPr>
              <a:t> misurando la corrente (I=0.5 x 10</a:t>
            </a:r>
            <a:r>
              <a:rPr lang="it-IT" sz="2800" baseline="30000" dirty="0" smtClean="0">
                <a:solidFill>
                  <a:srgbClr val="0000FF"/>
                </a:solidFill>
                <a:effectLst>
                  <a:outerShdw blurRad="38100" dist="38100" dir="2700000" algn="tl">
                    <a:srgbClr val="000000">
                      <a:alpha val="43137"/>
                    </a:srgbClr>
                  </a:outerShdw>
                </a:effectLst>
              </a:rPr>
              <a:t>-6 </a:t>
            </a:r>
            <a:r>
              <a:rPr lang="it-IT" sz="2800" dirty="0" smtClean="0">
                <a:solidFill>
                  <a:srgbClr val="0000FF"/>
                </a:solidFill>
                <a:effectLst>
                  <a:outerShdw blurRad="38100" dist="38100" dir="2700000" algn="tl">
                    <a:srgbClr val="000000">
                      <a:alpha val="43137"/>
                    </a:srgbClr>
                  </a:outerShdw>
                </a:effectLst>
              </a:rPr>
              <a:t>A) che arriva sulla superficie di un fotodiodo (di area pari a 0.34cm</a:t>
            </a:r>
            <a:r>
              <a:rPr lang="it-IT" sz="2800" baseline="30000" dirty="0" smtClean="0">
                <a:solidFill>
                  <a:srgbClr val="0000FF"/>
                </a:solidFill>
                <a:effectLst>
                  <a:outerShdw blurRad="38100" dist="38100" dir="2700000" algn="tl">
                    <a:srgbClr val="000000">
                      <a:alpha val="43137"/>
                    </a:srgbClr>
                  </a:outerShdw>
                </a:effectLst>
              </a:rPr>
              <a:t>2</a:t>
            </a:r>
            <a:r>
              <a:rPr lang="it-IT" sz="2800" dirty="0" smtClean="0">
                <a:solidFill>
                  <a:srgbClr val="0000FF"/>
                </a:solidFill>
                <a:effectLst>
                  <a:outerShdw blurRad="38100" dist="38100" dir="2700000" algn="tl">
                    <a:srgbClr val="000000">
                      <a:alpha val="43137"/>
                    </a:srgbClr>
                  </a:outerShdw>
                </a:effectLst>
              </a:rPr>
              <a:t> ) nota l’efficienza del fotodiodo alla lunghezza d’onda di interesse (pari a  0.13A/Watt)</a:t>
            </a:r>
            <a:endParaRPr lang="it-IT" sz="2400" dirty="0" smtClean="0">
              <a:solidFill>
                <a:srgbClr val="0000FF"/>
              </a:solidFill>
              <a:effectLst>
                <a:outerShdw blurRad="38100" dist="38100" dir="2700000" algn="tl">
                  <a:srgbClr val="000000">
                    <a:alpha val="43137"/>
                  </a:srgbClr>
                </a:outerShdw>
              </a:effectLst>
            </a:endParaRPr>
          </a:p>
          <a:p>
            <a:pPr marL="457200" indent="-457200" fontAlgn="base">
              <a:lnSpc>
                <a:spcPct val="90000"/>
              </a:lnSpc>
              <a:spcBef>
                <a:spcPct val="20000"/>
              </a:spcBef>
              <a:spcAft>
                <a:spcPct val="0"/>
              </a:spcAft>
              <a:buClr>
                <a:srgbClr val="99FF99"/>
              </a:buClr>
              <a:buSzPct val="80000"/>
              <a:buFont typeface="Wingdings" charset="2"/>
              <a:buAutoNum type="arabicPeriod"/>
            </a:pPr>
            <a:endParaRPr lang="it-IT" sz="24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574368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3236" name="Picture 4" descr="fotodiodo"/>
          <p:cNvPicPr>
            <a:picLocks noChangeAspect="1" noChangeArrowheads="1"/>
          </p:cNvPicPr>
          <p:nvPr/>
        </p:nvPicPr>
        <p:blipFill>
          <a:blip r:embed="rId2"/>
          <a:srcRect/>
          <a:stretch>
            <a:fillRect/>
          </a:stretch>
        </p:blipFill>
        <p:spPr bwMode="auto">
          <a:xfrm>
            <a:off x="1143000" y="2540000"/>
            <a:ext cx="6858000" cy="5486400"/>
          </a:xfrm>
          <a:prstGeom prst="rect">
            <a:avLst/>
          </a:prstGeom>
          <a:noFill/>
        </p:spPr>
      </p:pic>
      <p:sp>
        <p:nvSpPr>
          <p:cNvPr id="223238" name="Rectangle 6"/>
          <p:cNvSpPr>
            <a:spLocks noChangeArrowheads="1"/>
          </p:cNvSpPr>
          <p:nvPr/>
        </p:nvSpPr>
        <p:spPr bwMode="auto">
          <a:xfrm>
            <a:off x="179512" y="476672"/>
            <a:ext cx="8568952" cy="1143000"/>
          </a:xfrm>
          <a:prstGeom prst="rect">
            <a:avLst/>
          </a:prstGeom>
          <a:noFill/>
          <a:ln w="9525">
            <a:noFill/>
            <a:miter lim="800000"/>
            <a:headEnd/>
            <a:tailEnd/>
          </a:ln>
          <a:effectLst/>
        </p:spPr>
        <p:txBody>
          <a:bodyPr anchor="ctr">
            <a:prstTxWarp prst="textNoShape">
              <a:avLst/>
            </a:prstTxWarp>
          </a:bodyPr>
          <a:lstStyle/>
          <a:p>
            <a:pPr algn="just" fontAlgn="base">
              <a:spcBef>
                <a:spcPct val="0"/>
              </a:spcBef>
              <a:spcAft>
                <a:spcPct val="0"/>
              </a:spcAft>
            </a:pPr>
            <a:r>
              <a:rPr lang="it-IT" sz="2800" dirty="0">
                <a:solidFill>
                  <a:srgbClr val="FFFFFF"/>
                </a:solidFill>
                <a:latin typeface="Calibri"/>
                <a:cs typeface="Calibri"/>
              </a:rPr>
              <a:t>Posizionando il fotodiodo sul disco di Zn illuminato dalla lampada a vapori di Hg attraverso un filtro che trasmette la radiazione UV intorno a 254 nm, viene misurata una corrente di 0,500 </a:t>
            </a:r>
            <a:r>
              <a:rPr lang="it-IT" sz="2800" dirty="0" err="1">
                <a:solidFill>
                  <a:srgbClr val="FFFFFF"/>
                </a:solidFill>
                <a:latin typeface="Calibri"/>
                <a:cs typeface="Calibri"/>
              </a:rPr>
              <a:t>mA</a:t>
            </a:r>
            <a:r>
              <a:rPr lang="it-IT" sz="2800" dirty="0">
                <a:solidFill>
                  <a:srgbClr val="FFFFFF"/>
                </a:solidFill>
                <a:latin typeface="Calibri"/>
                <a:cs typeface="Calibri"/>
              </a:rPr>
              <a:t>. </a:t>
            </a:r>
          </a:p>
        </p:txBody>
      </p:sp>
    </p:spTree>
    <p:extLst>
      <p:ext uri="{BB962C8B-B14F-4D97-AF65-F5344CB8AC3E}">
        <p14:creationId xmlns:p14="http://schemas.microsoft.com/office/powerpoint/2010/main" val="263655187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Oval 4"/>
          <p:cNvSpPr>
            <a:spLocks noChangeArrowheads="1"/>
          </p:cNvSpPr>
          <p:nvPr/>
        </p:nvSpPr>
        <p:spPr bwMode="auto">
          <a:xfrm rot="-2090299">
            <a:off x="5253038" y="1685925"/>
            <a:ext cx="573087" cy="762000"/>
          </a:xfrm>
          <a:prstGeom prst="ellipse">
            <a:avLst/>
          </a:prstGeom>
          <a:solidFill>
            <a:srgbClr val="333333"/>
          </a:solidFill>
          <a:ln w="9525">
            <a:noFill/>
            <a:round/>
            <a:headEnd/>
            <a:tailEnd/>
          </a:ln>
          <a:effectLst/>
        </p:spPr>
        <p:txBody>
          <a:bodyPr anchor="ct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122885" name="Oval 5"/>
          <p:cNvSpPr>
            <a:spLocks noChangeArrowheads="1"/>
          </p:cNvSpPr>
          <p:nvPr/>
        </p:nvSpPr>
        <p:spPr bwMode="auto">
          <a:xfrm rot="-2090299">
            <a:off x="5265738" y="1733550"/>
            <a:ext cx="420687" cy="747713"/>
          </a:xfrm>
          <a:prstGeom prst="ellipse">
            <a:avLst/>
          </a:prstGeom>
          <a:solidFill>
            <a:srgbClr val="808080"/>
          </a:solidFill>
          <a:ln w="9525">
            <a:noFill/>
            <a:round/>
            <a:headEnd/>
            <a:tailEnd/>
          </a:ln>
          <a:effectLst/>
        </p:spPr>
        <p:txBody>
          <a:bodyPr anchor="ct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grpSp>
        <p:nvGrpSpPr>
          <p:cNvPr id="2" name="Group 39"/>
          <p:cNvGrpSpPr>
            <a:grpSpLocks/>
          </p:cNvGrpSpPr>
          <p:nvPr/>
        </p:nvGrpSpPr>
        <p:grpSpPr bwMode="auto">
          <a:xfrm>
            <a:off x="1111250" y="1784350"/>
            <a:ext cx="4548188" cy="2860675"/>
            <a:chOff x="700" y="1124"/>
            <a:chExt cx="2865" cy="1802"/>
          </a:xfrm>
        </p:grpSpPr>
        <p:sp>
          <p:nvSpPr>
            <p:cNvPr id="122888" name="Line 8"/>
            <p:cNvSpPr>
              <a:spLocks noChangeShapeType="1"/>
            </p:cNvSpPr>
            <p:nvPr/>
          </p:nvSpPr>
          <p:spPr bwMode="auto">
            <a:xfrm flipV="1">
              <a:off x="700" y="1124"/>
              <a:ext cx="2626" cy="1802"/>
            </a:xfrm>
            <a:prstGeom prst="line">
              <a:avLst/>
            </a:prstGeom>
            <a:noFill/>
            <a:ln w="9525">
              <a:solidFill>
                <a:schemeClr val="tx1"/>
              </a:solidFill>
              <a:prstDash val="dash"/>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122889" name="Line 9"/>
            <p:cNvSpPr>
              <a:spLocks noChangeShapeType="1"/>
            </p:cNvSpPr>
            <p:nvPr/>
          </p:nvSpPr>
          <p:spPr bwMode="auto">
            <a:xfrm flipV="1">
              <a:off x="701" y="1527"/>
              <a:ext cx="2864" cy="1398"/>
            </a:xfrm>
            <a:prstGeom prst="line">
              <a:avLst/>
            </a:prstGeom>
            <a:noFill/>
            <a:ln w="9525">
              <a:solidFill>
                <a:schemeClr val="tx1"/>
              </a:solidFill>
              <a:prstDash val="dash"/>
              <a:round/>
              <a:headEnd/>
              <a:tailEnd/>
            </a:ln>
            <a:effectLst/>
          </p:spPr>
          <p:txBody>
            <a:bodyP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grpSp>
      <p:sp>
        <p:nvSpPr>
          <p:cNvPr id="122891" name="Oval 11"/>
          <p:cNvSpPr>
            <a:spLocks noChangeArrowheads="1"/>
          </p:cNvSpPr>
          <p:nvPr/>
        </p:nvSpPr>
        <p:spPr bwMode="auto">
          <a:xfrm>
            <a:off x="395288" y="3906838"/>
            <a:ext cx="1439862" cy="1439862"/>
          </a:xfrm>
          <a:prstGeom prst="ellipse">
            <a:avLst/>
          </a:prstGeom>
          <a:noFill/>
          <a:ln w="76200">
            <a:solidFill>
              <a:schemeClr val="bg1"/>
            </a:solidFill>
            <a:round/>
            <a:headEnd/>
            <a:tailEnd/>
          </a:ln>
          <a:effectLst/>
        </p:spPr>
        <p:txBody>
          <a:bodyPr wrap="none" anchor="ct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122892" name="Oval 12"/>
          <p:cNvSpPr>
            <a:spLocks noChangeArrowheads="1"/>
          </p:cNvSpPr>
          <p:nvPr/>
        </p:nvSpPr>
        <p:spPr bwMode="auto">
          <a:xfrm>
            <a:off x="-325438" y="3195638"/>
            <a:ext cx="2879726" cy="2879725"/>
          </a:xfrm>
          <a:prstGeom prst="ellipse">
            <a:avLst/>
          </a:prstGeom>
          <a:noFill/>
          <a:ln w="76200">
            <a:solidFill>
              <a:schemeClr val="bg1"/>
            </a:solidFill>
            <a:round/>
            <a:headEnd/>
            <a:tailEnd/>
          </a:ln>
          <a:effectLst/>
        </p:spPr>
        <p:txBody>
          <a:bodyPr wrap="none" anchor="ct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122893" name="Oval 13"/>
          <p:cNvSpPr>
            <a:spLocks noChangeArrowheads="1"/>
          </p:cNvSpPr>
          <p:nvPr/>
        </p:nvSpPr>
        <p:spPr bwMode="auto">
          <a:xfrm>
            <a:off x="-1771650" y="1736725"/>
            <a:ext cx="5757863" cy="5757863"/>
          </a:xfrm>
          <a:prstGeom prst="ellipse">
            <a:avLst/>
          </a:prstGeom>
          <a:noFill/>
          <a:ln w="76200">
            <a:solidFill>
              <a:schemeClr val="bg1"/>
            </a:solidFill>
            <a:round/>
            <a:headEnd/>
            <a:tailEnd/>
          </a:ln>
          <a:effectLst/>
        </p:spPr>
        <p:txBody>
          <a:bodyPr wrap="none" anchor="ct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122904" name="Oval 24"/>
          <p:cNvSpPr>
            <a:spLocks noChangeArrowheads="1"/>
          </p:cNvSpPr>
          <p:nvPr/>
        </p:nvSpPr>
        <p:spPr bwMode="auto">
          <a:xfrm>
            <a:off x="-7502525" y="-4087813"/>
            <a:ext cx="17275175" cy="17275176"/>
          </a:xfrm>
          <a:prstGeom prst="ellipse">
            <a:avLst/>
          </a:prstGeom>
          <a:noFill/>
          <a:ln w="76200">
            <a:solidFill>
              <a:schemeClr val="bg1"/>
            </a:solidFill>
            <a:round/>
            <a:headEnd/>
            <a:tailEnd/>
          </a:ln>
          <a:effectLst/>
        </p:spPr>
        <p:txBody>
          <a:bodyPr wrap="none" anchor="ct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122906" name="Oval 26"/>
          <p:cNvSpPr>
            <a:spLocks noChangeArrowheads="1"/>
          </p:cNvSpPr>
          <p:nvPr/>
        </p:nvSpPr>
        <p:spPr bwMode="auto">
          <a:xfrm>
            <a:off x="1027113" y="4552950"/>
            <a:ext cx="179387" cy="179388"/>
          </a:xfrm>
          <a:prstGeom prst="ellipse">
            <a:avLst/>
          </a:prstGeom>
          <a:solidFill>
            <a:srgbClr val="FFFFFF"/>
          </a:solidFill>
          <a:ln w="9525">
            <a:noFill/>
            <a:round/>
            <a:headEnd/>
            <a:tailEnd/>
          </a:ln>
          <a:effectLst/>
        </p:spPr>
        <p:txBody>
          <a:bodyPr wrap="none" anchor="ct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sp>
        <p:nvSpPr>
          <p:cNvPr id="122926" name="Text Box 46"/>
          <p:cNvSpPr txBox="1">
            <a:spLocks noChangeArrowheads="1"/>
          </p:cNvSpPr>
          <p:nvPr/>
        </p:nvSpPr>
        <p:spPr bwMode="auto">
          <a:xfrm>
            <a:off x="192088" y="4819650"/>
            <a:ext cx="1820862" cy="396875"/>
          </a:xfrm>
          <a:prstGeom prst="rect">
            <a:avLst/>
          </a:prstGeom>
          <a:noFill/>
          <a:ln w="9525">
            <a:noFill/>
            <a:miter lim="800000"/>
            <a:headEnd/>
            <a:tailEnd/>
          </a:ln>
          <a:effectLst/>
        </p:spPr>
        <p:txBody>
          <a:bodyPr>
            <a:prstTxWarp prst="textNoShape">
              <a:avLst/>
            </a:prstTxWarp>
            <a:spAutoFit/>
          </a:bodyPr>
          <a:lstStyle/>
          <a:p>
            <a:pPr algn="ctr" fontAlgn="base">
              <a:spcBef>
                <a:spcPct val="0"/>
              </a:spcBef>
              <a:spcAft>
                <a:spcPct val="0"/>
              </a:spcAft>
            </a:pPr>
            <a:r>
              <a:rPr lang="it-IT" sz="2000" b="1">
                <a:solidFill>
                  <a:srgbClr val="000000"/>
                </a:solidFill>
                <a:latin typeface="Garamond" charset="0"/>
              </a:rPr>
              <a:t>sorgente</a:t>
            </a:r>
          </a:p>
        </p:txBody>
      </p:sp>
      <p:sp>
        <p:nvSpPr>
          <p:cNvPr id="122927" name="Text Box 47"/>
          <p:cNvSpPr txBox="1">
            <a:spLocks noChangeArrowheads="1"/>
          </p:cNvSpPr>
          <p:nvPr/>
        </p:nvSpPr>
        <p:spPr bwMode="auto">
          <a:xfrm>
            <a:off x="5049838" y="800100"/>
            <a:ext cx="2811462" cy="1006475"/>
          </a:xfrm>
          <a:prstGeom prst="rect">
            <a:avLst/>
          </a:prstGeom>
          <a:noFill/>
          <a:ln w="9525">
            <a:noFill/>
            <a:miter lim="800000"/>
            <a:headEnd/>
            <a:tailEnd/>
          </a:ln>
          <a:effectLst/>
        </p:spPr>
        <p:txBody>
          <a:bodyPr>
            <a:prstTxWarp prst="textNoShape">
              <a:avLst/>
            </a:prstTxWarp>
            <a:spAutoFit/>
          </a:bodyPr>
          <a:lstStyle/>
          <a:p>
            <a:pPr algn="ctr" fontAlgn="base">
              <a:spcBef>
                <a:spcPct val="0"/>
              </a:spcBef>
              <a:spcAft>
                <a:spcPct val="0"/>
              </a:spcAft>
            </a:pPr>
            <a:r>
              <a:rPr lang="it-IT" sz="2000" b="1">
                <a:solidFill>
                  <a:srgbClr val="000000"/>
                </a:solidFill>
                <a:latin typeface="Garamond" charset="0"/>
              </a:rPr>
              <a:t> è la superficie dell’atomo investita dall’onda</a:t>
            </a:r>
          </a:p>
        </p:txBody>
      </p:sp>
      <p:graphicFrame>
        <p:nvGraphicFramePr>
          <p:cNvPr id="122933" name="Object 53"/>
          <p:cNvGraphicFramePr>
            <a:graphicFrameLocks noChangeAspect="1"/>
          </p:cNvGraphicFramePr>
          <p:nvPr/>
        </p:nvGraphicFramePr>
        <p:xfrm>
          <a:off x="5348288" y="1930400"/>
          <a:ext cx="317500" cy="349250"/>
        </p:xfrm>
        <a:graphic>
          <a:graphicData uri="http://schemas.openxmlformats.org/presentationml/2006/ole">
            <mc:AlternateContent xmlns:mc="http://schemas.openxmlformats.org/markup-compatibility/2006">
              <mc:Choice xmlns:v="urn:schemas-microsoft-com:vml" Requires="v">
                <p:oleObj spid="_x0000_s252256" name="Equation" r:id="rId3" imgW="126720" imgH="139680" progId="">
                  <p:embed/>
                </p:oleObj>
              </mc:Choice>
              <mc:Fallback>
                <p:oleObj name="Equation" r:id="rId3" imgW="126720" imgH="13968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8288" y="1930400"/>
                        <a:ext cx="317500" cy="3492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22934" name="Object 54"/>
          <p:cNvGraphicFramePr>
            <a:graphicFrameLocks noChangeAspect="1"/>
          </p:cNvGraphicFramePr>
          <p:nvPr/>
        </p:nvGraphicFramePr>
        <p:xfrm>
          <a:off x="5303838" y="831850"/>
          <a:ext cx="317500" cy="349250"/>
        </p:xfrm>
        <a:graphic>
          <a:graphicData uri="http://schemas.openxmlformats.org/presentationml/2006/ole">
            <mc:AlternateContent xmlns:mc="http://schemas.openxmlformats.org/markup-compatibility/2006">
              <mc:Choice xmlns:v="urn:schemas-microsoft-com:vml" Requires="v">
                <p:oleObj spid="_x0000_s252257" name="Equation" r:id="rId5" imgW="126720" imgH="139680" progId="">
                  <p:embed/>
                </p:oleObj>
              </mc:Choice>
              <mc:Fallback>
                <p:oleObj name="Equation" r:id="rId5" imgW="126720" imgH="13968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38" y="831850"/>
                        <a:ext cx="317500" cy="3492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22895" name="Oval 15"/>
          <p:cNvSpPr>
            <a:spLocks noChangeArrowheads="1"/>
          </p:cNvSpPr>
          <p:nvPr/>
        </p:nvSpPr>
        <p:spPr bwMode="auto">
          <a:xfrm>
            <a:off x="-3927475" y="-419100"/>
            <a:ext cx="10077450" cy="10077450"/>
          </a:xfrm>
          <a:prstGeom prst="ellipse">
            <a:avLst/>
          </a:prstGeom>
          <a:noFill/>
          <a:ln w="76200">
            <a:solidFill>
              <a:schemeClr val="bg1"/>
            </a:solidFill>
            <a:round/>
            <a:headEnd/>
            <a:tailEnd/>
          </a:ln>
          <a:effectLst/>
        </p:spPr>
        <p:txBody>
          <a:bodyPr wrap="none" anchor="ctr">
            <a:prstTxWarp prst="textNoShape">
              <a:avLst/>
            </a:prstTxWarp>
            <a:spAutoFit/>
          </a:bodyPr>
          <a:lstStyle/>
          <a:p>
            <a:pPr algn="just" fontAlgn="base">
              <a:spcBef>
                <a:spcPct val="0"/>
              </a:spcBef>
              <a:spcAft>
                <a:spcPct val="0"/>
              </a:spcAft>
            </a:pPr>
            <a:endParaRPr lang="it-IT" sz="2800" smtClean="0">
              <a:solidFill>
                <a:srgbClr val="000000"/>
              </a:solidFill>
              <a:latin typeface="Arial" charset="0"/>
            </a:endParaRPr>
          </a:p>
        </p:txBody>
      </p:sp>
      <p:graphicFrame>
        <p:nvGraphicFramePr>
          <p:cNvPr id="122935" name="Object 55"/>
          <p:cNvGraphicFramePr>
            <a:graphicFrameLocks noChangeAspect="1"/>
          </p:cNvGraphicFramePr>
          <p:nvPr/>
        </p:nvGraphicFramePr>
        <p:xfrm>
          <a:off x="6061075" y="2935288"/>
          <a:ext cx="2259013" cy="457200"/>
        </p:xfrm>
        <a:graphic>
          <a:graphicData uri="http://schemas.openxmlformats.org/presentationml/2006/ole">
            <mc:AlternateContent xmlns:mc="http://schemas.openxmlformats.org/markup-compatibility/2006">
              <mc:Choice xmlns:v="urn:schemas-microsoft-com:vml" Requires="v">
                <p:oleObj spid="_x0000_s252258" name="Equation" r:id="rId6" imgW="1002960" imgH="203040" progId="Equation.3">
                  <p:embed/>
                </p:oleObj>
              </mc:Choice>
              <mc:Fallback>
                <p:oleObj name="Equation" r:id="rId6" imgW="1002960" imgH="203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1075" y="2935288"/>
                        <a:ext cx="2259013" cy="457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038543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1333500" y="520700"/>
            <a:ext cx="64785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just" fontAlgn="base">
              <a:spcBef>
                <a:spcPct val="0"/>
              </a:spcBef>
              <a:spcAft>
                <a:spcPct val="0"/>
              </a:spcAft>
            </a:pPr>
            <a:r>
              <a:rPr lang="it-IT" altLang="it-IT" sz="2800" smtClean="0">
                <a:solidFill>
                  <a:srgbClr val="000000"/>
                </a:solidFill>
                <a:latin typeface="Garamond" charset="0"/>
              </a:rPr>
              <a:t>L’energia che cade su un atomo in un secondo è data da:</a:t>
            </a:r>
          </a:p>
        </p:txBody>
      </p:sp>
      <p:graphicFrame>
        <p:nvGraphicFramePr>
          <p:cNvPr id="190467" name="Object 3"/>
          <p:cNvGraphicFramePr>
            <a:graphicFrameLocks noChangeAspect="1"/>
          </p:cNvGraphicFramePr>
          <p:nvPr/>
        </p:nvGraphicFramePr>
        <p:xfrm>
          <a:off x="3044825" y="1771650"/>
          <a:ext cx="3052763" cy="1038225"/>
        </p:xfrm>
        <a:graphic>
          <a:graphicData uri="http://schemas.openxmlformats.org/presentationml/2006/ole">
            <mc:AlternateContent xmlns:mc="http://schemas.openxmlformats.org/markup-compatibility/2006">
              <mc:Choice xmlns:v="urn:schemas-microsoft-com:vml" Requires="v">
                <p:oleObj spid="_x0000_s408666" name="Equation" r:id="rId3" imgW="1269720" imgH="431640" progId="Equation.DSMT4">
                  <p:embed/>
                </p:oleObj>
              </mc:Choice>
              <mc:Fallback>
                <p:oleObj name="Equation" r:id="rId3" imgW="1269720" imgH="4316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4825" y="1771650"/>
                        <a:ext cx="3052763" cy="1038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90468" name="Rectangle 4"/>
          <p:cNvSpPr>
            <a:spLocks noChangeArrowheads="1"/>
          </p:cNvSpPr>
          <p:nvPr/>
        </p:nvSpPr>
        <p:spPr bwMode="auto">
          <a:xfrm>
            <a:off x="2974975" y="2997200"/>
            <a:ext cx="3798888"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just" fontAlgn="base">
              <a:spcBef>
                <a:spcPct val="0"/>
              </a:spcBef>
              <a:spcAft>
                <a:spcPct val="0"/>
              </a:spcAft>
            </a:pPr>
            <a:r>
              <a:rPr lang="it-IT" altLang="it-IT" sz="2800" smtClean="0">
                <a:solidFill>
                  <a:srgbClr val="000000"/>
                </a:solidFill>
                <a:latin typeface="Garamond" charset="0"/>
              </a:rPr>
              <a:t>corrente nel fotodiodo sotto illuminazione (in A)</a:t>
            </a:r>
          </a:p>
        </p:txBody>
      </p:sp>
      <p:sp>
        <p:nvSpPr>
          <p:cNvPr id="190469" name="Rectangle 5"/>
          <p:cNvSpPr>
            <a:spLocks noChangeArrowheads="1"/>
          </p:cNvSpPr>
          <p:nvPr/>
        </p:nvSpPr>
        <p:spPr bwMode="auto">
          <a:xfrm>
            <a:off x="2984500" y="4067175"/>
            <a:ext cx="392430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just" fontAlgn="base">
              <a:spcBef>
                <a:spcPct val="0"/>
              </a:spcBef>
              <a:spcAft>
                <a:spcPct val="0"/>
              </a:spcAft>
            </a:pPr>
            <a:r>
              <a:rPr lang="it-IT" altLang="it-IT" sz="2800" smtClean="0">
                <a:solidFill>
                  <a:srgbClr val="000000"/>
                </a:solidFill>
                <a:latin typeface="Garamond" charset="0"/>
              </a:rPr>
              <a:t>sensibilità del fotodiodo (in A/W)</a:t>
            </a:r>
          </a:p>
        </p:txBody>
      </p:sp>
      <p:sp>
        <p:nvSpPr>
          <p:cNvPr id="190470" name="Rectangle 6"/>
          <p:cNvSpPr>
            <a:spLocks noChangeArrowheads="1"/>
          </p:cNvSpPr>
          <p:nvPr/>
        </p:nvSpPr>
        <p:spPr bwMode="auto">
          <a:xfrm>
            <a:off x="2970213" y="5530850"/>
            <a:ext cx="3895725"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just" fontAlgn="base">
              <a:spcBef>
                <a:spcPct val="0"/>
              </a:spcBef>
              <a:spcAft>
                <a:spcPct val="0"/>
              </a:spcAft>
            </a:pPr>
            <a:r>
              <a:rPr lang="it-IT" altLang="it-IT" sz="2800" smtClean="0">
                <a:solidFill>
                  <a:srgbClr val="000000"/>
                </a:solidFill>
                <a:latin typeface="Garamond" charset="0"/>
              </a:rPr>
              <a:t>area del fotodiodo (in cm</a:t>
            </a:r>
            <a:r>
              <a:rPr lang="it-IT" altLang="it-IT" sz="2800" baseline="30000" smtClean="0">
                <a:solidFill>
                  <a:srgbClr val="000000"/>
                </a:solidFill>
                <a:latin typeface="Garamond" charset="0"/>
              </a:rPr>
              <a:t>2</a:t>
            </a:r>
            <a:r>
              <a:rPr lang="it-IT" altLang="it-IT" sz="2800" smtClean="0">
                <a:solidFill>
                  <a:srgbClr val="000000"/>
                </a:solidFill>
                <a:latin typeface="Garamond" charset="0"/>
              </a:rPr>
              <a:t>)</a:t>
            </a:r>
          </a:p>
        </p:txBody>
      </p:sp>
      <p:sp>
        <p:nvSpPr>
          <p:cNvPr id="190471" name="Rectangle 7"/>
          <p:cNvSpPr>
            <a:spLocks noChangeArrowheads="1"/>
          </p:cNvSpPr>
          <p:nvPr/>
        </p:nvSpPr>
        <p:spPr bwMode="auto">
          <a:xfrm>
            <a:off x="2925763" y="4748213"/>
            <a:ext cx="57483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just" fontAlgn="base">
              <a:spcBef>
                <a:spcPct val="0"/>
              </a:spcBef>
              <a:spcAft>
                <a:spcPct val="0"/>
              </a:spcAft>
            </a:pPr>
            <a:r>
              <a:rPr lang="it-IT" altLang="it-IT" sz="2800" smtClean="0">
                <a:solidFill>
                  <a:srgbClr val="000000"/>
                </a:solidFill>
                <a:latin typeface="Garamond" charset="0"/>
              </a:rPr>
              <a:t>sezione dell’atomo (in cm</a:t>
            </a:r>
            <a:r>
              <a:rPr lang="it-IT" altLang="it-IT" sz="2800" baseline="30000" smtClean="0">
                <a:solidFill>
                  <a:srgbClr val="000000"/>
                </a:solidFill>
                <a:latin typeface="Garamond" charset="0"/>
              </a:rPr>
              <a:t>2</a:t>
            </a:r>
            <a:r>
              <a:rPr lang="it-IT" altLang="it-IT" sz="2800" smtClean="0">
                <a:solidFill>
                  <a:srgbClr val="000000"/>
                </a:solidFill>
                <a:latin typeface="Garamond" charset="0"/>
              </a:rPr>
              <a:t>)</a:t>
            </a:r>
          </a:p>
        </p:txBody>
      </p:sp>
      <p:graphicFrame>
        <p:nvGraphicFramePr>
          <p:cNvPr id="190472" name="Object 8"/>
          <p:cNvGraphicFramePr>
            <a:graphicFrameLocks noChangeAspect="1"/>
          </p:cNvGraphicFramePr>
          <p:nvPr/>
        </p:nvGraphicFramePr>
        <p:xfrm>
          <a:off x="2141538" y="3216275"/>
          <a:ext cx="192087" cy="414338"/>
        </p:xfrm>
        <a:graphic>
          <a:graphicData uri="http://schemas.openxmlformats.org/presentationml/2006/ole">
            <mc:AlternateContent xmlns:mc="http://schemas.openxmlformats.org/markup-compatibility/2006">
              <mc:Choice xmlns:v="urn:schemas-microsoft-com:vml" Requires="v">
                <p:oleObj spid="_x0000_s408667" name="Equation" r:id="rId5" imgW="75960" imgH="164880" progId="Equation.DSMT4">
                  <p:embed/>
                </p:oleObj>
              </mc:Choice>
              <mc:Fallback>
                <p:oleObj name="Equation" r:id="rId5" imgW="75960" imgH="1648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1538" y="3216275"/>
                        <a:ext cx="192087"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0473" name="Object 9"/>
          <p:cNvGraphicFramePr>
            <a:graphicFrameLocks noChangeAspect="1"/>
          </p:cNvGraphicFramePr>
          <p:nvPr/>
        </p:nvGraphicFramePr>
        <p:xfrm>
          <a:off x="2022475" y="4005263"/>
          <a:ext cx="508000" cy="571500"/>
        </p:xfrm>
        <a:graphic>
          <a:graphicData uri="http://schemas.openxmlformats.org/presentationml/2006/ole">
            <mc:AlternateContent xmlns:mc="http://schemas.openxmlformats.org/markup-compatibility/2006">
              <mc:Choice xmlns:v="urn:schemas-microsoft-com:vml" Requires="v">
                <p:oleObj spid="_x0000_s408668" name="Equation" r:id="rId7" imgW="203040" imgH="228600" progId="Equation.DSMT4">
                  <p:embed/>
                </p:oleObj>
              </mc:Choice>
              <mc:Fallback>
                <p:oleObj name="Equation" r:id="rId7" imgW="20304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2475" y="4005263"/>
                        <a:ext cx="508000" cy="57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0474" name="Object 10"/>
          <p:cNvGraphicFramePr>
            <a:graphicFrameLocks noChangeAspect="1"/>
          </p:cNvGraphicFramePr>
          <p:nvPr/>
        </p:nvGraphicFramePr>
        <p:xfrm>
          <a:off x="2047875" y="4940300"/>
          <a:ext cx="381000" cy="381000"/>
        </p:xfrm>
        <a:graphic>
          <a:graphicData uri="http://schemas.openxmlformats.org/presentationml/2006/ole">
            <mc:AlternateContent xmlns:mc="http://schemas.openxmlformats.org/markup-compatibility/2006">
              <mc:Choice xmlns:v="urn:schemas-microsoft-com:vml" Requires="v">
                <p:oleObj spid="_x0000_s408669" name="Equation" r:id="rId9" imgW="152280" imgH="152280" progId="Equation.DSMT4">
                  <p:embed/>
                </p:oleObj>
              </mc:Choice>
              <mc:Fallback>
                <p:oleObj name="Equation" r:id="rId9" imgW="152280" imgH="1522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7875" y="4940300"/>
                        <a:ext cx="3810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0475" name="Object 11"/>
          <p:cNvGraphicFramePr>
            <a:graphicFrameLocks noChangeAspect="1"/>
          </p:cNvGraphicFramePr>
          <p:nvPr/>
        </p:nvGraphicFramePr>
        <p:xfrm>
          <a:off x="2057400" y="5664200"/>
          <a:ext cx="381000" cy="442913"/>
        </p:xfrm>
        <a:graphic>
          <a:graphicData uri="http://schemas.openxmlformats.org/presentationml/2006/ole">
            <mc:AlternateContent xmlns:mc="http://schemas.openxmlformats.org/markup-compatibility/2006">
              <mc:Choice xmlns:v="urn:schemas-microsoft-com:vml" Requires="v">
                <p:oleObj spid="_x0000_s408670" name="Equation" r:id="rId11" imgW="152280" imgH="177480" progId="Equation.DSMT4">
                  <p:embed/>
                </p:oleObj>
              </mc:Choice>
              <mc:Fallback>
                <p:oleObj name="Equation" r:id="rId11" imgW="15228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57400" y="5664200"/>
                        <a:ext cx="381000"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88815863"/>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9444" name="Object 4"/>
          <p:cNvGraphicFramePr>
            <a:graphicFrameLocks noChangeAspect="1"/>
          </p:cNvGraphicFramePr>
          <p:nvPr/>
        </p:nvGraphicFramePr>
        <p:xfrm>
          <a:off x="3346450" y="425450"/>
          <a:ext cx="2449513" cy="831850"/>
        </p:xfrm>
        <a:graphic>
          <a:graphicData uri="http://schemas.openxmlformats.org/presentationml/2006/ole">
            <mc:AlternateContent xmlns:mc="http://schemas.openxmlformats.org/markup-compatibility/2006">
              <mc:Choice xmlns:v="urn:schemas-microsoft-com:vml" Requires="v">
                <p:oleObj spid="_x0000_s409673" name="Equation" r:id="rId3" imgW="1269720" imgH="431640" progId="Equation.DSMT4">
                  <p:embed/>
                </p:oleObj>
              </mc:Choice>
              <mc:Fallback>
                <p:oleObj name="Equation" r:id="rId3" imgW="1269720" imgH="4316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6450" y="425450"/>
                        <a:ext cx="2449513" cy="83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9445" name="Object 5"/>
          <p:cNvGraphicFramePr>
            <a:graphicFrameLocks noChangeAspect="1"/>
          </p:cNvGraphicFramePr>
          <p:nvPr/>
        </p:nvGraphicFramePr>
        <p:xfrm>
          <a:off x="1431925" y="1435100"/>
          <a:ext cx="6280150" cy="904875"/>
        </p:xfrm>
        <a:graphic>
          <a:graphicData uri="http://schemas.openxmlformats.org/presentationml/2006/ole">
            <mc:AlternateContent xmlns:mc="http://schemas.openxmlformats.org/markup-compatibility/2006">
              <mc:Choice xmlns:v="urn:schemas-microsoft-com:vml" Requires="v">
                <p:oleObj spid="_x0000_s409674" name="Equation" r:id="rId5" imgW="3517560" imgH="507960" progId="Equation.DSMT4">
                  <p:embed/>
                </p:oleObj>
              </mc:Choice>
              <mc:Fallback>
                <p:oleObj name="Equation" r:id="rId5" imgW="3517560" imgH="5079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1925" y="1435100"/>
                        <a:ext cx="628015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9446" name="Object 6"/>
          <p:cNvGraphicFramePr>
            <a:graphicFrameLocks noChangeAspect="1"/>
          </p:cNvGraphicFramePr>
          <p:nvPr/>
        </p:nvGraphicFramePr>
        <p:xfrm>
          <a:off x="1430338" y="2684463"/>
          <a:ext cx="6283325" cy="1835150"/>
        </p:xfrm>
        <a:graphic>
          <a:graphicData uri="http://schemas.openxmlformats.org/presentationml/2006/ole">
            <mc:AlternateContent xmlns:mc="http://schemas.openxmlformats.org/markup-compatibility/2006">
              <mc:Choice xmlns:v="urn:schemas-microsoft-com:vml" Requires="v">
                <p:oleObj spid="_x0000_s409675" name="Equation" r:id="rId7" imgW="3479760" imgH="1015920" progId="Equation.DSMT4">
                  <p:embed/>
                </p:oleObj>
              </mc:Choice>
              <mc:Fallback>
                <p:oleObj name="Equation" r:id="rId7" imgW="3479760" imgH="101592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0338" y="2684463"/>
                        <a:ext cx="6283325" cy="183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9448" name="Object 8"/>
          <p:cNvGraphicFramePr>
            <a:graphicFrameLocks noChangeAspect="1"/>
          </p:cNvGraphicFramePr>
          <p:nvPr/>
        </p:nvGraphicFramePr>
        <p:xfrm>
          <a:off x="3175000" y="5716588"/>
          <a:ext cx="2792413" cy="700087"/>
        </p:xfrm>
        <a:graphic>
          <a:graphicData uri="http://schemas.openxmlformats.org/presentationml/2006/ole">
            <mc:AlternateContent xmlns:mc="http://schemas.openxmlformats.org/markup-compatibility/2006">
              <mc:Choice xmlns:v="urn:schemas-microsoft-com:vml" Requires="v">
                <p:oleObj spid="_x0000_s409676" name="Equation" r:id="rId9" imgW="2577960" imgH="647640" progId="Equation.DSMT4">
                  <p:embed/>
                </p:oleObj>
              </mc:Choice>
              <mc:Fallback>
                <p:oleObj name="Equation" r:id="rId9" imgW="2577960" imgH="6476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75000" y="5716588"/>
                        <a:ext cx="2792413" cy="70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89455" name="Text Box 15"/>
          <p:cNvSpPr txBox="1">
            <a:spLocks noChangeArrowheads="1"/>
          </p:cNvSpPr>
          <p:nvPr/>
        </p:nvSpPr>
        <p:spPr bwMode="auto">
          <a:xfrm>
            <a:off x="309563" y="4789488"/>
            <a:ext cx="84375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fontAlgn="base">
              <a:spcBef>
                <a:spcPct val="0"/>
              </a:spcBef>
              <a:spcAft>
                <a:spcPct val="0"/>
              </a:spcAft>
            </a:pPr>
            <a:r>
              <a:rPr lang="it-IT" altLang="it-IT" sz="2200" smtClean="0">
                <a:solidFill>
                  <a:srgbClr val="0033CC"/>
                </a:solidFill>
              </a:rPr>
              <a:t>Quanto tempo occorrerebbe per accumulare l’energia necessaria per estrarre un elettrone dall’atomo di Zn (W</a:t>
            </a:r>
            <a:r>
              <a:rPr lang="it-IT" altLang="it-IT" sz="2200" baseline="-25000" smtClean="0">
                <a:solidFill>
                  <a:srgbClr val="0033CC"/>
                </a:solidFill>
              </a:rPr>
              <a:t>Zn</a:t>
            </a:r>
            <a:r>
              <a:rPr lang="it-IT" altLang="it-IT" sz="2200" smtClean="0">
                <a:solidFill>
                  <a:srgbClr val="0033CC"/>
                </a:solidFill>
              </a:rPr>
              <a:t>=4,2 eV)?</a:t>
            </a:r>
          </a:p>
        </p:txBody>
      </p:sp>
    </p:spTree>
    <p:extLst>
      <p:ext uri="{BB962C8B-B14F-4D97-AF65-F5344CB8AC3E}">
        <p14:creationId xmlns:p14="http://schemas.microsoft.com/office/powerpoint/2010/main" val="15948628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131840" y="56927"/>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a:solidFill>
                  <a:srgbClr val="FF0000"/>
                </a:solidFill>
                <a:latin typeface="Calibri"/>
                <a:cs typeface="Symbol" charset="2"/>
              </a:rPr>
              <a:t>L’ESPERIMENTO DI HALLWACHS </a:t>
            </a:r>
          </a:p>
          <a:p>
            <a:endParaRPr lang="it-IT" sz="3200" dirty="0">
              <a:solidFill>
                <a:prstClr val="black"/>
              </a:solidFill>
              <a:latin typeface="Calibri"/>
            </a:endParaRPr>
          </a:p>
        </p:txBody>
      </p:sp>
      <p:sp>
        <p:nvSpPr>
          <p:cNvPr id="5" name="Rettangolo 4"/>
          <p:cNvSpPr/>
          <p:nvPr/>
        </p:nvSpPr>
        <p:spPr>
          <a:xfrm>
            <a:off x="152400" y="1524000"/>
            <a:ext cx="8610601" cy="763286"/>
          </a:xfrm>
          <a:prstGeom prst="rect">
            <a:avLst/>
          </a:prstGeom>
        </p:spPr>
        <p:txBody>
          <a:bodyPr wrap="square">
            <a:spAutoFit/>
          </a:bodyPr>
          <a:lstStyle/>
          <a:p>
            <a:pPr algn="just" fontAlgn="base">
              <a:lnSpc>
                <a:spcPct val="90000"/>
              </a:lnSpc>
              <a:spcBef>
                <a:spcPct val="20000"/>
              </a:spcBef>
              <a:spcAft>
                <a:spcPct val="0"/>
              </a:spcAft>
              <a:buClr>
                <a:srgbClr val="99FF99"/>
              </a:buClr>
              <a:buSzPct val="80000"/>
              <a:buFont typeface="Wingdings" charset="2"/>
              <a:buNone/>
            </a:pPr>
            <a:r>
              <a:rPr lang="it-IT" sz="2400" dirty="0" smtClean="0">
                <a:solidFill>
                  <a:srgbClr val="0000FF"/>
                </a:solidFill>
                <a:effectLst>
                  <a:outerShdw blurRad="38100" dist="38100" dir="2700000" algn="tl">
                    <a:srgbClr val="000000">
                      <a:alpha val="43137"/>
                    </a:srgbClr>
                  </a:outerShdw>
                </a:effectLst>
              </a:rPr>
              <a:t>DAI DATI  SI RICAVA L’ENERGIA PER UNITA’ </a:t>
            </a:r>
            <a:r>
              <a:rPr lang="it-IT" sz="2400" dirty="0" err="1" smtClean="0">
                <a:solidFill>
                  <a:srgbClr val="0000FF"/>
                </a:solidFill>
                <a:effectLst>
                  <a:outerShdw blurRad="38100" dist="38100" dir="2700000" algn="tl">
                    <a:srgbClr val="000000">
                      <a:alpha val="43137"/>
                    </a:srgbClr>
                  </a:outerShdw>
                </a:effectLst>
              </a:rPr>
              <a:t>DI</a:t>
            </a:r>
            <a:r>
              <a:rPr lang="it-IT" sz="2400" dirty="0" smtClean="0">
                <a:solidFill>
                  <a:srgbClr val="0000FF"/>
                </a:solidFill>
                <a:effectLst>
                  <a:outerShdw blurRad="38100" dist="38100" dir="2700000" algn="tl">
                    <a:srgbClr val="000000">
                      <a:alpha val="43137"/>
                    </a:srgbClr>
                  </a:outerShdw>
                </a:effectLst>
              </a:rPr>
              <a:t> TEMPO CHE VIENE CEDUTA AL SINGOLO ATOMO:</a:t>
            </a:r>
          </a:p>
        </p:txBody>
      </p:sp>
      <p:grpSp>
        <p:nvGrpSpPr>
          <p:cNvPr id="9" name="Gruppo 8"/>
          <p:cNvGrpSpPr/>
          <p:nvPr/>
        </p:nvGrpSpPr>
        <p:grpSpPr>
          <a:xfrm>
            <a:off x="136624" y="2286000"/>
            <a:ext cx="8854975" cy="1815164"/>
            <a:chOff x="136624" y="2756836"/>
            <a:chExt cx="8854975" cy="1815164"/>
          </a:xfrm>
        </p:grpSpPr>
        <p:sp>
          <p:nvSpPr>
            <p:cNvPr id="10" name="Rettangolo 9"/>
            <p:cNvSpPr/>
            <p:nvPr/>
          </p:nvSpPr>
          <p:spPr bwMode="auto">
            <a:xfrm>
              <a:off x="136624" y="2756836"/>
              <a:ext cx="8854975" cy="1815164"/>
            </a:xfrm>
            <a:prstGeom prst="rect">
              <a:avLst/>
            </a:prstGeom>
            <a:solidFill>
              <a:srgbClr val="B8FFFF"/>
            </a:solidFill>
            <a:ln w="9525" cap="flat" cmpd="sng" algn="ctr">
              <a:noFill/>
              <a:prstDash val="solid"/>
              <a:round/>
              <a:headEnd type="none" w="med" len="med"/>
              <a:tailEnd type="none" w="med" len="med"/>
            </a:ln>
            <a:effectLst/>
          </p:spPr>
        </p:sp>
        <p:graphicFrame>
          <p:nvGraphicFramePr>
            <p:cNvPr id="11" name="Oggetto 10"/>
            <p:cNvGraphicFramePr>
              <a:graphicFrameLocks noChangeAspect="1"/>
            </p:cNvGraphicFramePr>
            <p:nvPr>
              <p:extLst>
                <p:ext uri="{D42A27DB-BD31-4B8C-83A1-F6EECF244321}">
                  <p14:modId xmlns:p14="http://schemas.microsoft.com/office/powerpoint/2010/main" val="4032486121"/>
                </p:ext>
              </p:extLst>
            </p:nvPr>
          </p:nvGraphicFramePr>
          <p:xfrm>
            <a:off x="266700" y="2819400"/>
            <a:ext cx="8610600" cy="1603031"/>
          </p:xfrm>
          <a:graphic>
            <a:graphicData uri="http://schemas.openxmlformats.org/presentationml/2006/ole">
              <mc:AlternateContent xmlns:mc="http://schemas.openxmlformats.org/markup-compatibility/2006">
                <mc:Choice xmlns:v="urn:schemas-microsoft-com:vml" Requires="v">
                  <p:oleObj spid="_x0000_s318596" name="Equation" r:id="rId3" imgW="3340100" imgH="622300" progId="Equation.3">
                    <p:embed/>
                  </p:oleObj>
                </mc:Choice>
                <mc:Fallback>
                  <p:oleObj name="Equation" r:id="rId3" imgW="3340100" imgH="622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2819400"/>
                          <a:ext cx="8610600" cy="1603031"/>
                        </a:xfrm>
                        <a:prstGeom prst="rect">
                          <a:avLst/>
                        </a:prstGeom>
                        <a:solidFill>
                          <a:srgbClr val="FFFFFF"/>
                        </a:solidFill>
                        <a:extLst/>
                      </p:spPr>
                    </p:pic>
                  </p:oleObj>
                </mc:Fallback>
              </mc:AlternateContent>
            </a:graphicData>
          </a:graphic>
        </p:graphicFrame>
      </p:grpSp>
      <p:sp>
        <p:nvSpPr>
          <p:cNvPr id="12" name="Rettangolo 11"/>
          <p:cNvSpPr/>
          <p:nvPr/>
        </p:nvSpPr>
        <p:spPr>
          <a:xfrm>
            <a:off x="228600" y="4114800"/>
            <a:ext cx="8382000" cy="1169551"/>
          </a:xfrm>
          <a:prstGeom prst="rect">
            <a:avLst/>
          </a:prstGeom>
        </p:spPr>
        <p:txBody>
          <a:bodyPr wrap="square">
            <a:spAutoFit/>
          </a:bodyPr>
          <a:lstStyle/>
          <a:p>
            <a:pPr algn="just" fontAlgn="base">
              <a:lnSpc>
                <a:spcPct val="90000"/>
              </a:lnSpc>
              <a:spcBef>
                <a:spcPct val="20000"/>
              </a:spcBef>
              <a:spcAft>
                <a:spcPct val="0"/>
              </a:spcAft>
              <a:buClr>
                <a:srgbClr val="99FF99"/>
              </a:buClr>
              <a:buSzPct val="80000"/>
              <a:buFont typeface="Wingdings" charset="2"/>
              <a:buNone/>
            </a:pPr>
            <a:r>
              <a:rPr lang="it-IT" sz="2400" dirty="0" smtClean="0">
                <a:solidFill>
                  <a:srgbClr val="0000FF"/>
                </a:solidFill>
                <a:effectLst>
                  <a:outerShdw blurRad="38100" dist="38100" dir="2700000" algn="tl">
                    <a:srgbClr val="000000">
                      <a:alpha val="43137"/>
                    </a:srgbClr>
                  </a:outerShdw>
                </a:effectLst>
              </a:rPr>
              <a:t>PER ESTRARRE UN ELETTRONE DALLO </a:t>
            </a:r>
            <a:r>
              <a:rPr lang="it-IT" sz="2400" dirty="0" err="1" smtClean="0">
                <a:solidFill>
                  <a:srgbClr val="0000FF"/>
                </a:solidFill>
                <a:effectLst>
                  <a:outerShdw blurRad="38100" dist="38100" dir="2700000" algn="tl">
                    <a:srgbClr val="000000">
                      <a:alpha val="43137"/>
                    </a:srgbClr>
                  </a:outerShdw>
                </a:effectLst>
              </a:rPr>
              <a:t>Zn</a:t>
            </a:r>
            <a:r>
              <a:rPr lang="it-IT" sz="2400" dirty="0" smtClean="0">
                <a:solidFill>
                  <a:srgbClr val="0000FF"/>
                </a:solidFill>
                <a:effectLst>
                  <a:outerShdw blurRad="38100" dist="38100" dir="2700000" algn="tl">
                    <a:srgbClr val="000000">
                      <a:alpha val="43137"/>
                    </a:srgbClr>
                  </a:outerShdw>
                </a:effectLst>
              </a:rPr>
              <a:t> SONO NECESSARI CIRCA 4eV. </a:t>
            </a:r>
          </a:p>
          <a:p>
            <a:pPr algn="just" fontAlgn="base">
              <a:lnSpc>
                <a:spcPct val="90000"/>
              </a:lnSpc>
              <a:spcBef>
                <a:spcPct val="20000"/>
              </a:spcBef>
              <a:spcAft>
                <a:spcPct val="0"/>
              </a:spcAft>
              <a:buClr>
                <a:srgbClr val="99FF99"/>
              </a:buClr>
              <a:buSzPct val="80000"/>
              <a:buFont typeface="Wingdings" charset="2"/>
              <a:buNone/>
            </a:pPr>
            <a:r>
              <a:rPr lang="it-IT" sz="2400" dirty="0" smtClean="0">
                <a:solidFill>
                  <a:srgbClr val="0000FF"/>
                </a:solidFill>
                <a:effectLst>
                  <a:outerShdw blurRad="38100" dist="38100" dir="2700000" algn="tl">
                    <a:srgbClr val="000000">
                      <a:alpha val="43137"/>
                    </a:srgbClr>
                  </a:outerShdw>
                </a:effectLst>
              </a:rPr>
              <a:t>IL TEMPO PERCHE’ L’ATOMO ACQUISTI </a:t>
            </a:r>
            <a:r>
              <a:rPr lang="it-IT" sz="2400" dirty="0" err="1" smtClean="0">
                <a:solidFill>
                  <a:srgbClr val="0000FF"/>
                </a:solidFill>
                <a:effectLst>
                  <a:outerShdw blurRad="38100" dist="38100" dir="2700000" algn="tl">
                    <a:srgbClr val="000000">
                      <a:alpha val="43137"/>
                    </a:srgbClr>
                  </a:outerShdw>
                </a:effectLst>
              </a:rPr>
              <a:t>4</a:t>
            </a:r>
            <a:r>
              <a:rPr lang="it-IT" sz="2400" dirty="0" smtClean="0">
                <a:solidFill>
                  <a:srgbClr val="0000FF"/>
                </a:solidFill>
                <a:effectLst>
                  <a:outerShdw blurRad="38100" dist="38100" dir="2700000" algn="tl">
                    <a:srgbClr val="000000">
                      <a:alpha val="43137"/>
                    </a:srgbClr>
                  </a:outerShdw>
                </a:effectLst>
              </a:rPr>
              <a:t> </a:t>
            </a:r>
            <a:r>
              <a:rPr lang="it-IT" sz="2400" dirty="0" err="1" smtClean="0">
                <a:solidFill>
                  <a:srgbClr val="0000FF"/>
                </a:solidFill>
                <a:effectLst>
                  <a:outerShdw blurRad="38100" dist="38100" dir="2700000" algn="tl">
                    <a:srgbClr val="000000">
                      <a:alpha val="43137"/>
                    </a:srgbClr>
                  </a:outerShdw>
                </a:effectLst>
              </a:rPr>
              <a:t>eV</a:t>
            </a:r>
            <a:r>
              <a:rPr lang="it-IT" sz="2400" dirty="0" smtClean="0">
                <a:solidFill>
                  <a:srgbClr val="0000FF"/>
                </a:solidFill>
                <a:effectLst>
                  <a:outerShdw blurRad="38100" dist="38100" dir="2700000" algn="tl">
                    <a:srgbClr val="000000">
                      <a:alpha val="43137"/>
                    </a:srgbClr>
                  </a:outerShdw>
                </a:effectLst>
              </a:rPr>
              <a:t> SARA’:</a:t>
            </a:r>
          </a:p>
        </p:txBody>
      </p:sp>
      <p:grpSp>
        <p:nvGrpSpPr>
          <p:cNvPr id="13" name="Gruppo 12"/>
          <p:cNvGrpSpPr/>
          <p:nvPr/>
        </p:nvGrpSpPr>
        <p:grpSpPr>
          <a:xfrm>
            <a:off x="2815242" y="5105400"/>
            <a:ext cx="3509358" cy="990600"/>
            <a:chOff x="2815242" y="5791200"/>
            <a:chExt cx="3509358" cy="990600"/>
          </a:xfrm>
          <a:solidFill>
            <a:srgbClr val="FFFFFF"/>
          </a:solidFill>
        </p:grpSpPr>
        <p:sp>
          <p:nvSpPr>
            <p:cNvPr id="14" name="Rettangolo 13"/>
            <p:cNvSpPr/>
            <p:nvPr/>
          </p:nvSpPr>
          <p:spPr bwMode="auto">
            <a:xfrm>
              <a:off x="2815242" y="5867400"/>
              <a:ext cx="3509358" cy="914400"/>
            </a:xfrm>
            <a:prstGeom prst="rect">
              <a:avLst/>
            </a:prstGeom>
            <a:grpFill/>
            <a:ln w="9525" cap="flat" cmpd="sng" algn="ctr">
              <a:noFill/>
              <a:prstDash val="solid"/>
              <a:round/>
              <a:headEnd type="none" w="med" len="med"/>
              <a:tailEnd type="none" w="med" len="med"/>
            </a:ln>
            <a:effectLst/>
          </p:spPr>
        </p:sp>
        <p:graphicFrame>
          <p:nvGraphicFramePr>
            <p:cNvPr id="15" name="Object 3"/>
            <p:cNvGraphicFramePr>
              <a:graphicFrameLocks noChangeAspect="1"/>
            </p:cNvGraphicFramePr>
            <p:nvPr/>
          </p:nvGraphicFramePr>
          <p:xfrm>
            <a:off x="2901950" y="5791200"/>
            <a:ext cx="3340100" cy="917575"/>
          </p:xfrm>
          <a:graphic>
            <a:graphicData uri="http://schemas.openxmlformats.org/presentationml/2006/ole">
              <mc:AlternateContent xmlns:mc="http://schemas.openxmlformats.org/markup-compatibility/2006">
                <mc:Choice xmlns:v="urn:schemas-microsoft-com:vml" Requires="v">
                  <p:oleObj spid="_x0000_s318597" name="Equation" r:id="rId5" imgW="1295400" imgH="355600" progId="Equation.3">
                    <p:embed/>
                  </p:oleObj>
                </mc:Choice>
                <mc:Fallback>
                  <p:oleObj name="Equation" r:id="rId5" imgW="12954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1950" y="5791200"/>
                          <a:ext cx="3340100" cy="9175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16" name="Rettangolo 15"/>
          <p:cNvSpPr/>
          <p:nvPr/>
        </p:nvSpPr>
        <p:spPr>
          <a:xfrm>
            <a:off x="0" y="5949280"/>
            <a:ext cx="9144000" cy="875111"/>
          </a:xfrm>
          <a:prstGeom prst="rect">
            <a:avLst/>
          </a:prstGeom>
        </p:spPr>
        <p:txBody>
          <a:bodyPr wrap="square">
            <a:spAutoFit/>
          </a:bodyPr>
          <a:lstStyle/>
          <a:p>
            <a:pPr algn="ctr" fontAlgn="base">
              <a:lnSpc>
                <a:spcPct val="90000"/>
              </a:lnSpc>
              <a:spcBef>
                <a:spcPct val="20000"/>
              </a:spcBef>
              <a:spcAft>
                <a:spcPct val="0"/>
              </a:spcAft>
              <a:buClr>
                <a:srgbClr val="99FF99"/>
              </a:buClr>
              <a:buSzPct val="80000"/>
              <a:buFont typeface="Wingdings" charset="2"/>
              <a:buNone/>
            </a:pPr>
            <a:r>
              <a:rPr lang="it-IT" sz="2800" dirty="0" smtClean="0">
                <a:solidFill>
                  <a:srgbClr val="0000FF"/>
                </a:solidFill>
                <a:effectLst>
                  <a:outerShdw blurRad="38100" dist="38100" dir="2700000" algn="tl">
                    <a:srgbClr val="000000">
                      <a:alpha val="43137"/>
                    </a:srgbClr>
                  </a:outerShdw>
                </a:effectLst>
              </a:rPr>
              <a:t>Mentre l’esperimento mostra che la scarica e’ quasi istantanea </a:t>
            </a:r>
          </a:p>
        </p:txBody>
      </p:sp>
    </p:spTree>
    <p:extLst>
      <p:ext uri="{BB962C8B-B14F-4D97-AF65-F5344CB8AC3E}">
        <p14:creationId xmlns:p14="http://schemas.microsoft.com/office/powerpoint/2010/main" val="350773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Sorgenti di luce</a:t>
            </a:r>
            <a:endParaRPr lang="it-IT" dirty="0"/>
          </a:p>
        </p:txBody>
      </p:sp>
      <p:sp>
        <p:nvSpPr>
          <p:cNvPr id="3" name="Segnaposto contenuto 2"/>
          <p:cNvSpPr>
            <a:spLocks noGrp="1"/>
          </p:cNvSpPr>
          <p:nvPr>
            <p:ph idx="1"/>
          </p:nvPr>
        </p:nvSpPr>
        <p:spPr/>
        <p:txBody>
          <a:bodyPr/>
          <a:lstStyle/>
          <a:p>
            <a:pPr marL="0" indent="0" algn="ctr">
              <a:buNone/>
            </a:pPr>
            <a:r>
              <a:rPr lang="it-IT" sz="3600" dirty="0" smtClean="0">
                <a:solidFill>
                  <a:srgbClr val="FF0000"/>
                </a:solidFill>
              </a:rPr>
              <a:t>Diverse sorgenti di luce hanno un diverso spettro</a:t>
            </a:r>
            <a:endParaRPr lang="it-IT" sz="3600" dirty="0">
              <a:solidFill>
                <a:srgbClr val="FF0000"/>
              </a:solidFill>
            </a:endParaRPr>
          </a:p>
          <a:p>
            <a:r>
              <a:rPr lang="it-IT" dirty="0" smtClean="0"/>
              <a:t>Es spettro emesso dal sole</a:t>
            </a:r>
          </a:p>
          <a:p>
            <a:r>
              <a:rPr lang="it-IT" dirty="0" smtClean="0"/>
              <a:t>Spettro emesso da una lampada di Hg </a:t>
            </a:r>
          </a:p>
          <a:p>
            <a:r>
              <a:rPr lang="it-IT" dirty="0" smtClean="0"/>
              <a:t>Spettro emesso da una lampadina</a:t>
            </a:r>
          </a:p>
          <a:p>
            <a:endParaRPr lang="it-IT" dirty="0" smtClean="0"/>
          </a:p>
          <a:p>
            <a:endParaRPr lang="it-IT" dirty="0"/>
          </a:p>
        </p:txBody>
      </p:sp>
    </p:spTree>
    <p:extLst>
      <p:ext uri="{BB962C8B-B14F-4D97-AF65-F5344CB8AC3E}">
        <p14:creationId xmlns:p14="http://schemas.microsoft.com/office/powerpoint/2010/main" val="9042845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89"/>
          <p:cNvSpPr>
            <a:spLocks noChangeArrowheads="1"/>
          </p:cNvSpPr>
          <p:nvPr/>
        </p:nvSpPr>
        <p:spPr bwMode="auto">
          <a:xfrm>
            <a:off x="3275856" y="254000"/>
            <a:ext cx="3672408" cy="600164"/>
          </a:xfrm>
          <a:prstGeom prst="rect">
            <a:avLst/>
          </a:prstGeom>
          <a:noFill/>
          <a:ln w="9525">
            <a:noFill/>
            <a:miter lim="800000"/>
            <a:headEnd/>
            <a:tailEnd/>
          </a:ln>
          <a:effectLst/>
        </p:spPr>
        <p:txBody>
          <a:bodyPr wrap="square">
            <a:prstTxWarp prst="textNoShape">
              <a:avLst/>
            </a:prstTxWarp>
            <a:spAutoFit/>
          </a:bodyPr>
          <a:lstStyle/>
          <a:p>
            <a:pPr indent="190500" algn="ctr" fontAlgn="base">
              <a:lnSpc>
                <a:spcPct val="90000"/>
              </a:lnSpc>
              <a:spcBef>
                <a:spcPct val="20000"/>
              </a:spcBef>
              <a:spcAft>
                <a:spcPct val="0"/>
              </a:spcAft>
              <a:buClr>
                <a:srgbClr val="99FF99"/>
              </a:buClr>
              <a:buSzPct val="80000"/>
              <a:buFont typeface="Wingdings" charset="2"/>
              <a:buNone/>
            </a:pPr>
            <a:r>
              <a:rPr lang="it-IT" sz="3600" dirty="0" smtClean="0">
                <a:effectLst>
                  <a:outerShdw blurRad="38100" dist="38100" dir="2700000" algn="tl">
                    <a:srgbClr val="000000">
                      <a:alpha val="43137"/>
                    </a:srgbClr>
                  </a:outerShdw>
                </a:effectLst>
              </a:rPr>
              <a:t>LA SOLUZIONE</a:t>
            </a:r>
            <a:endParaRPr lang="it-IT" sz="3600" dirty="0">
              <a:effectLst>
                <a:outerShdw blurRad="38100" dist="38100" dir="2700000" algn="tl">
                  <a:srgbClr val="000000">
                    <a:alpha val="43137"/>
                  </a:srgbClr>
                </a:outerShdw>
              </a:effectLst>
            </a:endParaRPr>
          </a:p>
        </p:txBody>
      </p:sp>
      <p:sp>
        <p:nvSpPr>
          <p:cNvPr id="18" name="Rettangolo 17"/>
          <p:cNvSpPr/>
          <p:nvPr/>
        </p:nvSpPr>
        <p:spPr>
          <a:xfrm>
            <a:off x="179512" y="1844824"/>
            <a:ext cx="8610601" cy="2055947"/>
          </a:xfrm>
          <a:prstGeom prst="rect">
            <a:avLst/>
          </a:prstGeom>
        </p:spPr>
        <p:txBody>
          <a:bodyPr wrap="square">
            <a:spAutoFit/>
          </a:bodyPr>
          <a:lstStyle/>
          <a:p>
            <a:pPr algn="just" fontAlgn="base">
              <a:lnSpc>
                <a:spcPct val="90000"/>
              </a:lnSpc>
              <a:spcBef>
                <a:spcPct val="20000"/>
              </a:spcBef>
              <a:spcAft>
                <a:spcPct val="0"/>
              </a:spcAft>
              <a:buClr>
                <a:srgbClr val="99FF99"/>
              </a:buClr>
              <a:buSzPct val="80000"/>
              <a:buFont typeface="Wingdings" charset="2"/>
              <a:buNone/>
            </a:pPr>
            <a:r>
              <a:rPr lang="it-IT" sz="2800" dirty="0" smtClean="0">
                <a:solidFill>
                  <a:srgbClr val="0000FF"/>
                </a:solidFill>
                <a:effectLst>
                  <a:outerShdw blurRad="38100" dist="38100" dir="2700000" algn="tl">
                    <a:srgbClr val="000000">
                      <a:alpha val="43137"/>
                    </a:srgbClr>
                  </a:outerShdw>
                </a:effectLst>
              </a:rPr>
              <a:t>LA SOLUZIONE </a:t>
            </a:r>
            <a:r>
              <a:rPr lang="it-IT" sz="2800" dirty="0" smtClean="0">
                <a:solidFill>
                  <a:srgbClr val="FF0000"/>
                </a:solidFill>
                <a:effectLst>
                  <a:outerShdw blurRad="38100" dist="38100" dir="2700000" algn="tl">
                    <a:srgbClr val="000000">
                      <a:alpha val="43137"/>
                    </a:srgbClr>
                  </a:outerShdw>
                </a:effectLst>
              </a:rPr>
              <a:t>- L’IPOTESI DI EINSTEIN: </a:t>
            </a:r>
            <a:r>
              <a:rPr lang="it-IT" sz="2800" dirty="0" smtClean="0">
                <a:solidFill>
                  <a:srgbClr val="0000FF"/>
                </a:solidFill>
                <a:effectLst>
                  <a:outerShdw blurRad="38100" dist="38100" dir="2700000" algn="tl">
                    <a:srgbClr val="000000">
                      <a:alpha val="43137"/>
                    </a:srgbClr>
                  </a:outerShdw>
                </a:effectLst>
              </a:rPr>
              <a:t>L’energia non e’ distribuita uniformemente sul fronte d’onda sferico ma esiste in quanti proporzionali alla frequenza. La costante di </a:t>
            </a:r>
            <a:r>
              <a:rPr lang="it-IT" sz="2800" dirty="0" err="1" smtClean="0">
                <a:solidFill>
                  <a:srgbClr val="0000FF"/>
                </a:solidFill>
                <a:effectLst>
                  <a:outerShdw blurRad="38100" dist="38100" dir="2700000" algn="tl">
                    <a:srgbClr val="000000">
                      <a:alpha val="43137"/>
                    </a:srgbClr>
                  </a:outerShdw>
                </a:effectLst>
              </a:rPr>
              <a:t>proporzionalita’</a:t>
            </a:r>
            <a:r>
              <a:rPr lang="it-IT" sz="2800" dirty="0" smtClean="0">
                <a:solidFill>
                  <a:srgbClr val="0000FF"/>
                </a:solidFill>
                <a:effectLst>
                  <a:outerShdw blurRad="38100" dist="38100" dir="2700000" algn="tl">
                    <a:srgbClr val="000000">
                      <a:alpha val="43137"/>
                    </a:srgbClr>
                  </a:outerShdw>
                </a:effectLst>
              </a:rPr>
              <a:t> e’ proprio la costante di </a:t>
            </a:r>
            <a:r>
              <a:rPr lang="it-IT" sz="2800" dirty="0" err="1" smtClean="0">
                <a:solidFill>
                  <a:srgbClr val="0000FF"/>
                </a:solidFill>
                <a:effectLst>
                  <a:outerShdw blurRad="38100" dist="38100" dir="2700000" algn="tl">
                    <a:srgbClr val="000000">
                      <a:alpha val="43137"/>
                    </a:srgbClr>
                  </a:outerShdw>
                </a:effectLst>
              </a:rPr>
              <a:t>Planck</a:t>
            </a:r>
            <a:r>
              <a:rPr lang="it-IT" sz="2800" dirty="0" smtClean="0">
                <a:solidFill>
                  <a:srgbClr val="0000FF"/>
                </a:solidFill>
                <a:effectLst>
                  <a:outerShdw blurRad="38100" dist="38100" dir="2700000" algn="tl">
                    <a:srgbClr val="000000">
                      <a:alpha val="43137"/>
                    </a:srgbClr>
                  </a:outerShdw>
                </a:effectLst>
              </a:rPr>
              <a:t> </a:t>
            </a:r>
          </a:p>
          <a:p>
            <a:pPr algn="just" fontAlgn="base">
              <a:lnSpc>
                <a:spcPct val="90000"/>
              </a:lnSpc>
              <a:spcBef>
                <a:spcPct val="20000"/>
              </a:spcBef>
              <a:spcAft>
                <a:spcPct val="0"/>
              </a:spcAft>
              <a:buClr>
                <a:srgbClr val="99FF99"/>
              </a:buClr>
              <a:buSzPct val="80000"/>
              <a:buFont typeface="Wingdings" charset="2"/>
              <a:buNone/>
            </a:pPr>
            <a:endParaRPr lang="it-IT" sz="2400" dirty="0" smtClean="0">
              <a:solidFill>
                <a:srgbClr val="0000FF"/>
              </a:solidFill>
              <a:effectLst>
                <a:outerShdw blurRad="38100" dist="38100" dir="2700000" algn="tl">
                  <a:srgbClr val="000000">
                    <a:alpha val="43137"/>
                  </a:srgbClr>
                </a:outerShdw>
              </a:effectLst>
            </a:endParaRPr>
          </a:p>
        </p:txBody>
      </p:sp>
      <p:grpSp>
        <p:nvGrpSpPr>
          <p:cNvPr id="19" name="Gruppo 8"/>
          <p:cNvGrpSpPr/>
          <p:nvPr/>
        </p:nvGrpSpPr>
        <p:grpSpPr>
          <a:xfrm>
            <a:off x="228600" y="3962400"/>
            <a:ext cx="8686799" cy="1967564"/>
            <a:chOff x="136624" y="2756836"/>
            <a:chExt cx="8854975" cy="1815164"/>
          </a:xfrm>
          <a:solidFill>
            <a:srgbClr val="FFFFFF"/>
          </a:solidFill>
        </p:grpSpPr>
        <p:sp>
          <p:nvSpPr>
            <p:cNvPr id="20" name="Rettangolo 19"/>
            <p:cNvSpPr/>
            <p:nvPr/>
          </p:nvSpPr>
          <p:spPr bwMode="auto">
            <a:xfrm>
              <a:off x="136624" y="2756836"/>
              <a:ext cx="8854975" cy="1815164"/>
            </a:xfrm>
            <a:prstGeom prst="rect">
              <a:avLst/>
            </a:prstGeom>
            <a:grpFill/>
            <a:ln w="9525" cap="flat" cmpd="sng" algn="ctr">
              <a:noFill/>
              <a:prstDash val="solid"/>
              <a:round/>
              <a:headEnd type="none" w="med" len="med"/>
              <a:tailEnd type="none" w="med" len="med"/>
            </a:ln>
            <a:effectLst/>
          </p:spPr>
        </p:sp>
        <p:graphicFrame>
          <p:nvGraphicFramePr>
            <p:cNvPr id="21" name="Oggetto 20"/>
            <p:cNvGraphicFramePr>
              <a:graphicFrameLocks noChangeAspect="1"/>
            </p:cNvGraphicFramePr>
            <p:nvPr>
              <p:extLst>
                <p:ext uri="{D42A27DB-BD31-4B8C-83A1-F6EECF244321}">
                  <p14:modId xmlns:p14="http://schemas.microsoft.com/office/powerpoint/2010/main" val="1405631027"/>
                </p:ext>
              </p:extLst>
            </p:nvPr>
          </p:nvGraphicFramePr>
          <p:xfrm>
            <a:off x="1114215" y="2796195"/>
            <a:ext cx="7039256" cy="1480733"/>
          </p:xfrm>
          <a:graphic>
            <a:graphicData uri="http://schemas.openxmlformats.org/presentationml/2006/ole">
              <mc:AlternateContent xmlns:mc="http://schemas.openxmlformats.org/markup-compatibility/2006">
                <mc:Choice xmlns:v="urn:schemas-microsoft-com:vml" Requires="v">
                  <p:oleObj spid="_x0000_s321607" name="Equation" r:id="rId3" imgW="1689100" imgH="355600" progId="Equation.3">
                    <p:embed/>
                  </p:oleObj>
                </mc:Choice>
                <mc:Fallback>
                  <p:oleObj name="Equation" r:id="rId3" imgW="1689100" imgH="355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215" y="2796195"/>
                          <a:ext cx="7039256" cy="1480733"/>
                        </a:xfrm>
                        <a:prstGeom prst="rect">
                          <a:avLst/>
                        </a:prstGeom>
                        <a:noFill/>
                        <a:ln>
                          <a:solidFill>
                            <a:srgbClr val="4F81BD"/>
                          </a:solidFill>
                        </a:ln>
                        <a:extLst/>
                      </p:spPr>
                    </p:pic>
                  </p:oleObj>
                </mc:Fallback>
              </mc:AlternateContent>
            </a:graphicData>
          </a:graphic>
        </p:graphicFrame>
      </p:grpSp>
    </p:spTree>
    <p:extLst>
      <p:ext uri="{BB962C8B-B14F-4D97-AF65-F5344CB8AC3E}">
        <p14:creationId xmlns:p14="http://schemas.microsoft.com/office/powerpoint/2010/main" val="297246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4" name="Picture 8" descr="einstein-quadrupole"/>
          <p:cNvPicPr>
            <a:picLocks noChangeAspect="1" noChangeArrowheads="1"/>
          </p:cNvPicPr>
          <p:nvPr/>
        </p:nvPicPr>
        <p:blipFill>
          <a:blip r:embed="rId3">
            <a:lum bright="30000"/>
          </a:blip>
          <a:srcRect/>
          <a:stretch>
            <a:fillRect/>
          </a:stretch>
        </p:blipFill>
        <p:spPr bwMode="auto">
          <a:xfrm>
            <a:off x="22620" y="384175"/>
            <a:ext cx="6454380" cy="6473825"/>
          </a:xfrm>
          <a:prstGeom prst="rect">
            <a:avLst/>
          </a:prstGeom>
          <a:noFill/>
          <a:ln w="9525">
            <a:noFill/>
            <a:miter lim="800000"/>
            <a:headEnd/>
            <a:tailEnd/>
          </a:ln>
        </p:spPr>
      </p:pic>
      <p:sp>
        <p:nvSpPr>
          <p:cNvPr id="167941" name="Rectangle 5"/>
          <p:cNvSpPr>
            <a:spLocks noChangeArrowheads="1"/>
          </p:cNvSpPr>
          <p:nvPr/>
        </p:nvSpPr>
        <p:spPr bwMode="auto">
          <a:xfrm>
            <a:off x="3962400" y="228600"/>
            <a:ext cx="5181600" cy="5289550"/>
          </a:xfrm>
          <a:prstGeom prst="rect">
            <a:avLst/>
          </a:prstGeom>
          <a:noFill/>
          <a:ln w="9525">
            <a:noFill/>
            <a:miter lim="800000"/>
            <a:headEnd/>
            <a:tailEnd/>
          </a:ln>
          <a:effectLst/>
        </p:spPr>
        <p:txBody>
          <a:bodyPr>
            <a:prstTxWarp prst="textNoShape">
              <a:avLst/>
            </a:prstTxWarp>
          </a:bodyPr>
          <a:lstStyle/>
          <a:p>
            <a:pPr algn="just" fontAlgn="base">
              <a:lnSpc>
                <a:spcPct val="90000"/>
              </a:lnSpc>
              <a:spcBef>
                <a:spcPct val="20000"/>
              </a:spcBef>
              <a:spcAft>
                <a:spcPct val="0"/>
              </a:spcAft>
              <a:buClr>
                <a:srgbClr val="009999"/>
              </a:buClr>
              <a:buSzPct val="80000"/>
              <a:buFont typeface="Wingdings" charset="2"/>
              <a:buNone/>
            </a:pPr>
            <a:r>
              <a:rPr lang="it-IT" sz="3200" dirty="0">
                <a:solidFill>
                  <a:srgbClr val="000000"/>
                </a:solidFill>
                <a:effectLst>
                  <a:outerShdw blurRad="38100" dist="38100" dir="2700000" algn="tl">
                    <a:srgbClr val="000000">
                      <a:alpha val="43137"/>
                    </a:srgbClr>
                  </a:outerShdw>
                </a:effectLst>
                <a:latin typeface="Arial"/>
              </a:rPr>
              <a:t>“Secondo le assunzioni qui considerate, nella propagazione di un raggio di luce emesso da una sorgente puntiforme, l’energia non è distribuita con continuità su volumi sempre crescenti, ma consiste di un numero finito di quanti di energia localizzati in punti dello spazio che si muovono senza dividersi, e possono essere assorbiti o generati solo come un tutto.”</a:t>
            </a:r>
          </a:p>
        </p:txBody>
      </p:sp>
      <p:sp>
        <p:nvSpPr>
          <p:cNvPr id="4" name="Rectangle 89"/>
          <p:cNvSpPr>
            <a:spLocks noChangeArrowheads="1"/>
          </p:cNvSpPr>
          <p:nvPr/>
        </p:nvSpPr>
        <p:spPr bwMode="auto">
          <a:xfrm>
            <a:off x="0" y="0"/>
            <a:ext cx="3200400" cy="2206758"/>
          </a:xfrm>
          <a:prstGeom prst="rect">
            <a:avLst/>
          </a:prstGeom>
          <a:noFill/>
          <a:ln w="9525">
            <a:noFill/>
            <a:miter lim="800000"/>
            <a:headEnd/>
            <a:tailEnd/>
          </a:ln>
          <a:effectLst/>
        </p:spPr>
        <p:txBody>
          <a:bodyPr wrap="square">
            <a:prstTxWarp prst="textNoShape">
              <a:avLst/>
            </a:prstTxWarp>
            <a:spAutoFit/>
          </a:bodyPr>
          <a:lstStyle/>
          <a:p>
            <a:pPr indent="190500" algn="ctr" fontAlgn="base">
              <a:lnSpc>
                <a:spcPct val="90000"/>
              </a:lnSpc>
              <a:spcBef>
                <a:spcPct val="20000"/>
              </a:spcBef>
              <a:spcAft>
                <a:spcPct val="0"/>
              </a:spcAft>
              <a:buClr>
                <a:srgbClr val="99FF99"/>
              </a:buClr>
              <a:buSzPct val="80000"/>
              <a:buFont typeface="Wingdings" charset="2"/>
              <a:buNone/>
            </a:pPr>
            <a:r>
              <a:rPr lang="it-IT" sz="3600" dirty="0" smtClean="0">
                <a:solidFill>
                  <a:srgbClr val="000000"/>
                </a:solidFill>
                <a:effectLst>
                  <a:outerShdw blurRad="38100" dist="38100" dir="2700000" algn="tl">
                    <a:srgbClr val="000000">
                      <a:alpha val="43137"/>
                    </a:srgbClr>
                  </a:outerShdw>
                </a:effectLst>
                <a:latin typeface="Arial"/>
              </a:rPr>
              <a:t>LA SOLUZIONE:</a:t>
            </a:r>
          </a:p>
          <a:p>
            <a:pPr indent="190500" algn="ctr" fontAlgn="base">
              <a:lnSpc>
                <a:spcPct val="90000"/>
              </a:lnSpc>
              <a:spcBef>
                <a:spcPct val="20000"/>
              </a:spcBef>
              <a:spcAft>
                <a:spcPct val="0"/>
              </a:spcAft>
              <a:buClr>
                <a:srgbClr val="99FF99"/>
              </a:buClr>
              <a:buSzPct val="80000"/>
              <a:buFont typeface="Wingdings" charset="2"/>
              <a:buNone/>
            </a:pPr>
            <a:r>
              <a:rPr lang="it-IT" sz="3600" dirty="0" smtClean="0">
                <a:solidFill>
                  <a:srgbClr val="000000"/>
                </a:solidFill>
                <a:effectLst>
                  <a:outerShdw blurRad="38100" dist="38100" dir="2700000" algn="tl">
                    <a:srgbClr val="000000">
                      <a:alpha val="43137"/>
                    </a:srgbClr>
                  </a:outerShdw>
                </a:effectLst>
                <a:latin typeface="Arial"/>
              </a:rPr>
              <a:t>L’IPOTESI </a:t>
            </a:r>
            <a:r>
              <a:rPr lang="it-IT" sz="3600" dirty="0" err="1" smtClean="0">
                <a:solidFill>
                  <a:srgbClr val="000000"/>
                </a:solidFill>
                <a:effectLst>
                  <a:outerShdw blurRad="38100" dist="38100" dir="2700000" algn="tl">
                    <a:srgbClr val="000000">
                      <a:alpha val="43137"/>
                    </a:srgbClr>
                  </a:outerShdw>
                </a:effectLst>
                <a:latin typeface="Arial"/>
              </a:rPr>
              <a:t>DI</a:t>
            </a:r>
            <a:r>
              <a:rPr lang="it-IT" sz="3600" dirty="0" smtClean="0">
                <a:solidFill>
                  <a:srgbClr val="000000"/>
                </a:solidFill>
                <a:effectLst>
                  <a:outerShdw blurRad="38100" dist="38100" dir="2700000" algn="tl">
                    <a:srgbClr val="000000">
                      <a:alpha val="43137"/>
                    </a:srgbClr>
                  </a:outerShdw>
                </a:effectLst>
                <a:latin typeface="Arial"/>
              </a:rPr>
              <a:t> EINSTEIN</a:t>
            </a:r>
            <a:endParaRPr lang="it-IT" sz="3600" dirty="0">
              <a:solidFill>
                <a:srgbClr val="000000"/>
              </a:solidFill>
              <a:effectLst>
                <a:outerShdw blurRad="38100" dist="38100" dir="2700000" algn="tl">
                  <a:srgbClr val="000000">
                    <a:alpha val="43137"/>
                  </a:srgbClr>
                </a:outerShdw>
              </a:effectLst>
              <a:latin typeface="Arial"/>
            </a:endParaRPr>
          </a:p>
        </p:txBody>
      </p:sp>
      <p:graphicFrame>
        <p:nvGraphicFramePr>
          <p:cNvPr id="5" name="Oggetto 4"/>
          <p:cNvGraphicFramePr>
            <a:graphicFrameLocks noChangeAspect="1"/>
          </p:cNvGraphicFramePr>
          <p:nvPr/>
        </p:nvGraphicFramePr>
        <p:xfrm>
          <a:off x="434975" y="2286000"/>
          <a:ext cx="2541588" cy="755650"/>
        </p:xfrm>
        <a:graphic>
          <a:graphicData uri="http://schemas.openxmlformats.org/presentationml/2006/ole">
            <mc:AlternateContent xmlns:mc="http://schemas.openxmlformats.org/markup-compatibility/2006">
              <mc:Choice xmlns:v="urn:schemas-microsoft-com:vml" Requires="v">
                <p:oleObj spid="_x0000_s257150" name="Equation" r:id="rId4" imgW="469900" imgH="139700" progId="Equation.3">
                  <p:embed/>
                </p:oleObj>
              </mc:Choice>
              <mc:Fallback>
                <p:oleObj name="Equation" r:id="rId4" imgW="469900" imgH="139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975" y="2286000"/>
                        <a:ext cx="2541588" cy="7556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0978618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einstein1"/>
          <p:cNvPicPr>
            <a:picLocks noChangeAspect="1" noChangeArrowheads="1"/>
          </p:cNvPicPr>
          <p:nvPr/>
        </p:nvPicPr>
        <p:blipFill>
          <a:blip r:embed="rId3">
            <a:lum bright="-18000" contrast="20000"/>
          </a:blip>
          <a:srcRect/>
          <a:stretch>
            <a:fillRect/>
          </a:stretch>
        </p:blipFill>
        <p:spPr bwMode="auto">
          <a:xfrm>
            <a:off x="0" y="-36"/>
            <a:ext cx="8077200" cy="6858036"/>
          </a:xfrm>
          <a:prstGeom prst="rect">
            <a:avLst/>
          </a:prstGeom>
          <a:noFill/>
          <a:ln w="9525">
            <a:noFill/>
            <a:miter lim="800000"/>
            <a:headEnd/>
            <a:tailEnd/>
          </a:ln>
        </p:spPr>
      </p:pic>
      <p:sp>
        <p:nvSpPr>
          <p:cNvPr id="218115" name="Rectangle 3"/>
          <p:cNvSpPr>
            <a:spLocks noChangeArrowheads="1"/>
          </p:cNvSpPr>
          <p:nvPr/>
        </p:nvSpPr>
        <p:spPr bwMode="auto">
          <a:xfrm>
            <a:off x="4027488" y="387350"/>
            <a:ext cx="4840287" cy="2659063"/>
          </a:xfrm>
          <a:prstGeom prst="rect">
            <a:avLst/>
          </a:prstGeom>
          <a:noFill/>
          <a:ln w="9525">
            <a:noFill/>
            <a:miter lim="800000"/>
            <a:headEnd/>
            <a:tailEnd/>
          </a:ln>
          <a:effectLst/>
        </p:spPr>
        <p:txBody>
          <a:bodyPr anchor="ctr">
            <a:prstTxWarp prst="textNoShape">
              <a:avLst/>
            </a:prstTxWarp>
          </a:bodyPr>
          <a:lstStyle/>
          <a:p>
            <a:pPr algn="ctr" fontAlgn="base">
              <a:lnSpc>
                <a:spcPct val="90000"/>
              </a:lnSpc>
              <a:spcBef>
                <a:spcPct val="20000"/>
              </a:spcBef>
              <a:spcAft>
                <a:spcPct val="0"/>
              </a:spcAft>
              <a:buClr>
                <a:srgbClr val="009999"/>
              </a:buClr>
              <a:buSzPct val="80000"/>
              <a:buFont typeface="Wingdings" charset="2"/>
              <a:buChar char="Ø"/>
            </a:pPr>
            <a:r>
              <a:rPr lang="it-IT" sz="3000" dirty="0">
                <a:solidFill>
                  <a:srgbClr val="FFFFFF"/>
                </a:solidFill>
                <a:effectLst>
                  <a:outerShdw blurRad="38100" dist="38100" dir="2700000" algn="tl">
                    <a:srgbClr val="000000">
                      <a:alpha val="43137"/>
                    </a:srgbClr>
                  </a:outerShdw>
                </a:effectLst>
                <a:latin typeface="Arial"/>
              </a:rPr>
              <a:t>con questa ipotesi la conservazione dell’energia richiede che</a:t>
            </a:r>
            <a:r>
              <a:rPr lang="it-IT" sz="3000" b="1" dirty="0">
                <a:solidFill>
                  <a:srgbClr val="FFFFFF"/>
                </a:solidFill>
                <a:effectLst>
                  <a:outerShdw blurRad="38100" dist="38100" dir="2700000" algn="tl">
                    <a:srgbClr val="000000">
                      <a:alpha val="43137"/>
                    </a:srgbClr>
                  </a:outerShdw>
                </a:effectLst>
                <a:latin typeface="Garamond" charset="0"/>
              </a:rPr>
              <a:t>:   </a:t>
            </a:r>
            <a:r>
              <a:rPr lang="it-IT" sz="3200" b="1" dirty="0">
                <a:solidFill>
                  <a:srgbClr val="FFFFFF"/>
                </a:solidFill>
                <a:effectLst>
                  <a:outerShdw blurRad="38100" dist="38100" dir="2700000" algn="tl">
                    <a:srgbClr val="808080"/>
                  </a:outerShdw>
                </a:effectLst>
                <a:latin typeface="Garamond" charset="0"/>
              </a:rPr>
              <a:t>   </a:t>
            </a:r>
            <a:br>
              <a:rPr lang="it-IT" sz="3200" b="1" dirty="0">
                <a:solidFill>
                  <a:srgbClr val="FFFFFF"/>
                </a:solidFill>
                <a:effectLst>
                  <a:outerShdw blurRad="38100" dist="38100" dir="2700000" algn="tl">
                    <a:srgbClr val="808080"/>
                  </a:outerShdw>
                </a:effectLst>
                <a:latin typeface="Garamond" charset="0"/>
              </a:rPr>
            </a:br>
            <a:r>
              <a:rPr lang="it-IT" sz="3200" b="1" dirty="0">
                <a:solidFill>
                  <a:srgbClr val="FFFFFF"/>
                </a:solidFill>
                <a:effectLst>
                  <a:outerShdw blurRad="38100" dist="38100" dir="2700000" algn="tl">
                    <a:srgbClr val="808080"/>
                  </a:outerShdw>
                </a:effectLst>
                <a:latin typeface="Garamond" charset="0"/>
              </a:rPr>
              <a:t/>
            </a:r>
            <a:br>
              <a:rPr lang="it-IT" sz="3200" b="1" dirty="0">
                <a:solidFill>
                  <a:srgbClr val="FFFFFF"/>
                </a:solidFill>
                <a:effectLst>
                  <a:outerShdw blurRad="38100" dist="38100" dir="2700000" algn="tl">
                    <a:srgbClr val="808080"/>
                  </a:outerShdw>
                </a:effectLst>
                <a:latin typeface="Garamond" charset="0"/>
              </a:rPr>
            </a:br>
            <a:r>
              <a:rPr lang="it-IT" sz="3200" b="1" dirty="0">
                <a:solidFill>
                  <a:srgbClr val="FFFFFF"/>
                </a:solidFill>
                <a:effectLst>
                  <a:outerShdw blurRad="38100" dist="38100" dir="2700000" algn="tl">
                    <a:srgbClr val="808080"/>
                  </a:outerShdw>
                </a:effectLst>
                <a:latin typeface="Garamond" charset="0"/>
              </a:rPr>
              <a:t/>
            </a:r>
            <a:br>
              <a:rPr lang="it-IT" sz="3200" b="1" dirty="0">
                <a:solidFill>
                  <a:srgbClr val="FFFFFF"/>
                </a:solidFill>
                <a:effectLst>
                  <a:outerShdw blurRad="38100" dist="38100" dir="2700000" algn="tl">
                    <a:srgbClr val="808080"/>
                  </a:outerShdw>
                </a:effectLst>
                <a:latin typeface="Garamond" charset="0"/>
              </a:rPr>
            </a:br>
            <a:r>
              <a:rPr lang="it-IT" sz="3200" b="1" dirty="0">
                <a:solidFill>
                  <a:srgbClr val="FFFFFF"/>
                </a:solidFill>
                <a:effectLst>
                  <a:outerShdw blurRad="38100" dist="38100" dir="2700000" algn="tl">
                    <a:srgbClr val="808080"/>
                  </a:outerShdw>
                </a:effectLst>
                <a:latin typeface="Garamond" charset="0"/>
              </a:rPr>
              <a:t>        </a:t>
            </a:r>
          </a:p>
        </p:txBody>
      </p:sp>
      <p:graphicFrame>
        <p:nvGraphicFramePr>
          <p:cNvPr id="218116" name="Object 4"/>
          <p:cNvGraphicFramePr>
            <a:graphicFrameLocks/>
          </p:cNvGraphicFramePr>
          <p:nvPr/>
        </p:nvGraphicFramePr>
        <p:xfrm>
          <a:off x="5051425" y="1981200"/>
          <a:ext cx="2644775" cy="1039813"/>
        </p:xfrm>
        <a:graphic>
          <a:graphicData uri="http://schemas.openxmlformats.org/presentationml/2006/ole">
            <mc:AlternateContent xmlns:mc="http://schemas.openxmlformats.org/markup-compatibility/2006">
              <mc:Choice xmlns:v="urn:schemas-microsoft-com:vml" Requires="v">
                <p:oleObj spid="_x0000_s258174" name="Equation" r:id="rId4" imgW="1523880" imgH="609480" progId="Equation.3">
                  <p:embed/>
                </p:oleObj>
              </mc:Choice>
              <mc:Fallback>
                <p:oleObj name="Equation" r:id="rId4" imgW="1523880" imgH="609480" progId="Equation.3">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1425" y="1981200"/>
                        <a:ext cx="2644775" cy="10398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85216460"/>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131840" y="56927"/>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smtClean="0">
                <a:solidFill>
                  <a:srgbClr val="FF0000"/>
                </a:solidFill>
                <a:latin typeface="Calibri"/>
                <a:cs typeface="Symbol" charset="2"/>
              </a:rPr>
              <a:t>L’EFFETTO FOTOELETTRICO</a:t>
            </a:r>
            <a:endParaRPr lang="it-IT" sz="3200" dirty="0">
              <a:solidFill>
                <a:srgbClr val="FF0000"/>
              </a:solidFill>
              <a:latin typeface="Calibri"/>
              <a:cs typeface="Symbol" charset="2"/>
            </a:endParaRPr>
          </a:p>
          <a:p>
            <a:endParaRPr lang="it-IT" sz="3200" dirty="0">
              <a:solidFill>
                <a:prstClr val="black"/>
              </a:solidFill>
              <a:latin typeface="Calibri"/>
            </a:endParaRPr>
          </a:p>
        </p:txBody>
      </p:sp>
      <p:sp>
        <p:nvSpPr>
          <p:cNvPr id="9" name="Rettangolo 8"/>
          <p:cNvSpPr/>
          <p:nvPr/>
        </p:nvSpPr>
        <p:spPr>
          <a:xfrm>
            <a:off x="0" y="914400"/>
            <a:ext cx="9144000" cy="5097806"/>
          </a:xfrm>
          <a:prstGeom prst="rect">
            <a:avLst/>
          </a:prstGeom>
        </p:spPr>
        <p:txBody>
          <a:bodyPr wrap="square">
            <a:spAutoFit/>
          </a:bodyPr>
          <a:lstStyle/>
          <a:p>
            <a:pPr algn="just" fontAlgn="base">
              <a:lnSpc>
                <a:spcPct val="90000"/>
              </a:lnSpc>
              <a:spcBef>
                <a:spcPct val="20000"/>
              </a:spcBef>
              <a:spcAft>
                <a:spcPct val="0"/>
              </a:spcAft>
              <a:buClr>
                <a:srgbClr val="99FF99"/>
              </a:buClr>
              <a:buSzPct val="80000"/>
              <a:buFont typeface="Wingdings" charset="2"/>
              <a:buNone/>
            </a:pPr>
            <a:r>
              <a:rPr lang="it-IT" sz="2800" dirty="0" smtClean="0">
                <a:solidFill>
                  <a:srgbClr val="0000FF"/>
                </a:solidFill>
                <a:effectLst>
                  <a:outerShdw blurRad="38100" dist="38100" dir="2700000" algn="tl">
                    <a:srgbClr val="000000"/>
                  </a:outerShdw>
                </a:effectLst>
                <a:ea typeface="ヒラギノ角ゴ Pro W3" charset="-128"/>
                <a:cs typeface="ヒラギノ角ゴ Pro W3" charset="-128"/>
              </a:rPr>
              <a:t>La Fisica Classica non riusciva a dimostrare due fatti evidenti nell’esperimento:</a:t>
            </a:r>
          </a:p>
          <a:p>
            <a:pPr marL="0" lvl="1" indent="19050" fontAlgn="base">
              <a:lnSpc>
                <a:spcPct val="90000"/>
              </a:lnSpc>
              <a:spcBef>
                <a:spcPct val="20000"/>
              </a:spcBef>
              <a:spcAft>
                <a:spcPct val="0"/>
              </a:spcAft>
              <a:buClr>
                <a:srgbClr val="99FF99"/>
              </a:buClr>
              <a:buSzPct val="80000"/>
              <a:buFont typeface="Wingdings" charset="2"/>
              <a:buAutoNum type="arabicPeriod"/>
            </a:pPr>
            <a:r>
              <a:rPr lang="it-IT" sz="2800" dirty="0" smtClean="0">
                <a:solidFill>
                  <a:srgbClr val="0000FF"/>
                </a:solidFill>
                <a:effectLst>
                  <a:outerShdw blurRad="38100" dist="38100" dir="2700000" algn="tl">
                    <a:srgbClr val="000000"/>
                  </a:outerShdw>
                </a:effectLst>
                <a:ea typeface="ヒラギノ角ゴ Pro W3" charset="-128"/>
                <a:cs typeface="ヒラギノ角ゴ Pro W3" charset="-128"/>
              </a:rPr>
              <a:t>Il fatto che l’emissione fosse istantanea</a:t>
            </a:r>
          </a:p>
          <a:p>
            <a:pPr marL="0" lvl="1" indent="19050" fontAlgn="base">
              <a:lnSpc>
                <a:spcPct val="90000"/>
              </a:lnSpc>
              <a:spcBef>
                <a:spcPct val="20000"/>
              </a:spcBef>
              <a:spcAft>
                <a:spcPct val="0"/>
              </a:spcAft>
              <a:buClr>
                <a:srgbClr val="99FF99"/>
              </a:buClr>
              <a:buSzPct val="80000"/>
              <a:buFont typeface="Wingdings" charset="2"/>
              <a:buAutoNum type="arabicPeriod"/>
            </a:pPr>
            <a:r>
              <a:rPr lang="it-IT" sz="2800" dirty="0" smtClean="0">
                <a:solidFill>
                  <a:srgbClr val="0000FF"/>
                </a:solidFill>
                <a:effectLst>
                  <a:outerShdw blurRad="38100" dist="38100" dir="2700000" algn="tl">
                    <a:srgbClr val="000000"/>
                  </a:outerShdw>
                </a:effectLst>
                <a:ea typeface="ヒラギノ角ゴ Pro W3" charset="-128"/>
                <a:cs typeface="ヒラギノ角ゴ Pro W3" charset="-128"/>
              </a:rPr>
              <a:t> il fatto che l’energia cinetica degli elettroni emessi non dipendesse dall’</a:t>
            </a:r>
            <a:r>
              <a:rPr lang="it-IT" sz="2800" dirty="0" err="1" smtClean="0">
                <a:solidFill>
                  <a:srgbClr val="0000FF"/>
                </a:solidFill>
                <a:effectLst>
                  <a:outerShdw blurRad="38100" dist="38100" dir="2700000" algn="tl">
                    <a:srgbClr val="000000"/>
                  </a:outerShdw>
                </a:effectLst>
                <a:ea typeface="ヒラギノ角ゴ Pro W3" charset="-128"/>
                <a:cs typeface="ヒラギノ角ゴ Pro W3" charset="-128"/>
              </a:rPr>
              <a:t>intensita</a:t>
            </a:r>
            <a:r>
              <a:rPr lang="it-IT" sz="2800" dirty="0" smtClean="0">
                <a:solidFill>
                  <a:srgbClr val="0000FF"/>
                </a:solidFill>
                <a:effectLst>
                  <a:outerShdw blurRad="38100" dist="38100" dir="2700000" algn="tl">
                    <a:srgbClr val="000000"/>
                  </a:outerShdw>
                </a:effectLst>
                <a:ea typeface="ヒラギノ角ゴ Pro W3" charset="-128"/>
                <a:cs typeface="ヒラギノ角ゴ Pro W3" charset="-128"/>
              </a:rPr>
              <a:t>’ della sorgente della radiazione incidente.</a:t>
            </a:r>
          </a:p>
          <a:p>
            <a:pPr marL="0" lvl="1" indent="19050" fontAlgn="base">
              <a:lnSpc>
                <a:spcPct val="90000"/>
              </a:lnSpc>
              <a:spcBef>
                <a:spcPct val="20000"/>
              </a:spcBef>
              <a:spcAft>
                <a:spcPct val="0"/>
              </a:spcAft>
              <a:buClr>
                <a:srgbClr val="99FF99"/>
              </a:buClr>
              <a:buSzPct val="80000"/>
              <a:buFont typeface="Wingdings" charset="2"/>
              <a:buNone/>
            </a:pPr>
            <a:r>
              <a:rPr lang="it-IT" sz="2800" dirty="0" smtClean="0">
                <a:solidFill>
                  <a:srgbClr val="0000FF"/>
                </a:solidFill>
                <a:effectLst>
                  <a:outerShdw blurRad="38100" dist="38100" dir="2700000" algn="tl">
                    <a:srgbClr val="000000"/>
                  </a:outerShdw>
                </a:effectLst>
                <a:ea typeface="ヒラギノ角ゴ Pro W3" charset="-128"/>
                <a:cs typeface="ヒラギノ角ゴ Pro W3" charset="-128"/>
              </a:rPr>
              <a:t> Classicamente infatti l’</a:t>
            </a:r>
            <a:r>
              <a:rPr lang="it-IT" sz="2800" dirty="0" err="1" smtClean="0">
                <a:solidFill>
                  <a:srgbClr val="0000FF"/>
                </a:solidFill>
                <a:effectLst>
                  <a:outerShdw blurRad="38100" dist="38100" dir="2700000" algn="tl">
                    <a:srgbClr val="000000"/>
                  </a:outerShdw>
                </a:effectLst>
                <a:ea typeface="ヒラギノ角ゴ Pro W3" charset="-128"/>
                <a:cs typeface="ヒラギノ角ゴ Pro W3" charset="-128"/>
              </a:rPr>
              <a:t>intensita</a:t>
            </a:r>
            <a:r>
              <a:rPr lang="it-IT" sz="2800" dirty="0" smtClean="0">
                <a:solidFill>
                  <a:srgbClr val="0000FF"/>
                </a:solidFill>
                <a:effectLst>
                  <a:outerShdw blurRad="38100" dist="38100" dir="2700000" algn="tl">
                    <a:srgbClr val="000000"/>
                  </a:outerShdw>
                </a:effectLst>
                <a:ea typeface="ヒラギノ角ゴ Pro W3" charset="-128"/>
                <a:cs typeface="ヒラギノ角ゴ Pro W3" charset="-128"/>
              </a:rPr>
              <a:t>’ della radiazione e’ proporzionale al quadrato del campo elettrico. Maggiore e’ l’</a:t>
            </a:r>
            <a:r>
              <a:rPr lang="it-IT" sz="2800" dirty="0" err="1" smtClean="0">
                <a:solidFill>
                  <a:srgbClr val="0000FF"/>
                </a:solidFill>
                <a:effectLst>
                  <a:outerShdw blurRad="38100" dist="38100" dir="2700000" algn="tl">
                    <a:srgbClr val="000000"/>
                  </a:outerShdw>
                </a:effectLst>
                <a:ea typeface="ヒラギノ角ゴ Pro W3" charset="-128"/>
                <a:cs typeface="ヒラギノ角ゴ Pro W3" charset="-128"/>
              </a:rPr>
              <a:t>intensita</a:t>
            </a:r>
            <a:r>
              <a:rPr lang="it-IT" sz="2800" dirty="0" smtClean="0">
                <a:solidFill>
                  <a:srgbClr val="0000FF"/>
                </a:solidFill>
                <a:effectLst>
                  <a:outerShdw blurRad="38100" dist="38100" dir="2700000" algn="tl">
                    <a:srgbClr val="000000"/>
                  </a:outerShdw>
                </a:effectLst>
                <a:ea typeface="ヒラギノ角ゴ Pro W3" charset="-128"/>
                <a:cs typeface="ヒラギノ角ゴ Pro W3" charset="-128"/>
              </a:rPr>
              <a:t>’ della luce, maggiore e’ il campo elettrico, maggiore e’ la forza cui sono sottoposti gli elettroni e quindi ci si aspetta che sia maggiore la loro energia cinetica. </a:t>
            </a:r>
          </a:p>
          <a:p>
            <a:pPr marL="0" lvl="1" indent="19050" algn="ctr" fontAlgn="base">
              <a:lnSpc>
                <a:spcPct val="90000"/>
              </a:lnSpc>
              <a:spcBef>
                <a:spcPct val="20000"/>
              </a:spcBef>
              <a:spcAft>
                <a:spcPct val="0"/>
              </a:spcAft>
              <a:buClr>
                <a:srgbClr val="99FF99"/>
              </a:buClr>
              <a:buSzPct val="80000"/>
              <a:buFont typeface="Wingdings" charset="2"/>
              <a:buNone/>
            </a:pPr>
            <a:r>
              <a:rPr lang="it-IT" sz="2800" dirty="0" smtClean="0">
                <a:solidFill>
                  <a:srgbClr val="FF0000"/>
                </a:solidFill>
                <a:effectLst>
                  <a:outerShdw blurRad="38100" dist="38100" dir="2700000" algn="tl">
                    <a:srgbClr val="000000"/>
                  </a:outerShdw>
                </a:effectLst>
                <a:ea typeface="ヒラギノ角ゴ Pro W3" charset="-128"/>
                <a:cs typeface="ヒラギノ角ゴ Pro W3" charset="-128"/>
              </a:rPr>
              <a:t>MA L’ESPERIMENTO MOSTRAVA UN RISULTATO DIVERSO</a:t>
            </a:r>
            <a:endParaRPr lang="it-IT" sz="32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57273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131840" y="56927"/>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smtClean="0">
                <a:solidFill>
                  <a:srgbClr val="FF0000"/>
                </a:solidFill>
                <a:latin typeface="Calibri"/>
                <a:cs typeface="Symbol" charset="2"/>
              </a:rPr>
              <a:t>L’EFFETTO FOTOELETTRICO</a:t>
            </a:r>
            <a:endParaRPr lang="it-IT" sz="3200" dirty="0">
              <a:solidFill>
                <a:srgbClr val="FF0000"/>
              </a:solidFill>
              <a:latin typeface="Calibri"/>
              <a:cs typeface="Symbol" charset="2"/>
            </a:endParaRPr>
          </a:p>
          <a:p>
            <a:endParaRPr lang="it-IT" sz="3200" dirty="0">
              <a:solidFill>
                <a:prstClr val="black"/>
              </a:solidFill>
              <a:latin typeface="Calibri"/>
            </a:endParaRPr>
          </a:p>
        </p:txBody>
      </p:sp>
      <p:sp>
        <p:nvSpPr>
          <p:cNvPr id="4" name="Rettangolo 3"/>
          <p:cNvSpPr/>
          <p:nvPr/>
        </p:nvSpPr>
        <p:spPr>
          <a:xfrm>
            <a:off x="251520" y="3356992"/>
            <a:ext cx="6120680" cy="1873333"/>
          </a:xfrm>
          <a:prstGeom prst="rect">
            <a:avLst/>
          </a:prstGeom>
        </p:spPr>
        <p:txBody>
          <a:bodyPr wrap="square">
            <a:spAutoFit/>
          </a:bodyPr>
          <a:lstStyle/>
          <a:p>
            <a:pPr algn="just" fontAlgn="base">
              <a:lnSpc>
                <a:spcPct val="90000"/>
              </a:lnSpc>
              <a:spcBef>
                <a:spcPct val="20000"/>
              </a:spcBef>
              <a:spcAft>
                <a:spcPct val="0"/>
              </a:spcAft>
              <a:buClr>
                <a:srgbClr val="99FF99"/>
              </a:buClr>
              <a:buSzPct val="80000"/>
              <a:buFont typeface="Wingdings" charset="2"/>
              <a:buNone/>
            </a:pPr>
            <a:r>
              <a:rPr lang="it-IT" sz="3200" dirty="0" smtClean="0">
                <a:solidFill>
                  <a:srgbClr val="0000FF"/>
                </a:solidFill>
                <a:effectLst>
                  <a:outerShdw blurRad="38100" dist="38100" dir="2700000" algn="tl">
                    <a:srgbClr val="000000"/>
                  </a:outerShdw>
                </a:effectLst>
                <a:ea typeface="ヒラギノ角ゴ Pro W3" charset="-128"/>
                <a:cs typeface="ヒラギノ角ゴ Pro W3" charset="-128"/>
              </a:rPr>
              <a:t>Il punto (2) non si evince chiaramente dall’esperimento di </a:t>
            </a:r>
            <a:r>
              <a:rPr lang="it-IT" sz="3200" dirty="0" err="1" smtClean="0">
                <a:solidFill>
                  <a:srgbClr val="0000FF"/>
                </a:solidFill>
                <a:effectLst>
                  <a:outerShdw blurRad="38100" dist="38100" dir="2700000" algn="tl">
                    <a:srgbClr val="000000"/>
                  </a:outerShdw>
                </a:effectLst>
                <a:ea typeface="ヒラギノ角ゴ Pro W3" charset="-128"/>
                <a:cs typeface="ヒラギノ角ゴ Pro W3" charset="-128"/>
              </a:rPr>
              <a:t>Hallwacks</a:t>
            </a:r>
            <a:r>
              <a:rPr lang="it-IT" sz="3200" dirty="0" smtClean="0">
                <a:solidFill>
                  <a:srgbClr val="0000FF"/>
                </a:solidFill>
                <a:effectLst>
                  <a:outerShdw blurRad="38100" dist="38100" dir="2700000" algn="tl">
                    <a:srgbClr val="000000"/>
                  </a:outerShdw>
                </a:effectLst>
                <a:ea typeface="ヒラギノ角ゴ Pro W3" charset="-128"/>
                <a:cs typeface="ヒラギノ角ゴ Pro W3" charset="-128"/>
              </a:rPr>
              <a:t>, ma fu misurato da </a:t>
            </a:r>
            <a:r>
              <a:rPr lang="it-IT" sz="3200" dirty="0" err="1" smtClean="0">
                <a:solidFill>
                  <a:srgbClr val="FF0000"/>
                </a:solidFill>
                <a:effectLst>
                  <a:outerShdw blurRad="38100" dist="38100" dir="2700000" algn="tl">
                    <a:srgbClr val="000000"/>
                  </a:outerShdw>
                </a:effectLst>
                <a:ea typeface="ヒラギノ角ゴ Pro W3" charset="-128"/>
                <a:cs typeface="ヒラギノ角ゴ Pro W3" charset="-128"/>
              </a:rPr>
              <a:t>Lenard</a:t>
            </a:r>
            <a:r>
              <a:rPr lang="it-IT" sz="3200" dirty="0" smtClean="0">
                <a:solidFill>
                  <a:srgbClr val="0000FF"/>
                </a:solidFill>
                <a:effectLst>
                  <a:outerShdw blurRad="38100" dist="38100" dir="2700000" algn="tl">
                    <a:srgbClr val="000000"/>
                  </a:outerShdw>
                </a:effectLst>
                <a:ea typeface="ヒラギノ角ゴ Pro W3" charset="-128"/>
                <a:cs typeface="ヒラギノ角ゴ Pro W3" charset="-128"/>
              </a:rPr>
              <a:t>, un collaboratore di Hertz</a:t>
            </a:r>
            <a:endParaRPr lang="it-IT" sz="3200" dirty="0">
              <a:solidFill>
                <a:srgbClr val="0000FF"/>
              </a:solidFill>
              <a:effectLst>
                <a:outerShdw blurRad="38100" dist="38100" dir="2700000" algn="tl">
                  <a:srgbClr val="000000">
                    <a:alpha val="43137"/>
                  </a:srgbClr>
                </a:outerShdw>
              </a:effectLst>
            </a:endParaRPr>
          </a:p>
        </p:txBody>
      </p:sp>
      <p:grpSp>
        <p:nvGrpSpPr>
          <p:cNvPr id="5" name="Gruppo 4"/>
          <p:cNvGrpSpPr/>
          <p:nvPr/>
        </p:nvGrpSpPr>
        <p:grpSpPr>
          <a:xfrm>
            <a:off x="6660232" y="3356992"/>
            <a:ext cx="1998662" cy="3155295"/>
            <a:chOff x="7134225" y="1571625"/>
            <a:chExt cx="1998662" cy="3155295"/>
          </a:xfrm>
        </p:grpSpPr>
        <p:pic>
          <p:nvPicPr>
            <p:cNvPr id="6" name="Picture 7" descr="f250px-Phillipp_Lenard_in_190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34225" y="1571625"/>
              <a:ext cx="1998662" cy="2663825"/>
            </a:xfrm>
            <a:prstGeom prst="rect">
              <a:avLst/>
            </a:prstGeom>
            <a:noFill/>
            <a:ln w="9525">
              <a:noFill/>
              <a:miter lim="800000"/>
              <a:headEnd/>
              <a:tailEnd/>
            </a:ln>
          </p:spPr>
        </p:pic>
        <p:sp>
          <p:nvSpPr>
            <p:cNvPr id="7" name="Rectangle 8"/>
            <p:cNvSpPr>
              <a:spLocks noChangeArrowheads="1"/>
            </p:cNvSpPr>
            <p:nvPr/>
          </p:nvSpPr>
          <p:spPr bwMode="auto">
            <a:xfrm>
              <a:off x="7267674" y="4203700"/>
              <a:ext cx="1731764" cy="523220"/>
            </a:xfrm>
            <a:prstGeom prst="rect">
              <a:avLst/>
            </a:prstGeom>
            <a:noFill/>
            <a:ln w="9525">
              <a:noFill/>
              <a:miter lim="800000"/>
              <a:headEnd/>
              <a:tailEnd/>
            </a:ln>
            <a:effectLst/>
          </p:spPr>
          <p:txBody>
            <a:bodyPr wrap="none">
              <a:prstTxWarp prst="textNoShape">
                <a:avLst/>
              </a:prstTxWarp>
              <a:spAutoFit/>
            </a:bodyPr>
            <a:lstStyle/>
            <a:p>
              <a:pPr algn="ctr" fontAlgn="base">
                <a:spcBef>
                  <a:spcPct val="0"/>
                </a:spcBef>
                <a:spcAft>
                  <a:spcPct val="0"/>
                </a:spcAft>
              </a:pPr>
              <a:r>
                <a:rPr lang="it-IT" sz="1400" dirty="0" err="1">
                  <a:solidFill>
                    <a:srgbClr val="0000FF"/>
                  </a:solidFill>
                </a:rPr>
                <a:t>Philipp</a:t>
              </a:r>
              <a:r>
                <a:rPr lang="it-IT" sz="1400" dirty="0">
                  <a:solidFill>
                    <a:srgbClr val="0000FF"/>
                  </a:solidFill>
                </a:rPr>
                <a:t> Eduard </a:t>
              </a:r>
              <a:r>
                <a:rPr lang="it-IT" sz="1400" dirty="0" smtClean="0">
                  <a:solidFill>
                    <a:srgbClr val="0000FF"/>
                  </a:solidFill>
                </a:rPr>
                <a:t>Anton</a:t>
              </a:r>
            </a:p>
            <a:p>
              <a:pPr algn="ctr" fontAlgn="base">
                <a:spcBef>
                  <a:spcPct val="0"/>
                </a:spcBef>
                <a:spcAft>
                  <a:spcPct val="0"/>
                </a:spcAft>
              </a:pPr>
              <a:r>
                <a:rPr lang="it-IT" sz="1400" dirty="0" smtClean="0">
                  <a:solidFill>
                    <a:srgbClr val="0000FF"/>
                  </a:solidFill>
                </a:rPr>
                <a:t> </a:t>
              </a:r>
              <a:r>
                <a:rPr lang="it-IT" sz="1400" dirty="0">
                  <a:solidFill>
                    <a:srgbClr val="0000FF"/>
                  </a:solidFill>
                </a:rPr>
                <a:t>von </a:t>
              </a:r>
              <a:r>
                <a:rPr lang="it-IT" sz="1400" dirty="0" err="1">
                  <a:solidFill>
                    <a:srgbClr val="0000FF"/>
                  </a:solidFill>
                </a:rPr>
                <a:t>Lenard</a:t>
              </a:r>
              <a:r>
                <a:rPr lang="it-IT" sz="1400" dirty="0">
                  <a:solidFill>
                    <a:srgbClr val="0000FF"/>
                  </a:solidFill>
                </a:rPr>
                <a:t> </a:t>
              </a:r>
            </a:p>
          </p:txBody>
        </p:sp>
      </p:grpSp>
    </p:spTree>
    <p:extLst>
      <p:ext uri="{BB962C8B-B14F-4D97-AF65-F5344CB8AC3E}">
        <p14:creationId xmlns:p14="http://schemas.microsoft.com/office/powerpoint/2010/main" val="284072426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3"/>
          <p:cNvSpPr txBox="1">
            <a:spLocks noChangeArrowheads="1"/>
          </p:cNvSpPr>
          <p:nvPr/>
        </p:nvSpPr>
        <p:spPr bwMode="auto">
          <a:xfrm>
            <a:off x="104773" y="876300"/>
            <a:ext cx="9039227" cy="2554545"/>
          </a:xfrm>
          <a:prstGeom prst="rect">
            <a:avLst/>
          </a:prstGeom>
          <a:noFill/>
          <a:ln w="9525">
            <a:noFill/>
            <a:miter lim="800000"/>
            <a:headEnd/>
            <a:tailEnd/>
          </a:ln>
          <a:effectLst/>
        </p:spPr>
        <p:txBody>
          <a:bodyPr wrap="square">
            <a:prstTxWarp prst="textNoShape">
              <a:avLst/>
            </a:prstTxWarp>
            <a:spAutoFit/>
          </a:bodyPr>
          <a:lstStyle/>
          <a:p>
            <a:pPr>
              <a:spcBef>
                <a:spcPct val="0"/>
              </a:spcBef>
            </a:pPr>
            <a:r>
              <a:rPr lang="it-IT" sz="3200" dirty="0" smtClean="0">
                <a:solidFill>
                  <a:srgbClr val="000000"/>
                </a:solidFill>
                <a:latin typeface="Arial"/>
              </a:rPr>
              <a:t>Nel </a:t>
            </a:r>
            <a:r>
              <a:rPr lang="it-IT" sz="3200" dirty="0">
                <a:solidFill>
                  <a:srgbClr val="000000"/>
                </a:solidFill>
                <a:latin typeface="Arial"/>
              </a:rPr>
              <a:t>1902 </a:t>
            </a:r>
            <a:r>
              <a:rPr lang="it-IT" sz="3200" dirty="0" err="1" smtClean="0">
                <a:solidFill>
                  <a:srgbClr val="000000"/>
                </a:solidFill>
                <a:latin typeface="Arial"/>
              </a:rPr>
              <a:t>Lenard</a:t>
            </a:r>
            <a:r>
              <a:rPr lang="it-IT" sz="3200" dirty="0" smtClean="0">
                <a:solidFill>
                  <a:srgbClr val="000000"/>
                </a:solidFill>
                <a:latin typeface="Arial"/>
              </a:rPr>
              <a:t>, assistente di Hertz, </a:t>
            </a:r>
            <a:r>
              <a:rPr lang="it-IT" sz="3200" dirty="0" err="1" smtClean="0">
                <a:solidFill>
                  <a:srgbClr val="000000"/>
                </a:solidFill>
                <a:latin typeface="Arial"/>
              </a:rPr>
              <a:t>dimostro’</a:t>
            </a:r>
            <a:r>
              <a:rPr lang="it-IT" sz="3200" dirty="0" smtClean="0">
                <a:solidFill>
                  <a:srgbClr val="000000"/>
                </a:solidFill>
                <a:latin typeface="Arial"/>
              </a:rPr>
              <a:t> che le particelle emesse erano </a:t>
            </a:r>
            <a:r>
              <a:rPr lang="it-IT" sz="3200" dirty="0" smtClean="0">
                <a:solidFill>
                  <a:srgbClr val="FF0000"/>
                </a:solidFill>
                <a:latin typeface="Arial"/>
              </a:rPr>
              <a:t>elettroni</a:t>
            </a:r>
            <a:r>
              <a:rPr lang="it-IT" sz="3200" dirty="0" smtClean="0">
                <a:solidFill>
                  <a:srgbClr val="000000"/>
                </a:solidFill>
                <a:latin typeface="Arial"/>
              </a:rPr>
              <a:t>. Inoltre giunse </a:t>
            </a:r>
            <a:r>
              <a:rPr lang="it-IT" sz="3200" dirty="0">
                <a:solidFill>
                  <a:srgbClr val="000000"/>
                </a:solidFill>
                <a:latin typeface="Arial"/>
              </a:rPr>
              <a:t>per primo a stabilire quali fossero le caratteristiche fondamentali dell’effetto fotoelettrico</a:t>
            </a:r>
            <a:r>
              <a:rPr lang="it-IT" sz="3200" dirty="0" smtClean="0">
                <a:solidFill>
                  <a:srgbClr val="000000"/>
                </a:solidFill>
                <a:latin typeface="Arial"/>
              </a:rPr>
              <a:t>:</a:t>
            </a:r>
            <a:endParaRPr lang="it-IT" sz="3200" dirty="0">
              <a:solidFill>
                <a:srgbClr val="000000"/>
              </a:solidFill>
              <a:latin typeface="Arial"/>
            </a:endParaRPr>
          </a:p>
        </p:txBody>
      </p:sp>
      <p:grpSp>
        <p:nvGrpSpPr>
          <p:cNvPr id="2" name="Gruppo 1"/>
          <p:cNvGrpSpPr/>
          <p:nvPr/>
        </p:nvGrpSpPr>
        <p:grpSpPr>
          <a:xfrm>
            <a:off x="6938692" y="3581072"/>
            <a:ext cx="1998662" cy="3155295"/>
            <a:chOff x="7134225" y="1571625"/>
            <a:chExt cx="1998662" cy="3155295"/>
          </a:xfrm>
        </p:grpSpPr>
        <p:pic>
          <p:nvPicPr>
            <p:cNvPr id="25603" name="Picture 7" descr="f250px-Phillipp_Lenard_in_190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34225" y="1571625"/>
              <a:ext cx="1998662" cy="2663825"/>
            </a:xfrm>
            <a:prstGeom prst="rect">
              <a:avLst/>
            </a:prstGeom>
            <a:noFill/>
            <a:ln w="9525">
              <a:noFill/>
              <a:miter lim="800000"/>
              <a:headEnd/>
              <a:tailEnd/>
            </a:ln>
          </p:spPr>
        </p:pic>
        <p:sp>
          <p:nvSpPr>
            <p:cNvPr id="25604" name="Rectangle 8"/>
            <p:cNvSpPr>
              <a:spLocks noChangeArrowheads="1"/>
            </p:cNvSpPr>
            <p:nvPr/>
          </p:nvSpPr>
          <p:spPr bwMode="auto">
            <a:xfrm>
              <a:off x="7202759" y="4203700"/>
              <a:ext cx="1861595" cy="523220"/>
            </a:xfrm>
            <a:prstGeom prst="rect">
              <a:avLst/>
            </a:prstGeom>
            <a:noFill/>
            <a:ln w="9525">
              <a:noFill/>
              <a:miter lim="800000"/>
              <a:headEnd/>
              <a:tailEnd/>
            </a:ln>
            <a:effectLst/>
          </p:spPr>
          <p:txBody>
            <a:bodyPr wrap="none">
              <a:prstTxWarp prst="textNoShape">
                <a:avLst/>
              </a:prstTxWarp>
              <a:spAutoFit/>
            </a:bodyPr>
            <a:lstStyle/>
            <a:p>
              <a:pPr algn="ctr">
                <a:spcBef>
                  <a:spcPct val="0"/>
                </a:spcBef>
              </a:pPr>
              <a:r>
                <a:rPr lang="it-IT" sz="1400" dirty="0" err="1">
                  <a:solidFill>
                    <a:srgbClr val="000000"/>
                  </a:solidFill>
                  <a:latin typeface="Arial"/>
                </a:rPr>
                <a:t>Philipp</a:t>
              </a:r>
              <a:r>
                <a:rPr lang="it-IT" sz="1400" dirty="0">
                  <a:solidFill>
                    <a:srgbClr val="000000"/>
                  </a:solidFill>
                  <a:latin typeface="Arial"/>
                </a:rPr>
                <a:t> Eduard </a:t>
              </a:r>
              <a:r>
                <a:rPr lang="it-IT" sz="1400" dirty="0" smtClean="0">
                  <a:solidFill>
                    <a:srgbClr val="000000"/>
                  </a:solidFill>
                  <a:latin typeface="Arial"/>
                </a:rPr>
                <a:t>Anton</a:t>
              </a:r>
            </a:p>
            <a:p>
              <a:pPr algn="ctr">
                <a:spcBef>
                  <a:spcPct val="0"/>
                </a:spcBef>
              </a:pPr>
              <a:r>
                <a:rPr lang="it-IT" sz="1400" dirty="0" smtClean="0">
                  <a:solidFill>
                    <a:srgbClr val="000000"/>
                  </a:solidFill>
                  <a:latin typeface="Arial"/>
                </a:rPr>
                <a:t> </a:t>
              </a:r>
              <a:r>
                <a:rPr lang="it-IT" sz="1400" dirty="0">
                  <a:solidFill>
                    <a:srgbClr val="000000"/>
                  </a:solidFill>
                  <a:latin typeface="Arial"/>
                </a:rPr>
                <a:t>von </a:t>
              </a:r>
              <a:r>
                <a:rPr lang="it-IT" sz="1400" dirty="0" err="1">
                  <a:solidFill>
                    <a:srgbClr val="000000"/>
                  </a:solidFill>
                  <a:latin typeface="Arial"/>
                </a:rPr>
                <a:t>Lenard</a:t>
              </a:r>
              <a:r>
                <a:rPr lang="it-IT" sz="1400" dirty="0">
                  <a:solidFill>
                    <a:srgbClr val="000000"/>
                  </a:solidFill>
                  <a:latin typeface="Arial"/>
                </a:rPr>
                <a:t> </a:t>
              </a:r>
            </a:p>
          </p:txBody>
        </p:sp>
      </p:grpSp>
      <p:sp>
        <p:nvSpPr>
          <p:cNvPr id="25605" name="Rectangle 9"/>
          <p:cNvSpPr>
            <a:spLocks noGrp="1" noChangeArrowheads="1"/>
          </p:cNvSpPr>
          <p:nvPr>
            <p:ph type="title"/>
          </p:nvPr>
        </p:nvSpPr>
        <p:spPr>
          <a:xfrm>
            <a:off x="457200" y="-260045"/>
            <a:ext cx="8247063" cy="1143000"/>
          </a:xfrm>
        </p:spPr>
        <p:txBody>
          <a:bodyPr/>
          <a:lstStyle/>
          <a:p>
            <a:pPr algn="l" eaLnBrk="1" hangingPunct="1"/>
            <a:r>
              <a:rPr lang="it-IT" dirty="0"/>
              <a:t>L’effetto fotoelettrico: 1899-1902</a:t>
            </a:r>
          </a:p>
        </p:txBody>
      </p:sp>
      <p:sp>
        <p:nvSpPr>
          <p:cNvPr id="6" name="Text Box 3"/>
          <p:cNvSpPr txBox="1">
            <a:spLocks noChangeArrowheads="1"/>
          </p:cNvSpPr>
          <p:nvPr/>
        </p:nvSpPr>
        <p:spPr bwMode="auto">
          <a:xfrm>
            <a:off x="3174" y="3286006"/>
            <a:ext cx="7591426" cy="1569660"/>
          </a:xfrm>
          <a:prstGeom prst="rect">
            <a:avLst/>
          </a:prstGeom>
          <a:noFill/>
          <a:ln w="9525">
            <a:noFill/>
            <a:miter lim="800000"/>
            <a:headEnd/>
            <a:tailEnd/>
          </a:ln>
          <a:effectLst/>
        </p:spPr>
        <p:txBody>
          <a:bodyPr wrap="square">
            <a:prstTxWarp prst="textNoShape">
              <a:avLst/>
            </a:prstTxWarp>
            <a:spAutoFit/>
          </a:bodyPr>
          <a:lstStyle/>
          <a:p>
            <a:pPr>
              <a:spcBef>
                <a:spcPct val="0"/>
              </a:spcBef>
            </a:pPr>
            <a:r>
              <a:rPr lang="it-IT" sz="3200" dirty="0" smtClean="0">
                <a:solidFill>
                  <a:srgbClr val="FF0000"/>
                </a:solidFill>
                <a:latin typeface="Arial"/>
              </a:rPr>
              <a:t>1. Il numero di elettroni emessi, </a:t>
            </a:r>
            <a:r>
              <a:rPr lang="it-IT" sz="3200" dirty="0" smtClean="0">
                <a:solidFill>
                  <a:srgbClr val="000000"/>
                </a:solidFill>
                <a:latin typeface="Arial"/>
              </a:rPr>
              <a:t>e quindi la corrente che giungeva all’anodo </a:t>
            </a:r>
            <a:r>
              <a:rPr lang="it-IT" sz="3200" dirty="0" smtClean="0">
                <a:solidFill>
                  <a:srgbClr val="FF0000"/>
                </a:solidFill>
                <a:latin typeface="Arial"/>
              </a:rPr>
              <a:t>era proporzionale all’intensità della luce</a:t>
            </a:r>
            <a:endParaRPr lang="it-IT" sz="3200" dirty="0">
              <a:solidFill>
                <a:srgbClr val="FF0000"/>
              </a:solidFill>
              <a:latin typeface="Arial"/>
            </a:endParaRPr>
          </a:p>
        </p:txBody>
      </p:sp>
      <p:sp>
        <p:nvSpPr>
          <p:cNvPr id="7" name="Text Box 3"/>
          <p:cNvSpPr txBox="1">
            <a:spLocks noChangeArrowheads="1"/>
          </p:cNvSpPr>
          <p:nvPr/>
        </p:nvSpPr>
        <p:spPr bwMode="auto">
          <a:xfrm>
            <a:off x="53974" y="4804866"/>
            <a:ext cx="7591426" cy="2062103"/>
          </a:xfrm>
          <a:prstGeom prst="rect">
            <a:avLst/>
          </a:prstGeom>
          <a:noFill/>
          <a:ln w="9525">
            <a:noFill/>
            <a:miter lim="800000"/>
            <a:headEnd/>
            <a:tailEnd/>
          </a:ln>
          <a:effectLst/>
        </p:spPr>
        <p:txBody>
          <a:bodyPr wrap="square">
            <a:prstTxWarp prst="textNoShape">
              <a:avLst/>
            </a:prstTxWarp>
            <a:spAutoFit/>
          </a:bodyPr>
          <a:lstStyle/>
          <a:p>
            <a:pPr>
              <a:spcBef>
                <a:spcPct val="0"/>
              </a:spcBef>
            </a:pPr>
            <a:r>
              <a:rPr lang="it-IT" sz="3200" dirty="0" smtClean="0">
                <a:solidFill>
                  <a:srgbClr val="FF0000"/>
                </a:solidFill>
                <a:latin typeface="Arial"/>
              </a:rPr>
              <a:t>2. L’</a:t>
            </a:r>
            <a:r>
              <a:rPr lang="it-IT" sz="3200" i="1" dirty="0" smtClean="0">
                <a:solidFill>
                  <a:srgbClr val="FF0000"/>
                </a:solidFill>
                <a:latin typeface="Arial"/>
              </a:rPr>
              <a:t>energia</a:t>
            </a:r>
            <a:r>
              <a:rPr lang="it-IT" sz="3200" dirty="0" smtClean="0">
                <a:solidFill>
                  <a:srgbClr val="FF0000"/>
                </a:solidFill>
                <a:latin typeface="Arial"/>
              </a:rPr>
              <a:t> </a:t>
            </a:r>
            <a:r>
              <a:rPr lang="it-IT" sz="3200" dirty="0">
                <a:solidFill>
                  <a:srgbClr val="FF0000"/>
                </a:solidFill>
                <a:latin typeface="Arial"/>
              </a:rPr>
              <a:t>degli elettroni emessi dipendeva dalla frequenza </a:t>
            </a:r>
            <a:r>
              <a:rPr lang="it-IT" sz="3200" dirty="0">
                <a:solidFill>
                  <a:srgbClr val="000000"/>
                </a:solidFill>
                <a:latin typeface="Arial"/>
              </a:rPr>
              <a:t>della luce incidente </a:t>
            </a:r>
            <a:r>
              <a:rPr lang="it-IT" sz="3200" dirty="0">
                <a:solidFill>
                  <a:srgbClr val="FF0000"/>
                </a:solidFill>
                <a:latin typeface="Arial"/>
              </a:rPr>
              <a:t>e dalla natura del catodo, ma </a:t>
            </a:r>
            <a:r>
              <a:rPr lang="it-IT" sz="3200" i="1" dirty="0">
                <a:solidFill>
                  <a:srgbClr val="FF0000"/>
                </a:solidFill>
                <a:latin typeface="Arial"/>
              </a:rPr>
              <a:t>non dall’intensità luminosa</a:t>
            </a:r>
          </a:p>
        </p:txBody>
      </p:sp>
    </p:spTree>
    <p:extLst>
      <p:ext uri="{BB962C8B-B14F-4D97-AF65-F5344CB8AC3E}">
        <p14:creationId xmlns:p14="http://schemas.microsoft.com/office/powerpoint/2010/main" val="1972316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104"/>
          <p:cNvPicPr>
            <a:picLocks noChangeAspect="1" noChangeArrowheads="1"/>
          </p:cNvPicPr>
          <p:nvPr/>
        </p:nvPicPr>
        <p:blipFill>
          <a:blip r:embed="rId2" cstate="email">
            <a:lum contrast="40000"/>
            <a:extLst>
              <a:ext uri="{28A0092B-C50C-407E-A947-70E740481C1C}">
                <a14:useLocalDpi xmlns:a14="http://schemas.microsoft.com/office/drawing/2010/main"/>
              </a:ext>
            </a:extLst>
          </a:blip>
          <a:srcRect/>
          <a:stretch>
            <a:fillRect/>
          </a:stretch>
        </p:blipFill>
        <p:spPr bwMode="auto">
          <a:xfrm>
            <a:off x="1533525" y="1848821"/>
            <a:ext cx="4879975" cy="3159037"/>
          </a:xfrm>
          <a:prstGeom prst="rect">
            <a:avLst/>
          </a:prstGeom>
          <a:noFill/>
          <a:ln w="9525">
            <a:noFill/>
            <a:miter lim="800000"/>
            <a:headEnd/>
            <a:tailEnd/>
          </a:ln>
        </p:spPr>
      </p:pic>
      <p:sp>
        <p:nvSpPr>
          <p:cNvPr id="26627" name="Text Box 3"/>
          <p:cNvSpPr txBox="1">
            <a:spLocks noChangeArrowheads="1"/>
          </p:cNvSpPr>
          <p:nvPr/>
        </p:nvSpPr>
        <p:spPr bwMode="auto">
          <a:xfrm>
            <a:off x="206375" y="1083340"/>
            <a:ext cx="8937625" cy="954107"/>
          </a:xfrm>
          <a:prstGeom prst="rect">
            <a:avLst/>
          </a:prstGeom>
          <a:noFill/>
          <a:ln w="9525">
            <a:noFill/>
            <a:miter lim="800000"/>
            <a:headEnd/>
            <a:tailEnd/>
          </a:ln>
          <a:effectLst/>
        </p:spPr>
        <p:txBody>
          <a:bodyPr wrap="square">
            <a:prstTxWarp prst="textNoShape">
              <a:avLst/>
            </a:prstTxWarp>
            <a:spAutoFit/>
          </a:bodyPr>
          <a:lstStyle/>
          <a:p>
            <a:pPr algn="just">
              <a:spcBef>
                <a:spcPct val="0"/>
              </a:spcBef>
            </a:pPr>
            <a:r>
              <a:rPr lang="it-IT" sz="2800" dirty="0">
                <a:solidFill>
                  <a:srgbClr val="000000"/>
                </a:solidFill>
                <a:latin typeface="Arial"/>
              </a:rPr>
              <a:t>Nei suoi esperimenti </a:t>
            </a:r>
            <a:r>
              <a:rPr lang="it-IT" sz="2800" dirty="0" err="1">
                <a:solidFill>
                  <a:srgbClr val="000000"/>
                </a:solidFill>
                <a:latin typeface="Arial"/>
              </a:rPr>
              <a:t>Lenard</a:t>
            </a:r>
            <a:r>
              <a:rPr lang="it-IT" sz="2800" dirty="0">
                <a:solidFill>
                  <a:srgbClr val="000000"/>
                </a:solidFill>
                <a:latin typeface="Arial"/>
              </a:rPr>
              <a:t> usò l’apparato strumentale mostrato schematicamente in figura</a:t>
            </a:r>
            <a:r>
              <a:rPr lang="it-IT" sz="2800" dirty="0" smtClean="0">
                <a:solidFill>
                  <a:srgbClr val="000000"/>
                </a:solidFill>
                <a:latin typeface="Arial"/>
              </a:rPr>
              <a:t>.</a:t>
            </a:r>
            <a:endParaRPr lang="it-IT" sz="2800" dirty="0">
              <a:solidFill>
                <a:srgbClr val="000000"/>
              </a:solidFill>
              <a:latin typeface="Arial"/>
            </a:endParaRPr>
          </a:p>
        </p:txBody>
      </p:sp>
      <p:sp>
        <p:nvSpPr>
          <p:cNvPr id="26628" name="Rectangle 4"/>
          <p:cNvSpPr>
            <a:spLocks noChangeArrowheads="1"/>
          </p:cNvSpPr>
          <p:nvPr/>
        </p:nvSpPr>
        <p:spPr bwMode="auto">
          <a:xfrm>
            <a:off x="6362700" y="2715865"/>
            <a:ext cx="1568450" cy="366713"/>
          </a:xfrm>
          <a:prstGeom prst="rect">
            <a:avLst/>
          </a:prstGeom>
          <a:noFill/>
          <a:ln w="9525">
            <a:noFill/>
            <a:miter lim="800000"/>
            <a:headEnd/>
            <a:tailEnd/>
          </a:ln>
          <a:effectLst/>
        </p:spPr>
        <p:txBody>
          <a:bodyPr wrap="none">
            <a:prstTxWarp prst="textNoShape">
              <a:avLst/>
            </a:prstTxWarp>
            <a:spAutoFit/>
          </a:bodyPr>
          <a:lstStyle/>
          <a:p>
            <a:pPr>
              <a:spcBef>
                <a:spcPct val="0"/>
              </a:spcBef>
            </a:pPr>
            <a:r>
              <a:rPr lang="it-IT" dirty="0">
                <a:solidFill>
                  <a:srgbClr val="000000"/>
                </a:solidFill>
                <a:latin typeface="Arial"/>
              </a:rPr>
              <a:t>tubo da vuoto</a:t>
            </a:r>
          </a:p>
        </p:txBody>
      </p:sp>
      <p:sp>
        <p:nvSpPr>
          <p:cNvPr id="26629" name="Rectangle 5"/>
          <p:cNvSpPr>
            <a:spLocks noChangeArrowheads="1"/>
          </p:cNvSpPr>
          <p:nvPr/>
        </p:nvSpPr>
        <p:spPr bwMode="auto">
          <a:xfrm>
            <a:off x="4349750" y="4284663"/>
            <a:ext cx="1835150" cy="366713"/>
          </a:xfrm>
          <a:prstGeom prst="rect">
            <a:avLst/>
          </a:prstGeom>
          <a:noFill/>
          <a:ln w="9525">
            <a:noFill/>
            <a:miter lim="800000"/>
            <a:headEnd/>
            <a:tailEnd/>
          </a:ln>
          <a:effectLst/>
        </p:spPr>
        <p:txBody>
          <a:bodyPr wrap="none">
            <a:prstTxWarp prst="textNoShape">
              <a:avLst/>
            </a:prstTxWarp>
            <a:spAutoFit/>
          </a:bodyPr>
          <a:lstStyle/>
          <a:p>
            <a:pPr>
              <a:spcBef>
                <a:spcPct val="0"/>
              </a:spcBef>
            </a:pPr>
            <a:r>
              <a:rPr lang="it-IT" dirty="0">
                <a:solidFill>
                  <a:srgbClr val="000000"/>
                </a:solidFill>
                <a:latin typeface="Arial"/>
              </a:rPr>
              <a:t>luce ultravioletta</a:t>
            </a:r>
          </a:p>
        </p:txBody>
      </p:sp>
      <p:sp>
        <p:nvSpPr>
          <p:cNvPr id="26631" name="Rectangle 7"/>
          <p:cNvSpPr>
            <a:spLocks noGrp="1" noChangeArrowheads="1"/>
          </p:cNvSpPr>
          <p:nvPr>
            <p:ph type="title"/>
          </p:nvPr>
        </p:nvSpPr>
        <p:spPr>
          <a:xfrm>
            <a:off x="355600" y="185738"/>
            <a:ext cx="8229600" cy="876300"/>
          </a:xfrm>
        </p:spPr>
        <p:txBody>
          <a:bodyPr/>
          <a:lstStyle/>
          <a:p>
            <a:pPr eaLnBrk="1" hangingPunct="1"/>
            <a:r>
              <a:rPr lang="it-IT"/>
              <a:t>L’esperimento di Lenard</a:t>
            </a:r>
          </a:p>
        </p:txBody>
      </p:sp>
      <p:sp>
        <p:nvSpPr>
          <p:cNvPr id="8" name="Text Box 3"/>
          <p:cNvSpPr txBox="1">
            <a:spLocks noChangeArrowheads="1"/>
          </p:cNvSpPr>
          <p:nvPr/>
        </p:nvSpPr>
        <p:spPr bwMode="auto">
          <a:xfrm>
            <a:off x="160337" y="5007858"/>
            <a:ext cx="8809038" cy="1815882"/>
          </a:xfrm>
          <a:prstGeom prst="rect">
            <a:avLst/>
          </a:prstGeom>
          <a:noFill/>
          <a:ln w="9525">
            <a:noFill/>
            <a:miter lim="800000"/>
            <a:headEnd/>
            <a:tailEnd/>
          </a:ln>
          <a:effectLst/>
        </p:spPr>
        <p:txBody>
          <a:bodyPr wrap="square">
            <a:prstTxWarp prst="textNoShape">
              <a:avLst/>
            </a:prstTxWarp>
            <a:spAutoFit/>
          </a:bodyPr>
          <a:lstStyle/>
          <a:p>
            <a:pPr algn="just">
              <a:spcBef>
                <a:spcPct val="0"/>
              </a:spcBef>
            </a:pPr>
            <a:r>
              <a:rPr lang="it-IT" sz="2800" dirty="0">
                <a:solidFill>
                  <a:srgbClr val="000000"/>
                </a:solidFill>
                <a:latin typeface="Arial"/>
              </a:rPr>
              <a:t>Un catodo </a:t>
            </a:r>
            <a:r>
              <a:rPr lang="it-IT" sz="2800" b="1" dirty="0">
                <a:solidFill>
                  <a:srgbClr val="000000"/>
                </a:solidFill>
                <a:latin typeface="Arial"/>
              </a:rPr>
              <a:t>C</a:t>
            </a:r>
            <a:r>
              <a:rPr lang="it-IT" sz="2800" dirty="0">
                <a:solidFill>
                  <a:srgbClr val="000000"/>
                </a:solidFill>
                <a:latin typeface="Arial"/>
              </a:rPr>
              <a:t> colpito da luce ultravioletta emette elettroni che possono attraversare l’anodo </a:t>
            </a:r>
            <a:r>
              <a:rPr lang="it-IT" sz="2800" b="1" dirty="0">
                <a:solidFill>
                  <a:srgbClr val="000000"/>
                </a:solidFill>
                <a:latin typeface="Arial"/>
              </a:rPr>
              <a:t>A</a:t>
            </a:r>
            <a:r>
              <a:rPr lang="it-IT" sz="2800" dirty="0">
                <a:solidFill>
                  <a:srgbClr val="000000"/>
                </a:solidFill>
                <a:latin typeface="Arial"/>
              </a:rPr>
              <a:t> passando </a:t>
            </a:r>
            <a:r>
              <a:rPr lang="it-IT" sz="2800" dirty="0" smtClean="0">
                <a:solidFill>
                  <a:srgbClr val="000000"/>
                </a:solidFill>
                <a:latin typeface="Arial"/>
              </a:rPr>
              <a:t>attraverso un piccolo </a:t>
            </a:r>
            <a:r>
              <a:rPr lang="it-IT" sz="2800" dirty="0">
                <a:solidFill>
                  <a:srgbClr val="000000"/>
                </a:solidFill>
                <a:latin typeface="Arial"/>
              </a:rPr>
              <a:t>foro e vengono rivelati da un elettrometro connesso al piatto </a:t>
            </a:r>
            <a:r>
              <a:rPr lang="it-IT" sz="2800" b="1" dirty="0" smtClean="0">
                <a:solidFill>
                  <a:srgbClr val="000000"/>
                </a:solidFill>
                <a:latin typeface="Arial"/>
              </a:rPr>
              <a:t>P</a:t>
            </a:r>
            <a:r>
              <a:rPr lang="it-IT" sz="2800" dirty="0" smtClean="0">
                <a:solidFill>
                  <a:srgbClr val="000000"/>
                </a:solidFill>
                <a:latin typeface="Arial"/>
              </a:rPr>
              <a:t>.</a:t>
            </a:r>
            <a:endParaRPr lang="it-IT" sz="2800" dirty="0">
              <a:solidFill>
                <a:srgbClr val="000000"/>
              </a:solidFill>
              <a:latin typeface="Arial"/>
            </a:endParaRPr>
          </a:p>
        </p:txBody>
      </p:sp>
    </p:spTree>
    <p:extLst>
      <p:ext uri="{BB962C8B-B14F-4D97-AF65-F5344CB8AC3E}">
        <p14:creationId xmlns:p14="http://schemas.microsoft.com/office/powerpoint/2010/main" val="2595240704"/>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206375" y="1083340"/>
            <a:ext cx="8937625" cy="1815882"/>
          </a:xfrm>
          <a:prstGeom prst="rect">
            <a:avLst/>
          </a:prstGeom>
          <a:noFill/>
          <a:ln w="9525">
            <a:noFill/>
            <a:miter lim="800000"/>
            <a:headEnd/>
            <a:tailEnd/>
          </a:ln>
          <a:effectLst/>
        </p:spPr>
        <p:txBody>
          <a:bodyPr wrap="square">
            <a:prstTxWarp prst="textNoShape">
              <a:avLst/>
            </a:prstTxWarp>
            <a:spAutoFit/>
          </a:bodyPr>
          <a:lstStyle/>
          <a:p>
            <a:pPr algn="just">
              <a:spcBef>
                <a:spcPct val="0"/>
              </a:spcBef>
            </a:pPr>
            <a:r>
              <a:rPr lang="it-IT" sz="2800" dirty="0">
                <a:solidFill>
                  <a:srgbClr val="000000"/>
                </a:solidFill>
                <a:latin typeface="Arial"/>
              </a:rPr>
              <a:t>Dal grafico della corrente fotoelettrica in funzione della tensione misurata a diverse intensità della luce (A&lt;B&lt;C) si vede che l’aumento della tensione </a:t>
            </a:r>
            <a:r>
              <a:rPr lang="it-IT" sz="2800" b="1" i="1" dirty="0">
                <a:solidFill>
                  <a:srgbClr val="000000"/>
                </a:solidFill>
                <a:latin typeface="Arial"/>
              </a:rPr>
              <a:t>V</a:t>
            </a:r>
            <a:r>
              <a:rPr lang="it-IT" sz="2800" dirty="0">
                <a:solidFill>
                  <a:srgbClr val="000000"/>
                </a:solidFill>
                <a:latin typeface="Arial"/>
              </a:rPr>
              <a:t> provoca un aumento della corrente fino a saturare. </a:t>
            </a:r>
          </a:p>
        </p:txBody>
      </p:sp>
      <p:sp>
        <p:nvSpPr>
          <p:cNvPr id="26631" name="Rectangle 7"/>
          <p:cNvSpPr>
            <a:spLocks noGrp="1" noChangeArrowheads="1"/>
          </p:cNvSpPr>
          <p:nvPr>
            <p:ph type="title"/>
          </p:nvPr>
        </p:nvSpPr>
        <p:spPr>
          <a:xfrm>
            <a:off x="355600" y="185738"/>
            <a:ext cx="8229600" cy="876300"/>
          </a:xfrm>
        </p:spPr>
        <p:txBody>
          <a:bodyPr/>
          <a:lstStyle/>
          <a:p>
            <a:pPr eaLnBrk="1" hangingPunct="1"/>
            <a:r>
              <a:rPr lang="it-IT"/>
              <a:t>L’esperimento di Lenard</a:t>
            </a:r>
          </a:p>
        </p:txBody>
      </p:sp>
      <p:pic>
        <p:nvPicPr>
          <p:cNvPr id="9" name="Picture 6" descr="t105"/>
          <p:cNvPicPr>
            <a:picLocks noChangeAspect="1" noChangeArrowheads="1"/>
          </p:cNvPicPr>
          <p:nvPr/>
        </p:nvPicPr>
        <p:blipFill>
          <a:blip r:embed="rId2" cstate="email">
            <a:lum contrast="40000"/>
            <a:extLst>
              <a:ext uri="{28A0092B-C50C-407E-A947-70E740481C1C}">
                <a14:useLocalDpi xmlns:a14="http://schemas.microsoft.com/office/drawing/2010/main"/>
              </a:ext>
            </a:extLst>
          </a:blip>
          <a:srcRect/>
          <a:stretch>
            <a:fillRect/>
          </a:stretch>
        </p:blipFill>
        <p:spPr bwMode="auto">
          <a:xfrm>
            <a:off x="3928196" y="3200400"/>
            <a:ext cx="4947518" cy="3265488"/>
          </a:xfrm>
          <a:prstGeom prst="rect">
            <a:avLst/>
          </a:prstGeom>
          <a:noFill/>
          <a:ln w="9525">
            <a:noFill/>
            <a:miter lim="800000"/>
            <a:headEnd/>
            <a:tailEnd/>
          </a:ln>
        </p:spPr>
      </p:pic>
      <p:sp>
        <p:nvSpPr>
          <p:cNvPr id="10" name="Text Box 3"/>
          <p:cNvSpPr txBox="1">
            <a:spLocks noChangeArrowheads="1"/>
          </p:cNvSpPr>
          <p:nvPr/>
        </p:nvSpPr>
        <p:spPr bwMode="auto">
          <a:xfrm>
            <a:off x="155575" y="3423762"/>
            <a:ext cx="4162425" cy="3108544"/>
          </a:xfrm>
          <a:prstGeom prst="rect">
            <a:avLst/>
          </a:prstGeom>
          <a:noFill/>
          <a:ln w="9525">
            <a:noFill/>
            <a:miter lim="800000"/>
            <a:headEnd/>
            <a:tailEnd/>
          </a:ln>
          <a:effectLst/>
        </p:spPr>
        <p:txBody>
          <a:bodyPr wrap="square">
            <a:prstTxWarp prst="textNoShape">
              <a:avLst/>
            </a:prstTxWarp>
            <a:spAutoFit/>
          </a:bodyPr>
          <a:lstStyle/>
          <a:p>
            <a:pPr algn="just">
              <a:spcBef>
                <a:spcPct val="0"/>
              </a:spcBef>
            </a:pPr>
            <a:r>
              <a:rPr lang="it-IT" sz="2800" dirty="0">
                <a:solidFill>
                  <a:srgbClr val="000000"/>
                </a:solidFill>
                <a:latin typeface="Arial"/>
              </a:rPr>
              <a:t>Quando </a:t>
            </a:r>
            <a:r>
              <a:rPr lang="it-IT" sz="2800" b="1" i="1" dirty="0">
                <a:solidFill>
                  <a:srgbClr val="000000"/>
                </a:solidFill>
                <a:latin typeface="Arial"/>
              </a:rPr>
              <a:t>V</a:t>
            </a:r>
            <a:r>
              <a:rPr lang="it-IT" sz="2800" dirty="0">
                <a:solidFill>
                  <a:srgbClr val="000000"/>
                </a:solidFill>
                <a:latin typeface="Arial"/>
              </a:rPr>
              <a:t> decresce fino ad essere invertita (il catodo diventa positivo rispetto all’anodo ) si ha una tensione </a:t>
            </a:r>
            <a:r>
              <a:rPr lang="it-IT" sz="2800" b="1" i="1" dirty="0">
                <a:solidFill>
                  <a:srgbClr val="000000"/>
                </a:solidFill>
                <a:latin typeface="Arial"/>
              </a:rPr>
              <a:t>V</a:t>
            </a:r>
            <a:r>
              <a:rPr lang="it-IT" sz="2800" b="1" i="1" baseline="-25000" dirty="0">
                <a:solidFill>
                  <a:srgbClr val="000000"/>
                </a:solidFill>
                <a:latin typeface="Arial"/>
              </a:rPr>
              <a:t>0</a:t>
            </a:r>
            <a:r>
              <a:rPr lang="it-IT" sz="2800" b="1" i="1" dirty="0">
                <a:solidFill>
                  <a:srgbClr val="000000"/>
                </a:solidFill>
                <a:latin typeface="Arial"/>
              </a:rPr>
              <a:t> </a:t>
            </a:r>
            <a:r>
              <a:rPr lang="it-IT" sz="2800" dirty="0">
                <a:solidFill>
                  <a:srgbClr val="000000"/>
                </a:solidFill>
                <a:latin typeface="Arial"/>
              </a:rPr>
              <a:t>per cui la corrente è nulla (potenziale di arresto). </a:t>
            </a:r>
          </a:p>
        </p:txBody>
      </p:sp>
    </p:spTree>
    <p:extLst>
      <p:ext uri="{BB962C8B-B14F-4D97-AF65-F5344CB8AC3E}">
        <p14:creationId xmlns:p14="http://schemas.microsoft.com/office/powerpoint/2010/main" val="4194938059"/>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0" y="764704"/>
            <a:ext cx="8937625" cy="954107"/>
          </a:xfrm>
          <a:prstGeom prst="rect">
            <a:avLst/>
          </a:prstGeom>
          <a:noFill/>
          <a:ln w="9525">
            <a:noFill/>
            <a:miter lim="800000"/>
            <a:headEnd/>
            <a:tailEnd/>
          </a:ln>
          <a:effectLst/>
        </p:spPr>
        <p:txBody>
          <a:bodyPr wrap="square">
            <a:prstTxWarp prst="textNoShape">
              <a:avLst/>
            </a:prstTxWarp>
            <a:spAutoFit/>
          </a:bodyPr>
          <a:lstStyle/>
          <a:p>
            <a:pPr algn="just">
              <a:spcBef>
                <a:spcPct val="0"/>
              </a:spcBef>
            </a:pPr>
            <a:r>
              <a:rPr lang="it-IT" sz="2800" dirty="0" smtClean="0">
                <a:solidFill>
                  <a:srgbClr val="000000"/>
                </a:solidFill>
                <a:latin typeface="Arial"/>
              </a:rPr>
              <a:t>Cosa rappresenta il potenziale </a:t>
            </a:r>
            <a:r>
              <a:rPr lang="it-IT" sz="2800" b="1" i="1" dirty="0">
                <a:solidFill>
                  <a:srgbClr val="000000"/>
                </a:solidFill>
                <a:latin typeface="Arial"/>
              </a:rPr>
              <a:t>V</a:t>
            </a:r>
            <a:r>
              <a:rPr lang="it-IT" sz="2800" b="1" i="1" baseline="-25000" dirty="0">
                <a:solidFill>
                  <a:srgbClr val="000000"/>
                </a:solidFill>
                <a:latin typeface="Arial"/>
              </a:rPr>
              <a:t>0</a:t>
            </a:r>
            <a:r>
              <a:rPr lang="it-IT" sz="2800" b="1" i="1" dirty="0">
                <a:solidFill>
                  <a:srgbClr val="000000"/>
                </a:solidFill>
                <a:latin typeface="Arial"/>
              </a:rPr>
              <a:t> </a:t>
            </a:r>
            <a:r>
              <a:rPr lang="it-IT" sz="2800" dirty="0">
                <a:solidFill>
                  <a:srgbClr val="000000"/>
                </a:solidFill>
                <a:latin typeface="Arial"/>
              </a:rPr>
              <a:t> necessario per annullare la </a:t>
            </a:r>
            <a:r>
              <a:rPr lang="it-IT" sz="2800" dirty="0" smtClean="0">
                <a:solidFill>
                  <a:srgbClr val="000000"/>
                </a:solidFill>
                <a:latin typeface="Arial"/>
              </a:rPr>
              <a:t>corrente?</a:t>
            </a:r>
          </a:p>
        </p:txBody>
      </p:sp>
      <p:sp>
        <p:nvSpPr>
          <p:cNvPr id="26631" name="Rectangle 7"/>
          <p:cNvSpPr>
            <a:spLocks noGrp="1" noChangeArrowheads="1"/>
          </p:cNvSpPr>
          <p:nvPr>
            <p:ph type="title"/>
          </p:nvPr>
        </p:nvSpPr>
        <p:spPr>
          <a:xfrm>
            <a:off x="355600" y="185738"/>
            <a:ext cx="8229600" cy="876300"/>
          </a:xfrm>
        </p:spPr>
        <p:txBody>
          <a:bodyPr/>
          <a:lstStyle/>
          <a:p>
            <a:pPr eaLnBrk="1" hangingPunct="1"/>
            <a:r>
              <a:rPr lang="it-IT"/>
              <a:t>L’esperimento di Lenard</a:t>
            </a:r>
          </a:p>
        </p:txBody>
      </p:sp>
      <p:graphicFrame>
        <p:nvGraphicFramePr>
          <p:cNvPr id="7" name="Oggetto 6"/>
          <p:cNvGraphicFramePr>
            <a:graphicFrameLocks noChangeAspect="1"/>
          </p:cNvGraphicFramePr>
          <p:nvPr>
            <p:extLst>
              <p:ext uri="{D42A27DB-BD31-4B8C-83A1-F6EECF244321}">
                <p14:modId xmlns:p14="http://schemas.microsoft.com/office/powerpoint/2010/main" val="3293575895"/>
              </p:ext>
            </p:extLst>
          </p:nvPr>
        </p:nvGraphicFramePr>
        <p:xfrm>
          <a:off x="6444208" y="4725144"/>
          <a:ext cx="2330450" cy="1076325"/>
        </p:xfrm>
        <a:graphic>
          <a:graphicData uri="http://schemas.openxmlformats.org/presentationml/2006/ole">
            <mc:AlternateContent xmlns:mc="http://schemas.openxmlformats.org/markup-compatibility/2006">
              <mc:Choice xmlns:v="urn:schemas-microsoft-com:vml" Requires="v">
                <p:oleObj spid="_x0000_s260222" name="Equation" r:id="rId3" imgW="850900" imgH="393700" progId="Equation.3">
                  <p:embed/>
                </p:oleObj>
              </mc:Choice>
              <mc:Fallback>
                <p:oleObj name="Equation" r:id="rId3" imgW="850900" imgH="393700" progId="Equation.3">
                  <p:embed/>
                  <p:pic>
                    <p:nvPicPr>
                      <p:cNvPr id="0" name=""/>
                      <p:cNvPicPr/>
                      <p:nvPr/>
                    </p:nvPicPr>
                    <p:blipFill>
                      <a:blip r:embed="rId4"/>
                      <a:stretch>
                        <a:fillRect/>
                      </a:stretch>
                    </p:blipFill>
                    <p:spPr>
                      <a:xfrm>
                        <a:off x="6444208" y="4725144"/>
                        <a:ext cx="2330450" cy="1076325"/>
                      </a:xfrm>
                      <a:prstGeom prst="rect">
                        <a:avLst/>
                      </a:prstGeom>
                      <a:ln w="28575" cmpd="sng">
                        <a:solidFill>
                          <a:srgbClr val="FF0000"/>
                        </a:solidFill>
                      </a:ln>
                    </p:spPr>
                  </p:pic>
                </p:oleObj>
              </mc:Fallback>
            </mc:AlternateContent>
          </a:graphicData>
        </a:graphic>
      </p:graphicFrame>
      <p:sp>
        <p:nvSpPr>
          <p:cNvPr id="8" name="Text Box 3"/>
          <p:cNvSpPr txBox="1">
            <a:spLocks noChangeArrowheads="1"/>
          </p:cNvSpPr>
          <p:nvPr/>
        </p:nvSpPr>
        <p:spPr bwMode="auto">
          <a:xfrm>
            <a:off x="0" y="1700808"/>
            <a:ext cx="8937625" cy="2677656"/>
          </a:xfrm>
          <a:prstGeom prst="rect">
            <a:avLst/>
          </a:prstGeom>
          <a:noFill/>
          <a:ln w="9525">
            <a:noFill/>
            <a:miter lim="800000"/>
            <a:headEnd/>
            <a:tailEnd/>
          </a:ln>
          <a:effectLst/>
        </p:spPr>
        <p:txBody>
          <a:bodyPr wrap="square">
            <a:prstTxWarp prst="textNoShape">
              <a:avLst/>
            </a:prstTxWarp>
            <a:spAutoFit/>
          </a:bodyPr>
          <a:lstStyle/>
          <a:p>
            <a:pPr algn="just">
              <a:spcBef>
                <a:spcPct val="0"/>
              </a:spcBef>
            </a:pPr>
            <a:r>
              <a:rPr lang="it-IT" sz="2800" dirty="0" smtClean="0">
                <a:solidFill>
                  <a:srgbClr val="000000"/>
                </a:solidFill>
                <a:latin typeface="Arial"/>
              </a:rPr>
              <a:t>Quando il potenziale diventa negativo di fatto gli elettroni sono respinti per cui riusciranno comunque ad arrivare all’anodo per essere misurati solo gli elettroni che in uscita dal metallo hanno energia cinetica sufficiente a percorrere il tratto verso l’anodo nonostante il potenziale di segno opposto.</a:t>
            </a:r>
          </a:p>
        </p:txBody>
      </p:sp>
      <p:sp>
        <p:nvSpPr>
          <p:cNvPr id="11" name="Text Box 3"/>
          <p:cNvSpPr txBox="1">
            <a:spLocks noChangeArrowheads="1"/>
          </p:cNvSpPr>
          <p:nvPr/>
        </p:nvSpPr>
        <p:spPr bwMode="auto">
          <a:xfrm>
            <a:off x="0" y="4494599"/>
            <a:ext cx="6084168" cy="2246769"/>
          </a:xfrm>
          <a:prstGeom prst="rect">
            <a:avLst/>
          </a:prstGeom>
          <a:noFill/>
          <a:ln w="9525">
            <a:noFill/>
            <a:miter lim="800000"/>
            <a:headEnd/>
            <a:tailEnd/>
          </a:ln>
          <a:effectLst/>
        </p:spPr>
        <p:txBody>
          <a:bodyPr wrap="square">
            <a:prstTxWarp prst="textNoShape">
              <a:avLst/>
            </a:prstTxWarp>
            <a:spAutoFit/>
          </a:bodyPr>
          <a:lstStyle/>
          <a:p>
            <a:pPr algn="just">
              <a:spcBef>
                <a:spcPct val="0"/>
              </a:spcBef>
            </a:pPr>
            <a:r>
              <a:rPr lang="it-IT" sz="2800" dirty="0" smtClean="0">
                <a:solidFill>
                  <a:srgbClr val="000000"/>
                </a:solidFill>
                <a:latin typeface="Arial"/>
              </a:rPr>
              <a:t>Di fatto quindi V</a:t>
            </a:r>
            <a:r>
              <a:rPr lang="it-IT" sz="2800" baseline="-25000" dirty="0" smtClean="0">
                <a:solidFill>
                  <a:srgbClr val="000000"/>
                </a:solidFill>
                <a:latin typeface="Arial"/>
              </a:rPr>
              <a:t>0</a:t>
            </a:r>
            <a:r>
              <a:rPr lang="it-IT" sz="2800" dirty="0" smtClean="0">
                <a:solidFill>
                  <a:srgbClr val="000000"/>
                </a:solidFill>
                <a:latin typeface="Arial"/>
              </a:rPr>
              <a:t> essendo il valore massimo oltre il quale la corrente </a:t>
            </a:r>
            <a:r>
              <a:rPr lang="it-IT" sz="2800" dirty="0" err="1" smtClean="0">
                <a:solidFill>
                  <a:srgbClr val="000000"/>
                </a:solidFill>
                <a:latin typeface="Arial"/>
              </a:rPr>
              <a:t>e’</a:t>
            </a:r>
            <a:r>
              <a:rPr lang="it-IT" sz="2800" dirty="0" smtClean="0">
                <a:solidFill>
                  <a:srgbClr val="000000"/>
                </a:solidFill>
                <a:latin typeface="Arial"/>
              </a:rPr>
              <a:t> zero rappresenta </a:t>
            </a:r>
            <a:r>
              <a:rPr lang="it-IT" sz="2800" dirty="0" smtClean="0">
                <a:solidFill>
                  <a:srgbClr val="FF0000"/>
                </a:solidFill>
                <a:latin typeface="Arial"/>
              </a:rPr>
              <a:t>una misura dell’energia cinetica massima dei fotoelettroni</a:t>
            </a:r>
          </a:p>
        </p:txBody>
      </p:sp>
    </p:spTree>
    <p:extLst>
      <p:ext uri="{BB962C8B-B14F-4D97-AF65-F5344CB8AC3E}">
        <p14:creationId xmlns:p14="http://schemas.microsoft.com/office/powerpoint/2010/main" val="3142832533"/>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206375" y="1083340"/>
            <a:ext cx="8937625" cy="2246769"/>
          </a:xfrm>
          <a:prstGeom prst="rect">
            <a:avLst/>
          </a:prstGeom>
          <a:noFill/>
          <a:ln w="9525">
            <a:noFill/>
            <a:miter lim="800000"/>
            <a:headEnd/>
            <a:tailEnd/>
          </a:ln>
          <a:effectLst/>
        </p:spPr>
        <p:txBody>
          <a:bodyPr wrap="square">
            <a:prstTxWarp prst="textNoShape">
              <a:avLst/>
            </a:prstTxWarp>
            <a:spAutoFit/>
          </a:bodyPr>
          <a:lstStyle/>
          <a:p>
            <a:pPr algn="just">
              <a:spcBef>
                <a:spcPct val="0"/>
              </a:spcBef>
            </a:pPr>
            <a:r>
              <a:rPr lang="it-IT" sz="2800" dirty="0" smtClean="0">
                <a:solidFill>
                  <a:srgbClr val="000000"/>
                </a:solidFill>
                <a:latin typeface="Arial"/>
              </a:rPr>
              <a:t>Per valori del potenziale negativo </a:t>
            </a:r>
            <a:r>
              <a:rPr lang="it-IT" sz="2800" dirty="0" err="1" smtClean="0">
                <a:solidFill>
                  <a:srgbClr val="000000"/>
                </a:solidFill>
                <a:latin typeface="Arial"/>
              </a:rPr>
              <a:t>Lenard</a:t>
            </a:r>
            <a:r>
              <a:rPr lang="it-IT" sz="2800" dirty="0" smtClean="0">
                <a:solidFill>
                  <a:srgbClr val="000000"/>
                </a:solidFill>
                <a:latin typeface="Arial"/>
              </a:rPr>
              <a:t> si accorse che il valore del potenziale </a:t>
            </a:r>
            <a:r>
              <a:rPr lang="it-IT" sz="2800" b="1" i="1" dirty="0">
                <a:solidFill>
                  <a:srgbClr val="000000"/>
                </a:solidFill>
                <a:latin typeface="Arial"/>
              </a:rPr>
              <a:t>V</a:t>
            </a:r>
            <a:r>
              <a:rPr lang="it-IT" sz="2800" b="1" i="1" baseline="-25000" dirty="0">
                <a:solidFill>
                  <a:srgbClr val="000000"/>
                </a:solidFill>
                <a:latin typeface="Arial"/>
              </a:rPr>
              <a:t>0</a:t>
            </a:r>
            <a:r>
              <a:rPr lang="it-IT" sz="2800" b="1" i="1" dirty="0">
                <a:solidFill>
                  <a:srgbClr val="000000"/>
                </a:solidFill>
                <a:latin typeface="Arial"/>
              </a:rPr>
              <a:t> </a:t>
            </a:r>
            <a:r>
              <a:rPr lang="it-IT" sz="2800" dirty="0">
                <a:solidFill>
                  <a:srgbClr val="000000"/>
                </a:solidFill>
                <a:latin typeface="Arial"/>
              </a:rPr>
              <a:t> necessario per annullare la corrente non dipende dall’intensità luminosa, ma cambia solo cambiando la sorgente o il metallo con cui è fatto il catodo. Quindi, poiché vale la</a:t>
            </a:r>
          </a:p>
        </p:txBody>
      </p:sp>
      <p:sp>
        <p:nvSpPr>
          <p:cNvPr id="26631" name="Rectangle 7"/>
          <p:cNvSpPr>
            <a:spLocks noGrp="1" noChangeArrowheads="1"/>
          </p:cNvSpPr>
          <p:nvPr>
            <p:ph type="title"/>
          </p:nvPr>
        </p:nvSpPr>
        <p:spPr>
          <a:xfrm>
            <a:off x="355600" y="185738"/>
            <a:ext cx="8229600" cy="876300"/>
          </a:xfrm>
        </p:spPr>
        <p:txBody>
          <a:bodyPr/>
          <a:lstStyle/>
          <a:p>
            <a:pPr eaLnBrk="1" hangingPunct="1"/>
            <a:r>
              <a:rPr lang="it-IT"/>
              <a:t>L’esperimento di Lenard</a:t>
            </a:r>
          </a:p>
        </p:txBody>
      </p:sp>
      <p:pic>
        <p:nvPicPr>
          <p:cNvPr id="9" name="Picture 6" descr="t105"/>
          <p:cNvPicPr>
            <a:picLocks noChangeAspect="1" noChangeArrowheads="1"/>
          </p:cNvPicPr>
          <p:nvPr/>
        </p:nvPicPr>
        <p:blipFill>
          <a:blip r:embed="rId3" cstate="email">
            <a:lum contrast="40000"/>
            <a:extLst>
              <a:ext uri="{28A0092B-C50C-407E-A947-70E740481C1C}">
                <a14:useLocalDpi xmlns:a14="http://schemas.microsoft.com/office/drawing/2010/main"/>
              </a:ext>
            </a:extLst>
          </a:blip>
          <a:srcRect/>
          <a:stretch>
            <a:fillRect/>
          </a:stretch>
        </p:blipFill>
        <p:spPr bwMode="auto">
          <a:xfrm>
            <a:off x="3928196" y="3200400"/>
            <a:ext cx="4947518" cy="3265488"/>
          </a:xfrm>
          <a:prstGeom prst="rect">
            <a:avLst/>
          </a:prstGeom>
          <a:noFill/>
          <a:ln w="9525">
            <a:noFill/>
            <a:miter lim="800000"/>
            <a:headEnd/>
            <a:tailEnd/>
          </a:ln>
        </p:spPr>
      </p:pic>
      <p:sp>
        <p:nvSpPr>
          <p:cNvPr id="10" name="Text Box 3"/>
          <p:cNvSpPr txBox="1">
            <a:spLocks noChangeArrowheads="1"/>
          </p:cNvSpPr>
          <p:nvPr/>
        </p:nvSpPr>
        <p:spPr bwMode="auto">
          <a:xfrm>
            <a:off x="155575" y="4264681"/>
            <a:ext cx="4162425" cy="2246769"/>
          </a:xfrm>
          <a:prstGeom prst="rect">
            <a:avLst/>
          </a:prstGeom>
          <a:noFill/>
          <a:ln w="9525">
            <a:noFill/>
            <a:miter lim="800000"/>
            <a:headEnd/>
            <a:tailEnd/>
          </a:ln>
          <a:effectLst/>
        </p:spPr>
        <p:txBody>
          <a:bodyPr wrap="square">
            <a:prstTxWarp prst="textNoShape">
              <a:avLst/>
            </a:prstTxWarp>
            <a:spAutoFit/>
          </a:bodyPr>
          <a:lstStyle/>
          <a:p>
            <a:pPr algn="just">
              <a:spcBef>
                <a:spcPct val="0"/>
              </a:spcBef>
            </a:pPr>
            <a:r>
              <a:rPr lang="it-IT" sz="2800" dirty="0">
                <a:solidFill>
                  <a:srgbClr val="000000"/>
                </a:solidFill>
                <a:latin typeface="Arial"/>
              </a:rPr>
              <a:t>si deduce che </a:t>
            </a:r>
            <a:r>
              <a:rPr lang="it-IT" sz="2800" b="1" dirty="0">
                <a:solidFill>
                  <a:srgbClr val="FF0000"/>
                </a:solidFill>
                <a:latin typeface="Arial"/>
              </a:rPr>
              <a:t>l’energia cinetica massima degli elettroni è indipendente dall’intensità della luce</a:t>
            </a:r>
            <a:endParaRPr lang="it-IT" sz="2800" dirty="0">
              <a:solidFill>
                <a:srgbClr val="FF0000"/>
              </a:solidFill>
              <a:latin typeface="Arial"/>
            </a:endParaRPr>
          </a:p>
        </p:txBody>
      </p:sp>
      <p:graphicFrame>
        <p:nvGraphicFramePr>
          <p:cNvPr id="7" name="Oggetto 6"/>
          <p:cNvGraphicFramePr>
            <a:graphicFrameLocks noChangeAspect="1"/>
          </p:cNvGraphicFramePr>
          <p:nvPr>
            <p:extLst>
              <p:ext uri="{D42A27DB-BD31-4B8C-83A1-F6EECF244321}">
                <p14:modId xmlns:p14="http://schemas.microsoft.com/office/powerpoint/2010/main" val="3757237776"/>
              </p:ext>
            </p:extLst>
          </p:nvPr>
        </p:nvGraphicFramePr>
        <p:xfrm>
          <a:off x="2762971" y="3194050"/>
          <a:ext cx="2330450" cy="1076325"/>
        </p:xfrm>
        <a:graphic>
          <a:graphicData uri="http://schemas.openxmlformats.org/presentationml/2006/ole">
            <mc:AlternateContent xmlns:mc="http://schemas.openxmlformats.org/markup-compatibility/2006">
              <mc:Choice xmlns:v="urn:schemas-microsoft-com:vml" Requires="v">
                <p:oleObj spid="_x0000_s261246" name="Equation" r:id="rId4" imgW="850900" imgH="393700" progId="Equation.3">
                  <p:embed/>
                </p:oleObj>
              </mc:Choice>
              <mc:Fallback>
                <p:oleObj name="Equation" r:id="rId4" imgW="850900" imgH="393700" progId="Equation.3">
                  <p:embed/>
                  <p:pic>
                    <p:nvPicPr>
                      <p:cNvPr id="0" name=""/>
                      <p:cNvPicPr/>
                      <p:nvPr/>
                    </p:nvPicPr>
                    <p:blipFill>
                      <a:blip r:embed="rId5"/>
                      <a:stretch>
                        <a:fillRect/>
                      </a:stretch>
                    </p:blipFill>
                    <p:spPr>
                      <a:xfrm>
                        <a:off x="2762971" y="3194050"/>
                        <a:ext cx="2330450" cy="1076325"/>
                      </a:xfrm>
                      <a:prstGeom prst="rect">
                        <a:avLst/>
                      </a:prstGeom>
                    </p:spPr>
                  </p:pic>
                </p:oleObj>
              </mc:Fallback>
            </mc:AlternateContent>
          </a:graphicData>
        </a:graphic>
      </p:graphicFrame>
    </p:spTree>
    <p:extLst>
      <p:ext uri="{BB962C8B-B14F-4D97-AF65-F5344CB8AC3E}">
        <p14:creationId xmlns:p14="http://schemas.microsoft.com/office/powerpoint/2010/main" val="87360092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8100"/>
            <a:ext cx="8229600" cy="798612"/>
          </a:xfrm>
        </p:spPr>
        <p:txBody>
          <a:bodyPr>
            <a:normAutofit/>
          </a:bodyPr>
          <a:lstStyle/>
          <a:p>
            <a:r>
              <a:rPr lang="it-IT" dirty="0" smtClean="0"/>
              <a:t>Cosa succede quando una radiazione </a:t>
            </a:r>
            <a:r>
              <a:rPr lang="it-IT" dirty="0" err="1" smtClean="0"/>
              <a:t>em</a:t>
            </a:r>
            <a:r>
              <a:rPr lang="it-IT" dirty="0" smtClean="0"/>
              <a:t> colpisce un corpo?</a:t>
            </a:r>
            <a:endParaRPr lang="it-IT" dirty="0"/>
          </a:p>
        </p:txBody>
      </p:sp>
      <p:sp>
        <p:nvSpPr>
          <p:cNvPr id="3" name="Segnaposto contenuto 2"/>
          <p:cNvSpPr>
            <a:spLocks noGrp="1"/>
          </p:cNvSpPr>
          <p:nvPr>
            <p:ph idx="1"/>
          </p:nvPr>
        </p:nvSpPr>
        <p:spPr/>
        <p:txBody>
          <a:bodyPr/>
          <a:lstStyle/>
          <a:p>
            <a:r>
              <a:rPr lang="it-IT" dirty="0" smtClean="0"/>
              <a:t>Tutti i corpi assorbono parte della radiazione </a:t>
            </a:r>
            <a:r>
              <a:rPr lang="it-IT" dirty="0" err="1" smtClean="0"/>
              <a:t>em</a:t>
            </a:r>
            <a:endParaRPr lang="it-IT" dirty="0" smtClean="0"/>
          </a:p>
          <a:p>
            <a:pPr algn="ctr"/>
            <a:r>
              <a:rPr lang="it-IT" dirty="0" smtClean="0">
                <a:solidFill>
                  <a:srgbClr val="FF0000"/>
                </a:solidFill>
              </a:rPr>
              <a:t> Il potere </a:t>
            </a:r>
            <a:r>
              <a:rPr lang="it-IT" dirty="0">
                <a:solidFill>
                  <a:srgbClr val="FF0000"/>
                </a:solidFill>
              </a:rPr>
              <a:t>assorbente </a:t>
            </a:r>
          </a:p>
          <a:p>
            <a:r>
              <a:rPr lang="it-IT" dirty="0" smtClean="0"/>
              <a:t>rappresenta </a:t>
            </a:r>
            <a:r>
              <a:rPr lang="it-IT" dirty="0"/>
              <a:t>la frazione (quindi è adimensionale) dell’energia assorbita da un corpo investito da una radiazione di frequenza compresa nell’intervallo </a:t>
            </a:r>
            <a:r>
              <a:rPr lang="it-IT" dirty="0" smtClean="0"/>
              <a:t>v+/-dv</a:t>
            </a:r>
            <a:r>
              <a:rPr lang="it-IT" dirty="0" smtClean="0">
                <a:solidFill>
                  <a:srgbClr val="0070C0"/>
                </a:solidFill>
              </a:rPr>
              <a:t>    </a:t>
            </a:r>
            <a:r>
              <a:rPr lang="it-IT" dirty="0" smtClean="0"/>
              <a:t> </a:t>
            </a:r>
            <a:r>
              <a:rPr lang="it-IT" dirty="0"/>
              <a:t>per unità di tempo e di superficie:</a:t>
            </a:r>
          </a:p>
          <a:p>
            <a:endParaRPr lang="it-IT" dirty="0"/>
          </a:p>
        </p:txBody>
      </p:sp>
      <p:graphicFrame>
        <p:nvGraphicFramePr>
          <p:cNvPr id="5" name="Object 2"/>
          <p:cNvGraphicFramePr>
            <a:graphicFrameLocks noChangeAspect="1"/>
          </p:cNvGraphicFramePr>
          <p:nvPr>
            <p:extLst>
              <p:ext uri="{D42A27DB-BD31-4B8C-83A1-F6EECF244321}">
                <p14:modId xmlns:p14="http://schemas.microsoft.com/office/powerpoint/2010/main" val="601802146"/>
              </p:ext>
            </p:extLst>
          </p:nvPr>
        </p:nvGraphicFramePr>
        <p:xfrm>
          <a:off x="6751637" y="3071043"/>
          <a:ext cx="1935163" cy="862013"/>
        </p:xfrm>
        <a:graphic>
          <a:graphicData uri="http://schemas.openxmlformats.org/presentationml/2006/ole">
            <mc:AlternateContent xmlns:mc="http://schemas.openxmlformats.org/markup-compatibility/2006">
              <mc:Choice xmlns:v="urn:schemas-microsoft-com:vml" Requires="v">
                <p:oleObj spid="_x0000_s410644" name="Equation" r:id="rId3" imgW="977760" imgH="431640" progId="Equation.DSMT4">
                  <p:embed/>
                </p:oleObj>
              </mc:Choice>
              <mc:Fallback>
                <p:oleObj name="Equation" r:id="rId3" imgW="977760" imgH="431640" progId="Equation.DSMT4">
                  <p:embed/>
                  <p:pic>
                    <p:nvPicPr>
                      <p:cNvPr id="0" name=""/>
                      <p:cNvPicPr>
                        <a:picLocks noChangeAspect="1" noChangeArrowheads="1"/>
                      </p:cNvPicPr>
                      <p:nvPr/>
                    </p:nvPicPr>
                    <p:blipFill>
                      <a:blip r:embed="rId4"/>
                      <a:srcRect/>
                      <a:stretch>
                        <a:fillRect/>
                      </a:stretch>
                    </p:blipFill>
                    <p:spPr bwMode="auto">
                      <a:xfrm>
                        <a:off x="6751637" y="3071043"/>
                        <a:ext cx="19351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6809059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0" y="-2751"/>
            <a:ext cx="9144000" cy="944562"/>
          </a:xfrm>
        </p:spPr>
        <p:txBody>
          <a:bodyPr/>
          <a:lstStyle/>
          <a:p>
            <a:pPr eaLnBrk="1" hangingPunct="1">
              <a:defRPr/>
            </a:pPr>
            <a:r>
              <a:rPr lang="it-IT" sz="3200" dirty="0">
                <a:ea typeface="+mj-ea"/>
                <a:cs typeface="+mj-cs"/>
              </a:rPr>
              <a:t>GLI </a:t>
            </a:r>
            <a:r>
              <a:rPr lang="it-IT" sz="3200" dirty="0" smtClean="0">
                <a:ea typeface="+mj-ea"/>
                <a:cs typeface="+mj-cs"/>
              </a:rPr>
              <a:t>ESPERIMENTI: L’EFFETTO FOTOELETTRICO</a:t>
            </a:r>
            <a:endParaRPr lang="it-IT" sz="3200" dirty="0">
              <a:ea typeface="+mj-ea"/>
              <a:cs typeface="+mj-cs"/>
            </a:endParaRPr>
          </a:p>
        </p:txBody>
      </p:sp>
      <p:sp>
        <p:nvSpPr>
          <p:cNvPr id="7" name="Rettangolo 6"/>
          <p:cNvSpPr/>
          <p:nvPr/>
        </p:nvSpPr>
        <p:spPr>
          <a:xfrm>
            <a:off x="495300" y="2819400"/>
            <a:ext cx="7505700" cy="2308324"/>
          </a:xfrm>
          <a:prstGeom prst="rect">
            <a:avLst/>
          </a:prstGeom>
        </p:spPr>
        <p:txBody>
          <a:bodyPr wrap="square">
            <a:spAutoFit/>
          </a:bodyPr>
          <a:lstStyle/>
          <a:p>
            <a:pPr algn="just">
              <a:buClr>
                <a:srgbClr val="99FF99"/>
              </a:buClr>
              <a:buFont typeface="Wingdings" charset="2"/>
              <a:buNone/>
            </a:pPr>
            <a:r>
              <a:rPr lang="it-IT" sz="3600" dirty="0" smtClean="0">
                <a:solidFill>
                  <a:srgbClr val="292934"/>
                </a:solidFill>
                <a:effectLst>
                  <a:outerShdw blurRad="38100" dist="38100" dir="2700000" algn="tl">
                    <a:srgbClr val="000000"/>
                  </a:outerShdw>
                </a:effectLst>
                <a:latin typeface="Arial"/>
                <a:ea typeface="ヒラギノ角ゴ Pro W3" charset="-128"/>
                <a:cs typeface="ヒラギノ角ゴ Pro W3" charset="-128"/>
              </a:rPr>
              <a:t>CON UN ESPERIMENTO SIMILE A QUELLO DI LENARD NOI OGGI PROVEREMO A MISURARE LA COSTANTE DI PLANCK</a:t>
            </a:r>
            <a:endParaRPr lang="it-IT" sz="3600" dirty="0">
              <a:solidFill>
                <a:srgbClr val="292934"/>
              </a:solidFill>
              <a:latin typeface="Arial"/>
            </a:endParaRPr>
          </a:p>
        </p:txBody>
      </p:sp>
    </p:spTree>
    <p:extLst>
      <p:ext uri="{BB962C8B-B14F-4D97-AF65-F5344CB8AC3E}">
        <p14:creationId xmlns:p14="http://schemas.microsoft.com/office/powerpoint/2010/main" val="502852264"/>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plank einstein"/>
          <p:cNvPicPr>
            <a:picLocks noChangeAspect="1" noChangeArrowheads="1"/>
          </p:cNvPicPr>
          <p:nvPr/>
        </p:nvPicPr>
        <p:blipFill>
          <a:blip r:embed="rId2">
            <a:lum contrast="20000"/>
          </a:blip>
          <a:srcRect/>
          <a:stretch>
            <a:fillRect/>
          </a:stretch>
        </p:blipFill>
        <p:spPr bwMode="auto">
          <a:xfrm>
            <a:off x="0" y="152400"/>
            <a:ext cx="9107467" cy="6629400"/>
          </a:xfrm>
          <a:prstGeom prst="rect">
            <a:avLst/>
          </a:prstGeom>
          <a:noFill/>
          <a:ln w="9525">
            <a:noFill/>
            <a:miter lim="800000"/>
            <a:headEnd/>
            <a:tailEnd/>
          </a:ln>
        </p:spPr>
      </p:pic>
      <p:sp>
        <p:nvSpPr>
          <p:cNvPr id="225283" name="Text Box 3"/>
          <p:cNvSpPr txBox="1">
            <a:spLocks noChangeArrowheads="1"/>
          </p:cNvSpPr>
          <p:nvPr/>
        </p:nvSpPr>
        <p:spPr bwMode="auto">
          <a:xfrm>
            <a:off x="0" y="6096000"/>
            <a:ext cx="9216360" cy="713016"/>
          </a:xfrm>
          <a:prstGeom prst="rect">
            <a:avLst/>
          </a:prstGeom>
          <a:noFill/>
          <a:ln w="9525">
            <a:noFill/>
            <a:miter lim="800000"/>
            <a:headEnd/>
            <a:tailEnd/>
          </a:ln>
          <a:effectLst/>
        </p:spPr>
        <p:txBody>
          <a:bodyPr wrap="none">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None/>
            </a:pPr>
            <a:r>
              <a:rPr lang="it-IT" sz="4400" b="1" dirty="0">
                <a:solidFill>
                  <a:srgbClr val="FFFFFF"/>
                </a:solidFill>
                <a:effectLst>
                  <a:outerShdw blurRad="38100" dist="38100" dir="2700000" algn="tl">
                    <a:srgbClr val="000000">
                      <a:alpha val="43137"/>
                    </a:srgbClr>
                  </a:outerShdw>
                </a:effectLst>
                <a:latin typeface="Garamond" charset="0"/>
              </a:rPr>
              <a:t>la misura della costante di </a:t>
            </a:r>
            <a:r>
              <a:rPr lang="it-IT" sz="4400" b="1" dirty="0" err="1">
                <a:solidFill>
                  <a:srgbClr val="FFFFFF"/>
                </a:solidFill>
                <a:effectLst>
                  <a:outerShdw blurRad="38100" dist="38100" dir="2700000" algn="tl">
                    <a:srgbClr val="000000">
                      <a:alpha val="43137"/>
                    </a:srgbClr>
                  </a:outerShdw>
                </a:effectLst>
                <a:latin typeface="Garamond" charset="0"/>
              </a:rPr>
              <a:t>Planck</a:t>
            </a:r>
            <a:endParaRPr lang="it-IT" sz="4400" b="1" dirty="0">
              <a:solidFill>
                <a:srgbClr val="FFFFFF"/>
              </a:solidFill>
              <a:effectLst>
                <a:outerShdw blurRad="38100" dist="38100" dir="2700000" algn="tl">
                  <a:srgbClr val="000000">
                    <a:alpha val="43137"/>
                  </a:srgbClr>
                </a:outerShdw>
              </a:effectLst>
              <a:latin typeface="Garamond" charset="0"/>
            </a:endParaRPr>
          </a:p>
        </p:txBody>
      </p:sp>
    </p:spTree>
    <p:extLst>
      <p:ext uri="{BB962C8B-B14F-4D97-AF65-F5344CB8AC3E}">
        <p14:creationId xmlns:p14="http://schemas.microsoft.com/office/powerpoint/2010/main" val="419065478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ext Box 2"/>
          <p:cNvSpPr txBox="1">
            <a:spLocks noChangeArrowheads="1"/>
          </p:cNvSpPr>
          <p:nvPr/>
        </p:nvSpPr>
        <p:spPr bwMode="auto">
          <a:xfrm>
            <a:off x="7104063" y="3027363"/>
            <a:ext cx="1679575" cy="396875"/>
          </a:xfrm>
          <a:prstGeom prst="rect">
            <a:avLst/>
          </a:prstGeom>
          <a:noFill/>
          <a:ln w="9525">
            <a:noFill/>
            <a:miter lim="800000"/>
            <a:headEnd/>
            <a:tailEnd/>
          </a:ln>
          <a:effectLst/>
        </p:spPr>
        <p:txBody>
          <a:bodyPr>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2000" b="1">
                <a:solidFill>
                  <a:srgbClr val="000000"/>
                </a:solidFill>
                <a:effectLst>
                  <a:outerShdw blurRad="38100" dist="38100" dir="2700000" algn="tl">
                    <a:srgbClr val="000000">
                      <a:alpha val="43137"/>
                    </a:srgbClr>
                  </a:outerShdw>
                </a:effectLst>
                <a:latin typeface="Garamond" charset="0"/>
              </a:rPr>
              <a:t>Fotocatodo</a:t>
            </a:r>
          </a:p>
        </p:txBody>
      </p:sp>
      <p:grpSp>
        <p:nvGrpSpPr>
          <p:cNvPr id="2" name="Group 3"/>
          <p:cNvGrpSpPr>
            <a:grpSpLocks/>
          </p:cNvGrpSpPr>
          <p:nvPr/>
        </p:nvGrpSpPr>
        <p:grpSpPr bwMode="auto">
          <a:xfrm>
            <a:off x="962025" y="1189038"/>
            <a:ext cx="7270750" cy="4292600"/>
            <a:chOff x="606" y="749"/>
            <a:chExt cx="4580" cy="2704"/>
          </a:xfrm>
        </p:grpSpPr>
        <p:sp>
          <p:nvSpPr>
            <p:cNvPr id="226308" name="Oval 4"/>
            <p:cNvSpPr>
              <a:spLocks noChangeArrowheads="1"/>
            </p:cNvSpPr>
            <p:nvPr/>
          </p:nvSpPr>
          <p:spPr bwMode="auto">
            <a:xfrm>
              <a:off x="3622" y="1517"/>
              <a:ext cx="905" cy="1330"/>
            </a:xfrm>
            <a:prstGeom prst="ellipse">
              <a:avLst/>
            </a:prstGeom>
            <a:solidFill>
              <a:schemeClr val="bg1"/>
            </a:solidFill>
            <a:ln w="9525">
              <a:noFill/>
              <a:round/>
              <a:headEnd/>
              <a:tailEnd/>
            </a:ln>
            <a:effectLst/>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226309" name="Line 5"/>
            <p:cNvSpPr>
              <a:spLocks noChangeShapeType="1"/>
            </p:cNvSpPr>
            <p:nvPr/>
          </p:nvSpPr>
          <p:spPr bwMode="auto">
            <a:xfrm>
              <a:off x="4070" y="2756"/>
              <a:ext cx="0" cy="513"/>
            </a:xfrm>
            <a:prstGeom prst="line">
              <a:avLst/>
            </a:prstGeom>
            <a:noFill/>
            <a:ln w="19050">
              <a:solidFill>
                <a:schemeClr val="tx1"/>
              </a:solidFill>
              <a:round/>
              <a:headEnd/>
              <a:tailEnd/>
            </a:ln>
            <a:effectLst/>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226310" name="Arco 6"/>
            <p:cNvSpPr>
              <a:spLocks/>
            </p:cNvSpPr>
            <p:nvPr/>
          </p:nvSpPr>
          <p:spPr bwMode="auto">
            <a:xfrm flipH="1" flipV="1">
              <a:off x="4216" y="1787"/>
              <a:ext cx="303" cy="788"/>
            </a:xfrm>
            <a:custGeom>
              <a:avLst/>
              <a:gdLst>
                <a:gd name="G0" fmla="+- 21600 0 0"/>
                <a:gd name="G1" fmla="+- 21600 0 0"/>
                <a:gd name="G2" fmla="+- 21600 0 0"/>
                <a:gd name="T0" fmla="*/ 23565 w 24579"/>
                <a:gd name="T1" fmla="*/ 43110 h 43200"/>
                <a:gd name="T2" fmla="*/ 24579 w 24579"/>
                <a:gd name="T3" fmla="*/ 206 h 43200"/>
                <a:gd name="T4" fmla="*/ 21600 w 24579"/>
                <a:gd name="T5" fmla="*/ 21600 h 43200"/>
              </a:gdLst>
              <a:ahLst/>
              <a:cxnLst>
                <a:cxn ang="0">
                  <a:pos x="T0" y="T1"/>
                </a:cxn>
                <a:cxn ang="0">
                  <a:pos x="T2" y="T3"/>
                </a:cxn>
                <a:cxn ang="0">
                  <a:pos x="T4" y="T5"/>
                </a:cxn>
              </a:cxnLst>
              <a:rect l="0" t="0" r="r" b="b"/>
              <a:pathLst>
                <a:path w="24579" h="43200" fill="none" extrusionOk="0">
                  <a:moveTo>
                    <a:pt x="23565" y="43110"/>
                  </a:moveTo>
                  <a:cubicBezTo>
                    <a:pt x="22911" y="43170"/>
                    <a:pt x="22256" y="43199"/>
                    <a:pt x="21600" y="43199"/>
                  </a:cubicBezTo>
                  <a:cubicBezTo>
                    <a:pt x="9670" y="43200"/>
                    <a:pt x="0" y="33529"/>
                    <a:pt x="0" y="21600"/>
                  </a:cubicBezTo>
                  <a:cubicBezTo>
                    <a:pt x="0" y="9670"/>
                    <a:pt x="9670" y="0"/>
                    <a:pt x="21600" y="0"/>
                  </a:cubicBezTo>
                  <a:cubicBezTo>
                    <a:pt x="22596" y="0"/>
                    <a:pt x="23591" y="68"/>
                    <a:pt x="24578" y="206"/>
                  </a:cubicBezTo>
                </a:path>
                <a:path w="24579" h="43200" stroke="0" extrusionOk="0">
                  <a:moveTo>
                    <a:pt x="23565" y="43110"/>
                  </a:moveTo>
                  <a:cubicBezTo>
                    <a:pt x="22911" y="43170"/>
                    <a:pt x="22256" y="43199"/>
                    <a:pt x="21600" y="43199"/>
                  </a:cubicBezTo>
                  <a:cubicBezTo>
                    <a:pt x="9670" y="43200"/>
                    <a:pt x="0" y="33529"/>
                    <a:pt x="0" y="21600"/>
                  </a:cubicBezTo>
                  <a:cubicBezTo>
                    <a:pt x="0" y="9670"/>
                    <a:pt x="9670" y="0"/>
                    <a:pt x="21600" y="0"/>
                  </a:cubicBezTo>
                  <a:cubicBezTo>
                    <a:pt x="22596" y="0"/>
                    <a:pt x="23591" y="68"/>
                    <a:pt x="24578" y="206"/>
                  </a:cubicBezTo>
                  <a:lnTo>
                    <a:pt x="21600" y="21600"/>
                  </a:lnTo>
                  <a:close/>
                </a:path>
              </a:pathLst>
            </a:custGeom>
            <a:noFill/>
            <a:ln w="19050">
              <a:solidFill>
                <a:schemeClr val="tx1"/>
              </a:solidFill>
              <a:round/>
              <a:headEnd/>
              <a:tailEnd/>
            </a:ln>
            <a:effectLst/>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grpSp>
          <p:nvGrpSpPr>
            <p:cNvPr id="3" name="Group 7"/>
            <p:cNvGrpSpPr>
              <a:grpSpLocks/>
            </p:cNvGrpSpPr>
            <p:nvPr/>
          </p:nvGrpSpPr>
          <p:grpSpPr bwMode="auto">
            <a:xfrm rot="5400000">
              <a:off x="3499" y="2182"/>
              <a:ext cx="1142" cy="1"/>
              <a:chOff x="3326" y="2912"/>
              <a:chExt cx="861" cy="0"/>
            </a:xfrm>
          </p:grpSpPr>
          <p:sp>
            <p:nvSpPr>
              <p:cNvPr id="226312" name="Line 8"/>
              <p:cNvSpPr>
                <a:spLocks noChangeShapeType="1"/>
              </p:cNvSpPr>
              <p:nvPr/>
            </p:nvSpPr>
            <p:spPr bwMode="auto">
              <a:xfrm>
                <a:off x="3326" y="2912"/>
                <a:ext cx="45" cy="0"/>
              </a:xfrm>
              <a:prstGeom prst="line">
                <a:avLst/>
              </a:prstGeom>
              <a:noFill/>
              <a:ln w="19050">
                <a:solidFill>
                  <a:schemeClr val="tx1"/>
                </a:solidFill>
                <a:round/>
                <a:headEnd/>
                <a:tailEnd/>
              </a:ln>
              <a:effectLst/>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226313" name="Line 9"/>
              <p:cNvSpPr>
                <a:spLocks noChangeShapeType="1"/>
              </p:cNvSpPr>
              <p:nvPr/>
            </p:nvSpPr>
            <p:spPr bwMode="auto">
              <a:xfrm>
                <a:off x="3598" y="2912"/>
                <a:ext cx="45" cy="0"/>
              </a:xfrm>
              <a:prstGeom prst="line">
                <a:avLst/>
              </a:prstGeom>
              <a:noFill/>
              <a:ln w="19050">
                <a:solidFill>
                  <a:schemeClr val="tx1"/>
                </a:solidFill>
                <a:round/>
                <a:headEnd/>
                <a:tailEnd/>
              </a:ln>
              <a:effectLst/>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226314" name="Line 10"/>
              <p:cNvSpPr>
                <a:spLocks noChangeShapeType="1"/>
              </p:cNvSpPr>
              <p:nvPr/>
            </p:nvSpPr>
            <p:spPr bwMode="auto">
              <a:xfrm>
                <a:off x="3734" y="2912"/>
                <a:ext cx="45" cy="0"/>
              </a:xfrm>
              <a:prstGeom prst="line">
                <a:avLst/>
              </a:prstGeom>
              <a:noFill/>
              <a:ln w="19050">
                <a:solidFill>
                  <a:schemeClr val="tx1"/>
                </a:solidFill>
                <a:round/>
                <a:headEnd/>
                <a:tailEnd/>
              </a:ln>
              <a:effectLst/>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226315" name="Line 11"/>
              <p:cNvSpPr>
                <a:spLocks noChangeShapeType="1"/>
              </p:cNvSpPr>
              <p:nvPr/>
            </p:nvSpPr>
            <p:spPr bwMode="auto">
              <a:xfrm>
                <a:off x="3870" y="2912"/>
                <a:ext cx="45" cy="0"/>
              </a:xfrm>
              <a:prstGeom prst="line">
                <a:avLst/>
              </a:prstGeom>
              <a:noFill/>
              <a:ln w="19050">
                <a:solidFill>
                  <a:schemeClr val="tx1"/>
                </a:solidFill>
                <a:round/>
                <a:headEnd/>
                <a:tailEnd/>
              </a:ln>
              <a:effectLst/>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226316" name="Line 12"/>
              <p:cNvSpPr>
                <a:spLocks noChangeShapeType="1"/>
              </p:cNvSpPr>
              <p:nvPr/>
            </p:nvSpPr>
            <p:spPr bwMode="auto">
              <a:xfrm>
                <a:off x="3462" y="2912"/>
                <a:ext cx="45" cy="0"/>
              </a:xfrm>
              <a:prstGeom prst="line">
                <a:avLst/>
              </a:prstGeom>
              <a:noFill/>
              <a:ln w="19050">
                <a:solidFill>
                  <a:schemeClr val="tx1"/>
                </a:solidFill>
                <a:round/>
                <a:headEnd/>
                <a:tailEnd/>
              </a:ln>
              <a:effectLst/>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226317" name="Line 13"/>
              <p:cNvSpPr>
                <a:spLocks noChangeShapeType="1"/>
              </p:cNvSpPr>
              <p:nvPr/>
            </p:nvSpPr>
            <p:spPr bwMode="auto">
              <a:xfrm>
                <a:off x="4006" y="2912"/>
                <a:ext cx="45" cy="0"/>
              </a:xfrm>
              <a:prstGeom prst="line">
                <a:avLst/>
              </a:prstGeom>
              <a:noFill/>
              <a:ln w="19050">
                <a:solidFill>
                  <a:schemeClr val="tx1"/>
                </a:solidFill>
                <a:round/>
                <a:headEnd/>
                <a:tailEnd/>
              </a:ln>
              <a:effectLst/>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226318" name="Line 14"/>
              <p:cNvSpPr>
                <a:spLocks noChangeShapeType="1"/>
              </p:cNvSpPr>
              <p:nvPr/>
            </p:nvSpPr>
            <p:spPr bwMode="auto">
              <a:xfrm>
                <a:off x="4142" y="2912"/>
                <a:ext cx="45" cy="0"/>
              </a:xfrm>
              <a:prstGeom prst="line">
                <a:avLst/>
              </a:prstGeom>
              <a:noFill/>
              <a:ln w="19050">
                <a:solidFill>
                  <a:schemeClr val="tx1"/>
                </a:solidFill>
                <a:round/>
                <a:headEnd/>
                <a:tailEnd/>
              </a:ln>
              <a:effectLst/>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grpSp>
        <p:sp>
          <p:nvSpPr>
            <p:cNvPr id="226319" name="Oval 15"/>
            <p:cNvSpPr>
              <a:spLocks noChangeArrowheads="1"/>
            </p:cNvSpPr>
            <p:nvPr/>
          </p:nvSpPr>
          <p:spPr bwMode="auto">
            <a:xfrm>
              <a:off x="886" y="2151"/>
              <a:ext cx="58" cy="62"/>
            </a:xfrm>
            <a:prstGeom prst="ellipse">
              <a:avLst/>
            </a:prstGeom>
            <a:solidFill>
              <a:srgbClr val="C2FDF2"/>
            </a:solidFill>
            <a:ln w="9525">
              <a:noFill/>
              <a:round/>
              <a:headEnd/>
              <a:tailEnd/>
            </a:ln>
            <a:effectLst/>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226320" name="AutoShape 16"/>
            <p:cNvSpPr>
              <a:spLocks noChangeAspect="1" noChangeArrowheads="1"/>
            </p:cNvSpPr>
            <p:nvPr/>
          </p:nvSpPr>
          <p:spPr bwMode="auto">
            <a:xfrm rot="16200000">
              <a:off x="854" y="2124"/>
              <a:ext cx="126" cy="117"/>
            </a:xfrm>
            <a:custGeom>
              <a:avLst/>
              <a:gdLst>
                <a:gd name="G0" fmla="+- 8591 0 0"/>
                <a:gd name="G1" fmla="+- 7583502 0 0"/>
                <a:gd name="G2" fmla="+- 0 0 7583502"/>
                <a:gd name="T0" fmla="*/ 0 256 1"/>
                <a:gd name="T1" fmla="*/ 180 256 1"/>
                <a:gd name="G3" fmla="+- 7583502 T0 T1"/>
                <a:gd name="T2" fmla="*/ 0 256 1"/>
                <a:gd name="T3" fmla="*/ 90 256 1"/>
                <a:gd name="G4" fmla="+- 7583502 T2 T3"/>
                <a:gd name="G5" fmla="*/ G4 2 1"/>
                <a:gd name="T4" fmla="*/ 90 256 1"/>
                <a:gd name="T5" fmla="*/ 0 256 1"/>
                <a:gd name="G6" fmla="+- 7583502 T4 T5"/>
                <a:gd name="G7" fmla="*/ G6 2 1"/>
                <a:gd name="G8" fmla="abs 758350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591"/>
                <a:gd name="G18" fmla="*/ 8591 1 2"/>
                <a:gd name="G19" fmla="+- G18 5400 0"/>
                <a:gd name="G20" fmla="cos G19 7583502"/>
                <a:gd name="G21" fmla="sin G19 7583502"/>
                <a:gd name="G22" fmla="+- G20 10800 0"/>
                <a:gd name="G23" fmla="+- G21 10800 0"/>
                <a:gd name="G24" fmla="+- 10800 0 G20"/>
                <a:gd name="G25" fmla="+- 8591 10800 0"/>
                <a:gd name="G26" fmla="?: G9 G17 G25"/>
                <a:gd name="G27" fmla="?: G9 0 21600"/>
                <a:gd name="G28" fmla="cos 10800 7583502"/>
                <a:gd name="G29" fmla="sin 10800 7583502"/>
                <a:gd name="G30" fmla="sin 8591 7583502"/>
                <a:gd name="G31" fmla="+- G28 10800 0"/>
                <a:gd name="G32" fmla="+- G29 10800 0"/>
                <a:gd name="G33" fmla="+- G30 10800 0"/>
                <a:gd name="G34" fmla="?: G4 0 G31"/>
                <a:gd name="G35" fmla="?: 7583502 G34 0"/>
                <a:gd name="G36" fmla="?: G6 G35 G31"/>
                <a:gd name="G37" fmla="+- 21600 0 G36"/>
                <a:gd name="G38" fmla="?: G4 0 G33"/>
                <a:gd name="G39" fmla="?: 7583502 G38 G32"/>
                <a:gd name="G40" fmla="?: G6 G39 0"/>
                <a:gd name="G41" fmla="?: G4 G32 21600"/>
                <a:gd name="G42" fmla="?: G6 G41 G33"/>
                <a:gd name="T12" fmla="*/ 10800 w 21600"/>
                <a:gd name="T13" fmla="*/ 0 h 21600"/>
                <a:gd name="T14" fmla="*/ 6592 w 21600"/>
                <a:gd name="T15" fmla="*/ 19535 h 21600"/>
                <a:gd name="T16" fmla="*/ 10800 w 21600"/>
                <a:gd name="T17" fmla="*/ 2209 h 21600"/>
                <a:gd name="T18" fmla="*/ 15008 w 21600"/>
                <a:gd name="T19" fmla="*/ 1953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7072" y="18540"/>
                  </a:moveTo>
                  <a:cubicBezTo>
                    <a:pt x="4099" y="17108"/>
                    <a:pt x="2209" y="14099"/>
                    <a:pt x="2209" y="10800"/>
                  </a:cubicBezTo>
                  <a:cubicBezTo>
                    <a:pt x="2209" y="6055"/>
                    <a:pt x="6055" y="2209"/>
                    <a:pt x="10800" y="2209"/>
                  </a:cubicBezTo>
                  <a:cubicBezTo>
                    <a:pt x="15544" y="2209"/>
                    <a:pt x="19391" y="6055"/>
                    <a:pt x="19391" y="10800"/>
                  </a:cubicBezTo>
                  <a:cubicBezTo>
                    <a:pt x="19390" y="14099"/>
                    <a:pt x="17500" y="17108"/>
                    <a:pt x="14527" y="18540"/>
                  </a:cubicBezTo>
                  <a:lnTo>
                    <a:pt x="15486" y="20530"/>
                  </a:lnTo>
                  <a:cubicBezTo>
                    <a:pt x="19223" y="18730"/>
                    <a:pt x="21600" y="14948"/>
                    <a:pt x="21600" y="10800"/>
                  </a:cubicBezTo>
                  <a:cubicBezTo>
                    <a:pt x="21600" y="4835"/>
                    <a:pt x="16764" y="0"/>
                    <a:pt x="10800" y="0"/>
                  </a:cubicBezTo>
                  <a:cubicBezTo>
                    <a:pt x="4835" y="0"/>
                    <a:pt x="0" y="4835"/>
                    <a:pt x="0" y="10800"/>
                  </a:cubicBezTo>
                  <a:cubicBezTo>
                    <a:pt x="-1" y="14948"/>
                    <a:pt x="2376" y="18730"/>
                    <a:pt x="6113" y="20530"/>
                  </a:cubicBezTo>
                  <a:close/>
                </a:path>
              </a:pathLst>
            </a:custGeom>
            <a:gradFill rotWithShape="1">
              <a:gsLst>
                <a:gs pos="0">
                  <a:schemeClr val="tx1">
                    <a:gamma/>
                    <a:tint val="0"/>
                    <a:invGamma/>
                  </a:schemeClr>
                </a:gs>
                <a:gs pos="100000">
                  <a:schemeClr val="tx1"/>
                </a:gs>
              </a:gsLst>
              <a:path path="rect">
                <a:fillToRect l="50000" t="50000" r="50000" b="50000"/>
              </a:path>
            </a:gradFill>
            <a:ln w="9525">
              <a:noFill/>
              <a:miter lim="800000"/>
              <a:headEnd/>
              <a:tailEnd/>
            </a:ln>
            <a:effectLst/>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226321" name="Text Box 17"/>
            <p:cNvSpPr txBox="1">
              <a:spLocks noChangeArrowheads="1"/>
            </p:cNvSpPr>
            <p:nvPr/>
          </p:nvSpPr>
          <p:spPr bwMode="auto">
            <a:xfrm>
              <a:off x="1213" y="1303"/>
              <a:ext cx="321" cy="250"/>
            </a:xfrm>
            <a:prstGeom prst="rect">
              <a:avLst/>
            </a:prstGeom>
            <a:noFill/>
            <a:ln w="9525">
              <a:noFill/>
              <a:miter lim="800000"/>
              <a:headEnd/>
              <a:tailEnd/>
            </a:ln>
            <a:effectLst/>
          </p:spPr>
          <p:txBody>
            <a:bodyPr wrap="none">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2000" b="1">
                  <a:solidFill>
                    <a:srgbClr val="000000"/>
                  </a:solidFill>
                  <a:effectLst>
                    <a:outerShdw blurRad="38100" dist="38100" dir="2700000" algn="tl">
                      <a:srgbClr val="000000">
                        <a:alpha val="43137"/>
                      </a:srgbClr>
                    </a:outerShdw>
                  </a:effectLst>
                  <a:latin typeface="Garamond" charset="0"/>
                </a:rPr>
                <a:t>L 1</a:t>
              </a:r>
            </a:p>
          </p:txBody>
        </p:sp>
        <p:sp>
          <p:nvSpPr>
            <p:cNvPr id="226322" name="Text Box 18"/>
            <p:cNvSpPr txBox="1">
              <a:spLocks noChangeArrowheads="1"/>
            </p:cNvSpPr>
            <p:nvPr/>
          </p:nvSpPr>
          <p:spPr bwMode="auto">
            <a:xfrm>
              <a:off x="2208" y="1332"/>
              <a:ext cx="423" cy="250"/>
            </a:xfrm>
            <a:prstGeom prst="rect">
              <a:avLst/>
            </a:prstGeom>
            <a:noFill/>
            <a:ln w="9525">
              <a:noFill/>
              <a:miter lim="800000"/>
              <a:headEnd/>
              <a:tailEnd/>
            </a:ln>
            <a:effectLst/>
          </p:spPr>
          <p:txBody>
            <a:bodyPr>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2000" b="1">
                  <a:solidFill>
                    <a:srgbClr val="000000"/>
                  </a:solidFill>
                  <a:effectLst>
                    <a:outerShdw blurRad="38100" dist="38100" dir="2700000" algn="tl">
                      <a:srgbClr val="000000">
                        <a:alpha val="43137"/>
                      </a:srgbClr>
                    </a:outerShdw>
                  </a:effectLst>
                  <a:latin typeface="Garamond" charset="0"/>
                </a:rPr>
                <a:t>L 2</a:t>
              </a:r>
            </a:p>
          </p:txBody>
        </p:sp>
        <p:sp>
          <p:nvSpPr>
            <p:cNvPr id="226323" name="Text Box 19"/>
            <p:cNvSpPr txBox="1">
              <a:spLocks noChangeArrowheads="1"/>
            </p:cNvSpPr>
            <p:nvPr/>
          </p:nvSpPr>
          <p:spPr bwMode="auto">
            <a:xfrm rot="10800000">
              <a:off x="1715" y="749"/>
              <a:ext cx="308" cy="835"/>
            </a:xfrm>
            <a:prstGeom prst="rect">
              <a:avLst/>
            </a:prstGeom>
            <a:noFill/>
            <a:ln w="9525">
              <a:noFill/>
              <a:miter lim="800000"/>
              <a:headEnd/>
              <a:tailEnd/>
            </a:ln>
            <a:effectLst/>
          </p:spPr>
          <p:txBody>
            <a:bodyPr vert="eaVert" wrap="none">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2000" b="1">
                  <a:solidFill>
                    <a:srgbClr val="000000"/>
                  </a:solidFill>
                  <a:effectLst>
                    <a:outerShdw blurRad="38100" dist="38100" dir="2700000" algn="tl">
                      <a:srgbClr val="000000">
                        <a:alpha val="43137"/>
                      </a:srgbClr>
                    </a:outerShdw>
                  </a:effectLst>
                  <a:latin typeface="Garamond" charset="0"/>
                </a:rPr>
                <a:t>diaframma </a:t>
              </a:r>
            </a:p>
          </p:txBody>
        </p:sp>
        <p:sp>
          <p:nvSpPr>
            <p:cNvPr id="226324" name="Text Box 20"/>
            <p:cNvSpPr txBox="1">
              <a:spLocks noChangeArrowheads="1"/>
            </p:cNvSpPr>
            <p:nvPr/>
          </p:nvSpPr>
          <p:spPr bwMode="auto">
            <a:xfrm rot="16200000">
              <a:off x="779" y="1475"/>
              <a:ext cx="308" cy="653"/>
            </a:xfrm>
            <a:prstGeom prst="rect">
              <a:avLst/>
            </a:prstGeom>
            <a:noFill/>
            <a:ln w="9525">
              <a:noFill/>
              <a:miter lim="800000"/>
              <a:headEnd/>
              <a:tailEnd/>
            </a:ln>
            <a:effectLst/>
          </p:spPr>
          <p:txBody>
            <a:bodyPr vert="eaVert" wrap="none">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2000" b="1">
                  <a:solidFill>
                    <a:srgbClr val="000000"/>
                  </a:solidFill>
                  <a:effectLst>
                    <a:outerShdw blurRad="38100" dist="38100" dir="2700000" algn="tl">
                      <a:srgbClr val="000000">
                        <a:alpha val="43137"/>
                      </a:srgbClr>
                    </a:outerShdw>
                  </a:effectLst>
                  <a:latin typeface="Garamond" charset="0"/>
                </a:rPr>
                <a:t>Sorgente</a:t>
              </a:r>
            </a:p>
          </p:txBody>
        </p:sp>
        <p:sp>
          <p:nvSpPr>
            <p:cNvPr id="226325" name="Oval 21"/>
            <p:cNvSpPr>
              <a:spLocks noChangeArrowheads="1"/>
            </p:cNvSpPr>
            <p:nvPr/>
          </p:nvSpPr>
          <p:spPr bwMode="auto">
            <a:xfrm>
              <a:off x="1272" y="1668"/>
              <a:ext cx="201" cy="1008"/>
            </a:xfrm>
            <a:prstGeom prst="ellipse">
              <a:avLst/>
            </a:prstGeom>
            <a:gradFill rotWithShape="1">
              <a:gsLst>
                <a:gs pos="0">
                  <a:srgbClr val="EBFFFF"/>
                </a:gs>
                <a:gs pos="50000">
                  <a:srgbClr val="66FFFF">
                    <a:alpha val="39999"/>
                  </a:srgbClr>
                </a:gs>
                <a:gs pos="100000">
                  <a:srgbClr val="EBFFFF"/>
                </a:gs>
              </a:gsLst>
              <a:lin ang="0" scaled="1"/>
            </a:gradFill>
            <a:ln w="9525">
              <a:noFill/>
              <a:round/>
              <a:headEnd/>
              <a:tailEnd/>
            </a:ln>
            <a:effectLst/>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226326" name="Oval 22"/>
            <p:cNvSpPr>
              <a:spLocks noChangeArrowheads="1"/>
            </p:cNvSpPr>
            <p:nvPr/>
          </p:nvSpPr>
          <p:spPr bwMode="auto">
            <a:xfrm>
              <a:off x="2323" y="1668"/>
              <a:ext cx="99" cy="1008"/>
            </a:xfrm>
            <a:prstGeom prst="ellipse">
              <a:avLst/>
            </a:prstGeom>
            <a:gradFill rotWithShape="1">
              <a:gsLst>
                <a:gs pos="0">
                  <a:srgbClr val="EBFFFF"/>
                </a:gs>
                <a:gs pos="50000">
                  <a:srgbClr val="66FFFF">
                    <a:alpha val="39999"/>
                  </a:srgbClr>
                </a:gs>
                <a:gs pos="100000">
                  <a:srgbClr val="EBFFFF"/>
                </a:gs>
              </a:gsLst>
              <a:lin ang="0" scaled="1"/>
            </a:gradFill>
            <a:ln w="9525">
              <a:noFill/>
              <a:round/>
              <a:headEnd/>
              <a:tailEnd/>
            </a:ln>
            <a:effectLst/>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226327" name="Text Box 23"/>
            <p:cNvSpPr txBox="1">
              <a:spLocks noChangeArrowheads="1"/>
            </p:cNvSpPr>
            <p:nvPr/>
          </p:nvSpPr>
          <p:spPr bwMode="auto">
            <a:xfrm rot="16200000">
              <a:off x="3951" y="708"/>
              <a:ext cx="308" cy="1217"/>
            </a:xfrm>
            <a:prstGeom prst="rect">
              <a:avLst/>
            </a:prstGeom>
            <a:noFill/>
            <a:ln w="9525">
              <a:noFill/>
              <a:miter lim="800000"/>
              <a:headEnd/>
              <a:tailEnd/>
            </a:ln>
            <a:effectLst/>
          </p:spPr>
          <p:txBody>
            <a:bodyPr vert="eaVert" wrap="none">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2000" b="1" dirty="0">
                  <a:solidFill>
                    <a:srgbClr val="000000"/>
                  </a:solidFill>
                  <a:effectLst>
                    <a:outerShdw blurRad="38100" dist="38100" dir="2700000" algn="tl">
                      <a:srgbClr val="000000">
                        <a:alpha val="43137"/>
                      </a:srgbClr>
                    </a:outerShdw>
                  </a:effectLst>
                  <a:latin typeface="Garamond" charset="0"/>
                </a:rPr>
                <a:t>cella fotoelettrica</a:t>
              </a:r>
            </a:p>
          </p:txBody>
        </p:sp>
        <p:sp>
          <p:nvSpPr>
            <p:cNvPr id="226328" name="Text Box 24"/>
            <p:cNvSpPr txBox="1">
              <a:spLocks noChangeArrowheads="1"/>
            </p:cNvSpPr>
            <p:nvPr/>
          </p:nvSpPr>
          <p:spPr bwMode="auto">
            <a:xfrm rot="16200000">
              <a:off x="2850" y="1036"/>
              <a:ext cx="308" cy="787"/>
            </a:xfrm>
            <a:prstGeom prst="rect">
              <a:avLst/>
            </a:prstGeom>
            <a:noFill/>
            <a:ln w="9525">
              <a:noFill/>
              <a:miter lim="800000"/>
              <a:headEnd/>
              <a:tailEnd/>
            </a:ln>
            <a:effectLst/>
          </p:spPr>
          <p:txBody>
            <a:bodyPr vert="eaVert" wrap="none">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2000" b="1">
                  <a:solidFill>
                    <a:srgbClr val="000000"/>
                  </a:solidFill>
                  <a:effectLst>
                    <a:outerShdw blurRad="38100" dist="38100" dir="2700000" algn="tl">
                      <a:srgbClr val="000000">
                        <a:alpha val="43137"/>
                      </a:srgbClr>
                    </a:outerShdw>
                  </a:effectLst>
                  <a:latin typeface="Garamond" charset="0"/>
                </a:rPr>
                <a:t>filtro verde</a:t>
              </a:r>
            </a:p>
          </p:txBody>
        </p:sp>
        <p:sp>
          <p:nvSpPr>
            <p:cNvPr id="226329" name="Freeform 25"/>
            <p:cNvSpPr>
              <a:spLocks/>
            </p:cNvSpPr>
            <p:nvPr/>
          </p:nvSpPr>
          <p:spPr bwMode="auto">
            <a:xfrm>
              <a:off x="917" y="2014"/>
              <a:ext cx="2003" cy="317"/>
            </a:xfrm>
            <a:custGeom>
              <a:avLst/>
              <a:gdLst/>
              <a:ahLst/>
              <a:cxnLst>
                <a:cxn ang="0">
                  <a:pos x="0" y="129"/>
                </a:cxn>
                <a:cxn ang="0">
                  <a:pos x="303" y="239"/>
                </a:cxn>
                <a:cxn ang="0">
                  <a:pos x="461" y="230"/>
                </a:cxn>
                <a:cxn ang="0">
                  <a:pos x="1188" y="13"/>
                </a:cxn>
                <a:cxn ang="0">
                  <a:pos x="1264" y="0"/>
                </a:cxn>
                <a:cxn ang="0">
                  <a:pos x="1687" y="30"/>
                </a:cxn>
              </a:cxnLst>
              <a:rect l="0" t="0" r="r" b="b"/>
              <a:pathLst>
                <a:path w="1687" h="239">
                  <a:moveTo>
                    <a:pt x="0" y="129"/>
                  </a:moveTo>
                  <a:lnTo>
                    <a:pt x="303" y="239"/>
                  </a:lnTo>
                  <a:lnTo>
                    <a:pt x="461" y="230"/>
                  </a:lnTo>
                  <a:lnTo>
                    <a:pt x="1188" y="13"/>
                  </a:lnTo>
                  <a:lnTo>
                    <a:pt x="1264" y="0"/>
                  </a:lnTo>
                  <a:lnTo>
                    <a:pt x="1687" y="30"/>
                  </a:lnTo>
                </a:path>
              </a:pathLst>
            </a:custGeom>
            <a:noFill/>
            <a:ln w="15875">
              <a:solidFill>
                <a:srgbClr val="C2FDF2"/>
              </a:solidFill>
              <a:round/>
              <a:headEnd type="none" w="med" len="med"/>
              <a:tailEnd type="none" w="med" len="med"/>
            </a:ln>
            <a:effectLst/>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226330" name="Freeform 26"/>
            <p:cNvSpPr>
              <a:spLocks/>
            </p:cNvSpPr>
            <p:nvPr/>
          </p:nvSpPr>
          <p:spPr bwMode="auto">
            <a:xfrm>
              <a:off x="915" y="1977"/>
              <a:ext cx="2007" cy="360"/>
            </a:xfrm>
            <a:custGeom>
              <a:avLst/>
              <a:gdLst/>
              <a:ahLst/>
              <a:cxnLst>
                <a:cxn ang="0">
                  <a:pos x="0" y="156"/>
                </a:cxn>
                <a:cxn ang="0">
                  <a:pos x="309" y="0"/>
                </a:cxn>
                <a:cxn ang="0">
                  <a:pos x="468" y="20"/>
                </a:cxn>
                <a:cxn ang="0">
                  <a:pos x="1190" y="252"/>
                </a:cxn>
                <a:cxn ang="0">
                  <a:pos x="1265" y="271"/>
                </a:cxn>
                <a:cxn ang="0">
                  <a:pos x="1691" y="244"/>
                </a:cxn>
              </a:cxnLst>
              <a:rect l="0" t="0" r="r" b="b"/>
              <a:pathLst>
                <a:path w="1691" h="271">
                  <a:moveTo>
                    <a:pt x="0" y="156"/>
                  </a:moveTo>
                  <a:lnTo>
                    <a:pt x="309" y="0"/>
                  </a:lnTo>
                  <a:lnTo>
                    <a:pt x="468" y="20"/>
                  </a:lnTo>
                  <a:lnTo>
                    <a:pt x="1190" y="252"/>
                  </a:lnTo>
                  <a:lnTo>
                    <a:pt x="1265" y="271"/>
                  </a:lnTo>
                  <a:lnTo>
                    <a:pt x="1691" y="244"/>
                  </a:lnTo>
                </a:path>
              </a:pathLst>
            </a:custGeom>
            <a:noFill/>
            <a:ln w="15875">
              <a:solidFill>
                <a:srgbClr val="C2FDF2"/>
              </a:solidFill>
              <a:round/>
              <a:headEnd type="none" w="med" len="med"/>
              <a:tailEnd type="none" w="med" len="med"/>
            </a:ln>
            <a:effectLst/>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226331" name="Freeform 27"/>
            <p:cNvSpPr>
              <a:spLocks/>
            </p:cNvSpPr>
            <p:nvPr/>
          </p:nvSpPr>
          <p:spPr bwMode="auto">
            <a:xfrm>
              <a:off x="2919" y="2054"/>
              <a:ext cx="1597" cy="123"/>
            </a:xfrm>
            <a:custGeom>
              <a:avLst/>
              <a:gdLst/>
              <a:ahLst/>
              <a:cxnLst>
                <a:cxn ang="0">
                  <a:pos x="0" y="0"/>
                </a:cxn>
                <a:cxn ang="0">
                  <a:pos x="1345" y="93"/>
                </a:cxn>
              </a:cxnLst>
              <a:rect l="0" t="0" r="r" b="b"/>
              <a:pathLst>
                <a:path w="1345" h="93">
                  <a:moveTo>
                    <a:pt x="0" y="0"/>
                  </a:moveTo>
                  <a:lnTo>
                    <a:pt x="1345" y="93"/>
                  </a:lnTo>
                </a:path>
              </a:pathLst>
            </a:custGeom>
            <a:noFill/>
            <a:ln w="15875">
              <a:solidFill>
                <a:srgbClr val="00C830"/>
              </a:solidFill>
              <a:round/>
              <a:headEnd type="none" w="med" len="med"/>
              <a:tailEnd type="none" w="med" len="med"/>
            </a:ln>
            <a:effectLst/>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226332" name="Freeform 28"/>
            <p:cNvSpPr>
              <a:spLocks/>
            </p:cNvSpPr>
            <p:nvPr/>
          </p:nvSpPr>
          <p:spPr bwMode="auto">
            <a:xfrm>
              <a:off x="2920" y="2181"/>
              <a:ext cx="1596" cy="120"/>
            </a:xfrm>
            <a:custGeom>
              <a:avLst/>
              <a:gdLst/>
              <a:ahLst/>
              <a:cxnLst>
                <a:cxn ang="0">
                  <a:pos x="0" y="90"/>
                </a:cxn>
                <a:cxn ang="0">
                  <a:pos x="1344" y="0"/>
                </a:cxn>
              </a:cxnLst>
              <a:rect l="0" t="0" r="r" b="b"/>
              <a:pathLst>
                <a:path w="1344" h="90">
                  <a:moveTo>
                    <a:pt x="0" y="90"/>
                  </a:moveTo>
                  <a:lnTo>
                    <a:pt x="1344" y="0"/>
                  </a:lnTo>
                </a:path>
              </a:pathLst>
            </a:custGeom>
            <a:noFill/>
            <a:ln w="16510">
              <a:solidFill>
                <a:srgbClr val="00C830"/>
              </a:solidFill>
              <a:round/>
              <a:headEnd type="none" w="med" len="med"/>
              <a:tailEnd type="none" w="med" len="med"/>
            </a:ln>
            <a:effectLst/>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226333" name="AutoShape 29"/>
            <p:cNvSpPr>
              <a:spLocks noChangeArrowheads="1"/>
            </p:cNvSpPr>
            <p:nvPr/>
          </p:nvSpPr>
          <p:spPr bwMode="auto">
            <a:xfrm rot="5400000">
              <a:off x="2457" y="2145"/>
              <a:ext cx="984" cy="67"/>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solidFill>
              <a:srgbClr val="CCFFFF">
                <a:alpha val="39999"/>
              </a:srgbClr>
            </a:solidFill>
            <a:ln w="9525">
              <a:noFill/>
              <a:miter lim="800000"/>
              <a:headEnd/>
              <a:tailEnd/>
            </a:ln>
            <a:effectLst/>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grpSp>
          <p:nvGrpSpPr>
            <p:cNvPr id="4" name="Group 30"/>
            <p:cNvGrpSpPr>
              <a:grpSpLocks/>
            </p:cNvGrpSpPr>
            <p:nvPr/>
          </p:nvGrpSpPr>
          <p:grpSpPr bwMode="auto">
            <a:xfrm>
              <a:off x="1923" y="1665"/>
              <a:ext cx="0" cy="1014"/>
              <a:chOff x="1731" y="1315"/>
              <a:chExt cx="0" cy="764"/>
            </a:xfrm>
          </p:grpSpPr>
          <p:sp>
            <p:nvSpPr>
              <p:cNvPr id="226335" name="Line 31"/>
              <p:cNvSpPr>
                <a:spLocks noChangeShapeType="1"/>
              </p:cNvSpPr>
              <p:nvPr/>
            </p:nvSpPr>
            <p:spPr bwMode="auto">
              <a:xfrm>
                <a:off x="1731" y="1315"/>
                <a:ext cx="0" cy="227"/>
              </a:xfrm>
              <a:prstGeom prst="line">
                <a:avLst/>
              </a:prstGeom>
              <a:noFill/>
              <a:ln w="38100">
                <a:solidFill>
                  <a:schemeClr val="tx1"/>
                </a:solidFill>
                <a:round/>
                <a:headEnd/>
                <a:tailEnd/>
              </a:ln>
              <a:effectLst/>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226336" name="Line 32"/>
              <p:cNvSpPr>
                <a:spLocks noChangeShapeType="1"/>
              </p:cNvSpPr>
              <p:nvPr/>
            </p:nvSpPr>
            <p:spPr bwMode="auto">
              <a:xfrm>
                <a:off x="1731" y="1345"/>
                <a:ext cx="0" cy="334"/>
              </a:xfrm>
              <a:prstGeom prst="line">
                <a:avLst/>
              </a:prstGeom>
              <a:noFill/>
              <a:ln w="9525">
                <a:solidFill>
                  <a:schemeClr val="tx1"/>
                </a:solidFill>
                <a:round/>
                <a:headEnd/>
                <a:tailEnd/>
              </a:ln>
              <a:effectLst/>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226337" name="Line 33"/>
              <p:cNvSpPr>
                <a:spLocks noChangeShapeType="1"/>
              </p:cNvSpPr>
              <p:nvPr/>
            </p:nvSpPr>
            <p:spPr bwMode="auto">
              <a:xfrm>
                <a:off x="1731" y="1852"/>
                <a:ext cx="0" cy="227"/>
              </a:xfrm>
              <a:prstGeom prst="line">
                <a:avLst/>
              </a:prstGeom>
              <a:noFill/>
              <a:ln w="38100">
                <a:solidFill>
                  <a:schemeClr val="tx1"/>
                </a:solidFill>
                <a:round/>
                <a:headEnd/>
                <a:tailEnd/>
              </a:ln>
              <a:effectLst/>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226338" name="Line 34"/>
              <p:cNvSpPr>
                <a:spLocks noChangeShapeType="1"/>
              </p:cNvSpPr>
              <p:nvPr/>
            </p:nvSpPr>
            <p:spPr bwMode="auto">
              <a:xfrm>
                <a:off x="1731" y="1706"/>
                <a:ext cx="0" cy="334"/>
              </a:xfrm>
              <a:prstGeom prst="line">
                <a:avLst/>
              </a:prstGeom>
              <a:noFill/>
              <a:ln w="9525">
                <a:solidFill>
                  <a:schemeClr val="tx1"/>
                </a:solidFill>
                <a:round/>
                <a:headEnd/>
                <a:tailEnd/>
              </a:ln>
              <a:effectLst/>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grpSp>
        <p:sp>
          <p:nvSpPr>
            <p:cNvPr id="226339" name="Line 35"/>
            <p:cNvSpPr>
              <a:spLocks noChangeShapeType="1"/>
            </p:cNvSpPr>
            <p:nvPr/>
          </p:nvSpPr>
          <p:spPr bwMode="auto">
            <a:xfrm>
              <a:off x="4530" y="2183"/>
              <a:ext cx="656" cy="0"/>
            </a:xfrm>
            <a:prstGeom prst="line">
              <a:avLst/>
            </a:prstGeom>
            <a:noFill/>
            <a:ln w="19050">
              <a:solidFill>
                <a:schemeClr val="tx1"/>
              </a:solidFill>
              <a:round/>
              <a:headEnd/>
              <a:tailEnd/>
            </a:ln>
            <a:effectLst/>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226340" name="Text Box 36"/>
            <p:cNvSpPr txBox="1">
              <a:spLocks noChangeArrowheads="1"/>
            </p:cNvSpPr>
            <p:nvPr/>
          </p:nvSpPr>
          <p:spPr bwMode="auto">
            <a:xfrm>
              <a:off x="3763" y="3203"/>
              <a:ext cx="832" cy="250"/>
            </a:xfrm>
            <a:prstGeom prst="rect">
              <a:avLst/>
            </a:prstGeom>
            <a:noFill/>
            <a:ln w="9525">
              <a:noFill/>
              <a:miter lim="800000"/>
              <a:headEnd/>
              <a:tailEnd/>
            </a:ln>
            <a:effectLst/>
          </p:spPr>
          <p:txBody>
            <a:bodyPr>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2000" b="1">
                  <a:solidFill>
                    <a:srgbClr val="000000"/>
                  </a:solidFill>
                  <a:effectLst>
                    <a:outerShdw blurRad="38100" dist="38100" dir="2700000" algn="tl">
                      <a:srgbClr val="000000">
                        <a:alpha val="43137"/>
                      </a:srgbClr>
                    </a:outerShdw>
                  </a:effectLst>
                  <a:latin typeface="Garamond" charset="0"/>
                </a:rPr>
                <a:t>Anodo</a:t>
              </a:r>
            </a:p>
          </p:txBody>
        </p:sp>
      </p:grpSp>
    </p:spTree>
    <p:extLst>
      <p:ext uri="{BB962C8B-B14F-4D97-AF65-F5344CB8AC3E}">
        <p14:creationId xmlns:p14="http://schemas.microsoft.com/office/powerpoint/2010/main" val="116735400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fotocella per la determinazione di h"/>
          <p:cNvPicPr>
            <a:picLocks noChangeAspect="1" noChangeArrowheads="1"/>
          </p:cNvPicPr>
          <p:nvPr/>
        </p:nvPicPr>
        <p:blipFill>
          <a:blip r:embed="rId2"/>
          <a:srcRect/>
          <a:stretch>
            <a:fillRect/>
          </a:stretch>
        </p:blipFill>
        <p:spPr bwMode="auto">
          <a:xfrm>
            <a:off x="457200" y="76200"/>
            <a:ext cx="8458200" cy="6766560"/>
          </a:xfrm>
          <a:prstGeom prst="rect">
            <a:avLst/>
          </a:prstGeom>
          <a:noFill/>
        </p:spPr>
      </p:pic>
      <p:sp>
        <p:nvSpPr>
          <p:cNvPr id="3" name="Rettangolo 2"/>
          <p:cNvSpPr/>
          <p:nvPr/>
        </p:nvSpPr>
        <p:spPr>
          <a:xfrm>
            <a:off x="6629400" y="276854"/>
            <a:ext cx="2019299" cy="6692090"/>
          </a:xfrm>
          <a:prstGeom prst="rect">
            <a:avLst/>
          </a:prstGeom>
        </p:spPr>
        <p:txBody>
          <a:bodyPr wrap="square">
            <a:spAutoFit/>
          </a:bodyPr>
          <a:lstStyle/>
          <a:p>
            <a:pPr fontAlgn="base">
              <a:lnSpc>
                <a:spcPct val="90000"/>
              </a:lnSpc>
              <a:spcBef>
                <a:spcPct val="20000"/>
              </a:spcBef>
              <a:spcAft>
                <a:spcPct val="0"/>
              </a:spcAft>
              <a:buClr>
                <a:srgbClr val="009999"/>
              </a:buClr>
              <a:buSzPct val="80000"/>
              <a:buFont typeface="Wingdings" charset="2"/>
              <a:buNone/>
            </a:pPr>
            <a:r>
              <a:rPr lang="it-IT" sz="2800" dirty="0" smtClean="0">
                <a:solidFill>
                  <a:srgbClr val="000000"/>
                </a:solidFill>
                <a:effectLst>
                  <a:outerShdw blurRad="38100" dist="38100" dir="2700000" algn="tl">
                    <a:srgbClr val="000000">
                      <a:alpha val="43137"/>
                    </a:srgbClr>
                  </a:outerShdw>
                </a:effectLst>
                <a:latin typeface="Arial" charset="0"/>
              </a:rPr>
              <a:t>La fotocella e’ al </a:t>
            </a:r>
            <a:r>
              <a:rPr lang="it-IT" sz="2800" dirty="0" err="1" smtClean="0">
                <a:solidFill>
                  <a:srgbClr val="000000"/>
                </a:solidFill>
                <a:effectLst>
                  <a:outerShdw blurRad="38100" dist="38100" dir="2700000" algn="tl">
                    <a:srgbClr val="000000">
                      <a:alpha val="43137"/>
                    </a:srgbClr>
                  </a:outerShdw>
                </a:effectLst>
                <a:latin typeface="Arial" charset="0"/>
              </a:rPr>
              <a:t>K</a:t>
            </a:r>
            <a:r>
              <a:rPr lang="it-IT" sz="2800" dirty="0" smtClean="0">
                <a:solidFill>
                  <a:srgbClr val="000000"/>
                </a:solidFill>
                <a:effectLst>
                  <a:outerShdw blurRad="38100" dist="38100" dir="2700000" algn="tl">
                    <a:srgbClr val="000000">
                      <a:alpha val="43137"/>
                    </a:srgbClr>
                  </a:outerShdw>
                </a:effectLst>
                <a:latin typeface="Arial" charset="0"/>
              </a:rPr>
              <a:t> che ha un lavoro di estrazione molto </a:t>
            </a:r>
            <a:r>
              <a:rPr lang="it-IT" sz="2800" dirty="0" err="1" smtClean="0">
                <a:solidFill>
                  <a:srgbClr val="000000"/>
                </a:solidFill>
                <a:effectLst>
                  <a:outerShdw blurRad="38100" dist="38100" dir="2700000" algn="tl">
                    <a:srgbClr val="000000">
                      <a:alpha val="43137"/>
                    </a:srgbClr>
                  </a:outerShdw>
                </a:effectLst>
                <a:latin typeface="Arial" charset="0"/>
              </a:rPr>
              <a:t>piu’</a:t>
            </a:r>
            <a:r>
              <a:rPr lang="it-IT" sz="2800" dirty="0" smtClean="0">
                <a:solidFill>
                  <a:srgbClr val="000000"/>
                </a:solidFill>
                <a:effectLst>
                  <a:outerShdw blurRad="38100" dist="38100" dir="2700000" algn="tl">
                    <a:srgbClr val="000000">
                      <a:alpha val="43137"/>
                    </a:srgbClr>
                  </a:outerShdw>
                </a:effectLst>
                <a:latin typeface="Arial" charset="0"/>
              </a:rPr>
              <a:t> basso dello </a:t>
            </a:r>
            <a:r>
              <a:rPr lang="it-IT" sz="2800" dirty="0" err="1" smtClean="0">
                <a:solidFill>
                  <a:srgbClr val="000000"/>
                </a:solidFill>
                <a:effectLst>
                  <a:outerShdw blurRad="38100" dist="38100" dir="2700000" algn="tl">
                    <a:srgbClr val="000000">
                      <a:alpha val="43137"/>
                    </a:srgbClr>
                  </a:outerShdw>
                </a:effectLst>
                <a:latin typeface="Arial" charset="0"/>
              </a:rPr>
              <a:t>Zn</a:t>
            </a:r>
            <a:r>
              <a:rPr lang="it-IT" sz="2800" dirty="0" smtClean="0">
                <a:solidFill>
                  <a:srgbClr val="000000"/>
                </a:solidFill>
                <a:effectLst>
                  <a:outerShdw blurRad="38100" dist="38100" dir="2700000" algn="tl">
                    <a:srgbClr val="000000">
                      <a:alpha val="43137"/>
                    </a:srgbClr>
                  </a:outerShdw>
                </a:effectLst>
                <a:latin typeface="Arial" charset="0"/>
              </a:rPr>
              <a:t> per cui tutte le righe emesse dalla sorgente al Hg sono utili all’effetto fotoelettrico</a:t>
            </a:r>
            <a:endParaRPr lang="it-IT" sz="2800" dirty="0">
              <a:solidFill>
                <a:srgbClr val="000000"/>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51235549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3131840" y="56927"/>
            <a:ext cx="4824536" cy="1139825"/>
          </a:xfrm>
          <a:prstGeom prst="rect">
            <a:avLst/>
          </a:prstGeom>
        </p:spPr>
        <p:txBody>
          <a:bodyPr/>
          <a:lstStyle>
            <a:lvl1pPr algn="ctr" defTabSz="914400" rtl="0" eaLnBrk="1" latinLnBrk="0" hangingPunct="1">
              <a:spcBef>
                <a:spcPct val="0"/>
              </a:spcBef>
              <a:buNone/>
              <a:defRPr sz="1800" kern="1200">
                <a:solidFill>
                  <a:schemeClr val="tx1"/>
                </a:solidFill>
                <a:latin typeface="+mj-lt"/>
                <a:ea typeface="+mj-ea"/>
                <a:cs typeface="+mj-cs"/>
              </a:defRPr>
            </a:lvl1pPr>
          </a:lstStyle>
          <a:p>
            <a:r>
              <a:rPr lang="it-IT" sz="3200" dirty="0" smtClean="0">
                <a:solidFill>
                  <a:prstClr val="black"/>
                </a:solidFill>
                <a:latin typeface="Calibri"/>
              </a:rPr>
              <a:t>GLI ESPERIMENTI:</a:t>
            </a:r>
            <a:br>
              <a:rPr lang="it-IT" sz="3200" dirty="0" smtClean="0">
                <a:solidFill>
                  <a:prstClr val="black"/>
                </a:solidFill>
                <a:latin typeface="Calibri"/>
              </a:rPr>
            </a:br>
            <a:r>
              <a:rPr lang="it-IT" sz="3200" dirty="0" smtClean="0">
                <a:solidFill>
                  <a:srgbClr val="FF0000"/>
                </a:solidFill>
                <a:latin typeface="Calibri"/>
                <a:cs typeface="Symbol" charset="2"/>
              </a:rPr>
              <a:t>LA MISURA DELLA COSTANTE DI PLANCK</a:t>
            </a:r>
            <a:endParaRPr lang="it-IT" sz="3200" dirty="0">
              <a:solidFill>
                <a:srgbClr val="FF0000"/>
              </a:solidFill>
              <a:latin typeface="Calibri"/>
              <a:cs typeface="Symbol" charset="2"/>
            </a:endParaRPr>
          </a:p>
          <a:p>
            <a:endParaRPr lang="it-IT" sz="3200" dirty="0">
              <a:solidFill>
                <a:prstClr val="black"/>
              </a:solidFill>
              <a:latin typeface="Calibri"/>
            </a:endParaRPr>
          </a:p>
        </p:txBody>
      </p:sp>
      <p:sp>
        <p:nvSpPr>
          <p:cNvPr id="9" name="Rettangolo 8"/>
          <p:cNvSpPr/>
          <p:nvPr/>
        </p:nvSpPr>
        <p:spPr>
          <a:xfrm>
            <a:off x="1" y="1555667"/>
            <a:ext cx="8877300" cy="1430135"/>
          </a:xfrm>
          <a:prstGeom prst="rect">
            <a:avLst/>
          </a:prstGeom>
        </p:spPr>
        <p:txBody>
          <a:bodyPr wrap="square">
            <a:spAutoFit/>
          </a:bodyPr>
          <a:lstStyle/>
          <a:p>
            <a:pPr algn="just" fontAlgn="base">
              <a:lnSpc>
                <a:spcPct val="90000"/>
              </a:lnSpc>
              <a:spcBef>
                <a:spcPct val="20000"/>
              </a:spcBef>
              <a:spcAft>
                <a:spcPct val="0"/>
              </a:spcAft>
              <a:buClr>
                <a:srgbClr val="99FF99"/>
              </a:buClr>
              <a:buSzPct val="80000"/>
              <a:buFont typeface="Wingdings" charset="2"/>
              <a:buNone/>
            </a:pPr>
            <a:r>
              <a:rPr lang="it-IT" sz="3200" dirty="0" smtClean="0">
                <a:solidFill>
                  <a:srgbClr val="0000FF"/>
                </a:solidFill>
                <a:effectLst>
                  <a:outerShdw blurRad="38100" dist="38100" dir="2700000" algn="tl">
                    <a:srgbClr val="000000">
                      <a:alpha val="43137"/>
                    </a:srgbClr>
                  </a:outerShdw>
                </a:effectLst>
              </a:rPr>
              <a:t>L’IDEA E’ </a:t>
            </a:r>
            <a:r>
              <a:rPr lang="it-IT" sz="3200" dirty="0" err="1" smtClean="0">
                <a:solidFill>
                  <a:srgbClr val="0000FF"/>
                </a:solidFill>
                <a:effectLst>
                  <a:outerShdw blurRad="38100" dist="38100" dir="2700000" algn="tl">
                    <a:srgbClr val="000000">
                      <a:alpha val="43137"/>
                    </a:srgbClr>
                  </a:outerShdw>
                </a:effectLst>
              </a:rPr>
              <a:t>DI</a:t>
            </a:r>
            <a:r>
              <a:rPr lang="it-IT" sz="3200" dirty="0" smtClean="0">
                <a:solidFill>
                  <a:srgbClr val="0000FF"/>
                </a:solidFill>
                <a:effectLst>
                  <a:outerShdw blurRad="38100" dist="38100" dir="2700000" algn="tl">
                    <a:srgbClr val="000000">
                      <a:alpha val="43137"/>
                    </a:srgbClr>
                  </a:outerShdw>
                </a:effectLst>
              </a:rPr>
              <a:t> VARIARE LA FREQUENZA DELLA LUCE USATA (CHE VIENE SELEZIONATA CAMBIANDO DIVERSI FILTRI)</a:t>
            </a:r>
            <a:r>
              <a:rPr lang="it-IT" sz="2400" dirty="0" smtClean="0">
                <a:solidFill>
                  <a:srgbClr val="0000FF"/>
                </a:solidFill>
                <a:effectLst>
                  <a:outerShdw blurRad="38100" dist="38100" dir="2700000" algn="tl">
                    <a:srgbClr val="000000">
                      <a:alpha val="43137"/>
                    </a:srgbClr>
                  </a:outerShdw>
                </a:effectLst>
              </a:rPr>
              <a:t>.</a:t>
            </a:r>
          </a:p>
        </p:txBody>
      </p:sp>
      <p:sp>
        <p:nvSpPr>
          <p:cNvPr id="10" name="Rettangolo 9"/>
          <p:cNvSpPr/>
          <p:nvPr/>
        </p:nvSpPr>
        <p:spPr>
          <a:xfrm>
            <a:off x="0" y="3429000"/>
            <a:ext cx="9144000" cy="1873333"/>
          </a:xfrm>
          <a:prstGeom prst="rect">
            <a:avLst/>
          </a:prstGeom>
        </p:spPr>
        <p:txBody>
          <a:bodyPr wrap="square">
            <a:spAutoFit/>
          </a:bodyPr>
          <a:lstStyle/>
          <a:p>
            <a:pPr algn="just" fontAlgn="base">
              <a:lnSpc>
                <a:spcPct val="90000"/>
              </a:lnSpc>
              <a:spcBef>
                <a:spcPct val="20000"/>
              </a:spcBef>
              <a:spcAft>
                <a:spcPct val="0"/>
              </a:spcAft>
              <a:buClr>
                <a:srgbClr val="99FF99"/>
              </a:buClr>
              <a:buSzPct val="80000"/>
              <a:buFont typeface="Wingdings" charset="2"/>
              <a:buNone/>
            </a:pPr>
            <a:r>
              <a:rPr lang="it-IT" sz="3200" dirty="0" smtClean="0">
                <a:solidFill>
                  <a:srgbClr val="0000FF"/>
                </a:solidFill>
                <a:effectLst>
                  <a:outerShdw blurRad="38100" dist="38100" dir="2700000" algn="tl">
                    <a:srgbClr val="000000">
                      <a:alpha val="43137"/>
                    </a:srgbClr>
                  </a:outerShdw>
                </a:effectLst>
              </a:rPr>
              <a:t>PER OGNI FILTRO (OVVERO FREQUENZA) SI MISURA IL POTENZIALE, </a:t>
            </a:r>
            <a:r>
              <a:rPr lang="it-IT" sz="3200" dirty="0" err="1" smtClean="0">
                <a:solidFill>
                  <a:srgbClr val="0000FF"/>
                </a:solidFill>
                <a:effectLst>
                  <a:outerShdw blurRad="38100" dist="38100" dir="2700000" algn="tl">
                    <a:srgbClr val="000000">
                      <a:alpha val="43137"/>
                    </a:srgbClr>
                  </a:outerShdw>
                </a:effectLst>
              </a:rPr>
              <a:t>DI</a:t>
            </a:r>
            <a:r>
              <a:rPr lang="it-IT" sz="3200" dirty="0" smtClean="0">
                <a:solidFill>
                  <a:srgbClr val="0000FF"/>
                </a:solidFill>
                <a:effectLst>
                  <a:outerShdw blurRad="38100" dist="38100" dir="2700000" algn="tl">
                    <a:srgbClr val="000000">
                      <a:alpha val="43137"/>
                    </a:srgbClr>
                  </a:outerShdw>
                </a:effectLst>
              </a:rPr>
              <a:t> SEGNO OPPOSTO, NECESSARIO A RESPINGERE TUTTI GLI ELETTRONI IN MODO CHE LA CORRENTE MISURATA SIA UGUALE A ZERO</a:t>
            </a:r>
          </a:p>
        </p:txBody>
      </p:sp>
    </p:spTree>
    <p:extLst>
      <p:ext uri="{BB962C8B-B14F-4D97-AF65-F5344CB8AC3E}">
        <p14:creationId xmlns:p14="http://schemas.microsoft.com/office/powerpoint/2010/main" val="312551817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AutoShape 2"/>
          <p:cNvSpPr>
            <a:spLocks noChangeArrowheads="1"/>
          </p:cNvSpPr>
          <p:nvPr/>
        </p:nvSpPr>
        <p:spPr bwMode="auto">
          <a:xfrm rot="-5400000">
            <a:off x="2516981" y="256382"/>
            <a:ext cx="409575" cy="56657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251 w 21600"/>
              <a:gd name="T13" fmla="*/ 3251 h 21600"/>
              <a:gd name="T14" fmla="*/ 18349 w 21600"/>
              <a:gd name="T15" fmla="*/ 18349 h 21600"/>
            </a:gdLst>
            <a:ahLst/>
            <a:cxnLst>
              <a:cxn ang="T8">
                <a:pos x="T0" y="T1"/>
              </a:cxn>
              <a:cxn ang="T9">
                <a:pos x="T2" y="T3"/>
              </a:cxn>
              <a:cxn ang="T10">
                <a:pos x="T4" y="T5"/>
              </a:cxn>
              <a:cxn ang="T11">
                <a:pos x="T6" y="T7"/>
              </a:cxn>
            </a:cxnLst>
            <a:rect l="T12" t="T13" r="T14" b="T15"/>
            <a:pathLst>
              <a:path w="21600" h="21600">
                <a:moveTo>
                  <a:pt x="0" y="0"/>
                </a:moveTo>
                <a:lnTo>
                  <a:pt x="2902" y="21600"/>
                </a:lnTo>
                <a:lnTo>
                  <a:pt x="18698" y="21600"/>
                </a:lnTo>
                <a:lnTo>
                  <a:pt x="21600" y="0"/>
                </a:lnTo>
                <a:lnTo>
                  <a:pt x="0" y="0"/>
                </a:lnTo>
                <a:close/>
              </a:path>
            </a:pathLst>
          </a:custGeom>
          <a:solidFill>
            <a:srgbClr val="00FFFF"/>
          </a:solidFill>
          <a:ln w="9525">
            <a:noFill/>
            <a:miter lim="800000"/>
            <a:headEnd/>
            <a:tailEnd/>
          </a:ln>
        </p:spPr>
        <p:txBody>
          <a:bodyPr anchor="ctr">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5059" name="Oval 3"/>
          <p:cNvSpPr>
            <a:spLocks noChangeArrowheads="1"/>
          </p:cNvSpPr>
          <p:nvPr/>
        </p:nvSpPr>
        <p:spPr bwMode="auto">
          <a:xfrm>
            <a:off x="4165600" y="2012950"/>
            <a:ext cx="1436688" cy="2111375"/>
          </a:xfrm>
          <a:prstGeom prst="ellipse">
            <a:avLst/>
          </a:prstGeom>
          <a:solidFill>
            <a:srgbClr val="E1FFFF">
              <a:alpha val="61960"/>
            </a:srgbClr>
          </a:solidFill>
          <a:ln w="9525">
            <a:solidFill>
              <a:srgbClr val="33CCCC"/>
            </a:solidFill>
            <a:round/>
            <a:headEnd/>
            <a:tailEnd/>
          </a:ln>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5060" name="Line 4"/>
          <p:cNvSpPr>
            <a:spLocks noChangeShapeType="1"/>
          </p:cNvSpPr>
          <p:nvPr/>
        </p:nvSpPr>
        <p:spPr bwMode="auto">
          <a:xfrm>
            <a:off x="4860925" y="3878263"/>
            <a:ext cx="0" cy="2376487"/>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5061" name="Text Box 5"/>
          <p:cNvSpPr txBox="1">
            <a:spLocks noChangeArrowheads="1"/>
          </p:cNvSpPr>
          <p:nvPr/>
        </p:nvSpPr>
        <p:spPr bwMode="auto">
          <a:xfrm rot="-5400000">
            <a:off x="4718051" y="681037"/>
            <a:ext cx="488950" cy="1997075"/>
          </a:xfrm>
          <a:prstGeom prst="rect">
            <a:avLst/>
          </a:prstGeom>
          <a:noFill/>
          <a:ln w="9525">
            <a:noFill/>
            <a:miter lim="800000"/>
            <a:headEnd/>
            <a:tailEnd/>
          </a:ln>
        </p:spPr>
        <p:txBody>
          <a:bodyPr vert="eaVert" wrap="none">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2000">
                <a:solidFill>
                  <a:srgbClr val="000000"/>
                </a:solidFill>
                <a:effectLst>
                  <a:outerShdw blurRad="38100" dist="38100" dir="2700000" algn="tl">
                    <a:srgbClr val="000000">
                      <a:alpha val="43137"/>
                    </a:srgbClr>
                  </a:outerShdw>
                </a:effectLst>
                <a:latin typeface="Arial" charset="0"/>
              </a:rPr>
              <a:t>cella fotoelettrica</a:t>
            </a:r>
          </a:p>
        </p:txBody>
      </p:sp>
      <p:sp>
        <p:nvSpPr>
          <p:cNvPr id="45062" name="Line 6"/>
          <p:cNvSpPr>
            <a:spLocks noChangeShapeType="1"/>
          </p:cNvSpPr>
          <p:nvPr/>
        </p:nvSpPr>
        <p:spPr bwMode="auto">
          <a:xfrm>
            <a:off x="5603875" y="3070225"/>
            <a:ext cx="2095500" cy="0"/>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5063" name="Arc 7"/>
          <p:cNvSpPr>
            <a:spLocks/>
          </p:cNvSpPr>
          <p:nvPr/>
        </p:nvSpPr>
        <p:spPr bwMode="auto">
          <a:xfrm>
            <a:off x="4860925" y="2052638"/>
            <a:ext cx="736600" cy="2022475"/>
          </a:xfrm>
          <a:custGeom>
            <a:avLst/>
            <a:gdLst>
              <a:gd name="T0" fmla="*/ 2147483647 w 21600"/>
              <a:gd name="T1" fmla="*/ 0 h 41699"/>
              <a:gd name="T2" fmla="*/ 2147483647 w 21600"/>
              <a:gd name="T3" fmla="*/ 2147483647 h 41699"/>
              <a:gd name="T4" fmla="*/ 0 w 21600"/>
              <a:gd name="T5" fmla="*/ 2147483647 h 41699"/>
              <a:gd name="T6" fmla="*/ 0 60000 65536"/>
              <a:gd name="T7" fmla="*/ 0 60000 65536"/>
              <a:gd name="T8" fmla="*/ 0 60000 65536"/>
              <a:gd name="T9" fmla="*/ 0 w 21600"/>
              <a:gd name="T10" fmla="*/ 0 h 41699"/>
              <a:gd name="T11" fmla="*/ 21600 w 21600"/>
              <a:gd name="T12" fmla="*/ 41699 h 41699"/>
            </a:gdLst>
            <a:ahLst/>
            <a:cxnLst>
              <a:cxn ang="T6">
                <a:pos x="T0" y="T1"/>
              </a:cxn>
              <a:cxn ang="T7">
                <a:pos x="T2" y="T3"/>
              </a:cxn>
              <a:cxn ang="T8">
                <a:pos x="T4" y="T5"/>
              </a:cxn>
            </a:cxnLst>
            <a:rect l="T9" t="T10" r="T11" b="T12"/>
            <a:pathLst>
              <a:path w="21600" h="41699" fill="none" extrusionOk="0">
                <a:moveTo>
                  <a:pt x="4733" y="-1"/>
                </a:moveTo>
                <a:cubicBezTo>
                  <a:pt x="14593" y="2214"/>
                  <a:pt x="21600" y="10969"/>
                  <a:pt x="21600" y="21075"/>
                </a:cubicBezTo>
                <a:cubicBezTo>
                  <a:pt x="21600" y="30531"/>
                  <a:pt x="15448" y="38888"/>
                  <a:pt x="6419" y="41699"/>
                </a:cubicBezTo>
              </a:path>
              <a:path w="21600" h="41699" stroke="0" extrusionOk="0">
                <a:moveTo>
                  <a:pt x="4733" y="-1"/>
                </a:moveTo>
                <a:cubicBezTo>
                  <a:pt x="14593" y="2214"/>
                  <a:pt x="21600" y="10969"/>
                  <a:pt x="21600" y="21075"/>
                </a:cubicBezTo>
                <a:cubicBezTo>
                  <a:pt x="21600" y="30531"/>
                  <a:pt x="15448" y="38888"/>
                  <a:pt x="6419" y="41699"/>
                </a:cubicBezTo>
                <a:lnTo>
                  <a:pt x="0" y="21075"/>
                </a:lnTo>
                <a:lnTo>
                  <a:pt x="4733" y="-1"/>
                </a:lnTo>
                <a:close/>
              </a:path>
            </a:pathLst>
          </a:custGeom>
          <a:noFill/>
          <a:ln w="76200">
            <a:solidFill>
              <a:schemeClr val="bg2"/>
            </a:solidFill>
            <a:round/>
            <a:headEnd/>
            <a:tailEnd/>
          </a:ln>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5064" name="Oval 8"/>
          <p:cNvSpPr>
            <a:spLocks noChangeArrowheads="1"/>
          </p:cNvSpPr>
          <p:nvPr/>
        </p:nvSpPr>
        <p:spPr bwMode="auto">
          <a:xfrm>
            <a:off x="4635500" y="2208213"/>
            <a:ext cx="444500" cy="1676400"/>
          </a:xfrm>
          <a:prstGeom prst="ellipse">
            <a:avLst/>
          </a:prstGeom>
          <a:noFill/>
          <a:ln w="38100">
            <a:solidFill>
              <a:schemeClr val="tx1"/>
            </a:solidFill>
            <a:round/>
            <a:headEnd/>
            <a:tailEnd/>
          </a:ln>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5065" name="Line 9"/>
          <p:cNvSpPr>
            <a:spLocks noChangeShapeType="1"/>
          </p:cNvSpPr>
          <p:nvPr/>
        </p:nvSpPr>
        <p:spPr bwMode="auto">
          <a:xfrm>
            <a:off x="4868863" y="6235700"/>
            <a:ext cx="2805112" cy="0"/>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5066" name="Oval 10"/>
          <p:cNvSpPr>
            <a:spLocks noChangeArrowheads="1"/>
          </p:cNvSpPr>
          <p:nvPr/>
        </p:nvSpPr>
        <p:spPr bwMode="auto">
          <a:xfrm>
            <a:off x="4565650" y="4808538"/>
            <a:ext cx="576263" cy="501650"/>
          </a:xfrm>
          <a:prstGeom prst="ellipse">
            <a:avLst/>
          </a:prstGeom>
          <a:solidFill>
            <a:schemeClr val="bg1"/>
          </a:solidFill>
          <a:ln w="25400">
            <a:solidFill>
              <a:schemeClr val="tx1"/>
            </a:solidFill>
            <a:round/>
            <a:headEnd/>
            <a:tailEnd/>
          </a:ln>
        </p:spPr>
        <p:txBody>
          <a:bodyPr wrap="none" anchor="ctr">
            <a:prstTxWarp prst="textNoShape">
              <a:avLst/>
            </a:prstTxWarp>
          </a:bodyPr>
          <a:lstStyle/>
          <a:p>
            <a:pPr algn="ctr" fontAlgn="base">
              <a:lnSpc>
                <a:spcPct val="90000"/>
              </a:lnSpc>
              <a:spcBef>
                <a:spcPct val="20000"/>
              </a:spcBef>
              <a:spcAft>
                <a:spcPct val="0"/>
              </a:spcAft>
              <a:buClr>
                <a:srgbClr val="009999"/>
              </a:buClr>
              <a:buSzPct val="80000"/>
              <a:buFont typeface="Wingdings" charset="2"/>
              <a:buChar char="Ø"/>
            </a:pPr>
            <a:r>
              <a:rPr lang="it-IT" sz="3200" b="1">
                <a:solidFill>
                  <a:srgbClr val="000000"/>
                </a:solidFill>
                <a:effectLst>
                  <a:outerShdw blurRad="38100" dist="38100" dir="2700000" algn="tl">
                    <a:srgbClr val="000000">
                      <a:alpha val="43137"/>
                    </a:srgbClr>
                  </a:outerShdw>
                </a:effectLst>
                <a:latin typeface="Arial" charset="0"/>
              </a:rPr>
              <a:t>A</a:t>
            </a:r>
          </a:p>
        </p:txBody>
      </p:sp>
      <p:pic>
        <p:nvPicPr>
          <p:cNvPr id="167947" name="Picture 11"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92750" y="3054350"/>
            <a:ext cx="71438" cy="71438"/>
          </a:xfrm>
          <a:prstGeom prst="rect">
            <a:avLst/>
          </a:prstGeom>
          <a:noFill/>
          <a:ln w="9525">
            <a:noFill/>
            <a:miter lim="800000"/>
            <a:headEnd/>
            <a:tailEnd/>
          </a:ln>
        </p:spPr>
      </p:pic>
      <p:pic>
        <p:nvPicPr>
          <p:cNvPr id="167948" name="Picture 12"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4813" y="2844800"/>
            <a:ext cx="71437" cy="71438"/>
          </a:xfrm>
          <a:prstGeom prst="rect">
            <a:avLst/>
          </a:prstGeom>
          <a:noFill/>
          <a:ln w="9525">
            <a:noFill/>
            <a:miter lim="800000"/>
            <a:headEnd/>
            <a:tailEnd/>
          </a:ln>
        </p:spPr>
      </p:pic>
      <p:pic>
        <p:nvPicPr>
          <p:cNvPr id="167949" name="Picture 13"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7988" y="3065463"/>
            <a:ext cx="71437" cy="71437"/>
          </a:xfrm>
          <a:prstGeom prst="rect">
            <a:avLst/>
          </a:prstGeom>
          <a:noFill/>
          <a:ln w="9525">
            <a:noFill/>
            <a:miter lim="800000"/>
            <a:headEnd/>
            <a:tailEnd/>
          </a:ln>
        </p:spPr>
      </p:pic>
      <p:pic>
        <p:nvPicPr>
          <p:cNvPr id="167950" name="Picture 14"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1638" y="3236913"/>
            <a:ext cx="71437" cy="71437"/>
          </a:xfrm>
          <a:prstGeom prst="rect">
            <a:avLst/>
          </a:prstGeom>
          <a:noFill/>
          <a:ln w="9525">
            <a:noFill/>
            <a:miter lim="800000"/>
            <a:headEnd/>
            <a:tailEnd/>
          </a:ln>
        </p:spPr>
      </p:pic>
      <p:pic>
        <p:nvPicPr>
          <p:cNvPr id="167951" name="Picture 15"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4813" y="3128963"/>
            <a:ext cx="71437" cy="71437"/>
          </a:xfrm>
          <a:prstGeom prst="rect">
            <a:avLst/>
          </a:prstGeom>
          <a:noFill/>
          <a:ln w="9525">
            <a:noFill/>
            <a:miter lim="800000"/>
            <a:headEnd/>
            <a:tailEnd/>
          </a:ln>
        </p:spPr>
      </p:pic>
      <p:pic>
        <p:nvPicPr>
          <p:cNvPr id="167952" name="Picture 16"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3225" y="2913063"/>
            <a:ext cx="71438" cy="71437"/>
          </a:xfrm>
          <a:prstGeom prst="rect">
            <a:avLst/>
          </a:prstGeom>
          <a:noFill/>
          <a:ln w="9525">
            <a:noFill/>
            <a:miter lim="800000"/>
            <a:headEnd/>
            <a:tailEnd/>
          </a:ln>
        </p:spPr>
      </p:pic>
      <p:pic>
        <p:nvPicPr>
          <p:cNvPr id="167953" name="Picture 17"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4813" y="3181350"/>
            <a:ext cx="71437" cy="71438"/>
          </a:xfrm>
          <a:prstGeom prst="rect">
            <a:avLst/>
          </a:prstGeom>
          <a:noFill/>
          <a:ln w="9525">
            <a:noFill/>
            <a:miter lim="800000"/>
            <a:headEnd/>
            <a:tailEnd/>
          </a:ln>
        </p:spPr>
      </p:pic>
      <p:pic>
        <p:nvPicPr>
          <p:cNvPr id="167954" name="Picture 18"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4175" y="3314700"/>
            <a:ext cx="71438" cy="71438"/>
          </a:xfrm>
          <a:prstGeom prst="rect">
            <a:avLst/>
          </a:prstGeom>
          <a:noFill/>
          <a:ln w="9525">
            <a:noFill/>
            <a:miter lim="800000"/>
            <a:headEnd/>
            <a:tailEnd/>
          </a:ln>
        </p:spPr>
      </p:pic>
      <p:pic>
        <p:nvPicPr>
          <p:cNvPr id="167955" name="Picture 19"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92750" y="3054350"/>
            <a:ext cx="71438" cy="71438"/>
          </a:xfrm>
          <a:prstGeom prst="rect">
            <a:avLst/>
          </a:prstGeom>
          <a:noFill/>
          <a:ln w="9525">
            <a:noFill/>
            <a:miter lim="800000"/>
            <a:headEnd/>
            <a:tailEnd/>
          </a:ln>
        </p:spPr>
      </p:pic>
      <p:pic>
        <p:nvPicPr>
          <p:cNvPr id="167956" name="Picture 20"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9575" y="3111500"/>
            <a:ext cx="71438" cy="71438"/>
          </a:xfrm>
          <a:prstGeom prst="rect">
            <a:avLst/>
          </a:prstGeom>
          <a:noFill/>
          <a:ln w="9525">
            <a:noFill/>
            <a:miter lim="800000"/>
            <a:headEnd/>
            <a:tailEnd/>
          </a:ln>
        </p:spPr>
      </p:pic>
      <p:pic>
        <p:nvPicPr>
          <p:cNvPr id="167957" name="Picture 21"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9575" y="2979738"/>
            <a:ext cx="71438" cy="71437"/>
          </a:xfrm>
          <a:prstGeom prst="rect">
            <a:avLst/>
          </a:prstGeom>
          <a:noFill/>
          <a:ln w="9525">
            <a:noFill/>
            <a:miter lim="800000"/>
            <a:headEnd/>
            <a:tailEnd/>
          </a:ln>
        </p:spPr>
      </p:pic>
      <p:pic>
        <p:nvPicPr>
          <p:cNvPr id="167958" name="Picture 22"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1638" y="3032125"/>
            <a:ext cx="71437" cy="71438"/>
          </a:xfrm>
          <a:prstGeom prst="rect">
            <a:avLst/>
          </a:prstGeom>
          <a:noFill/>
          <a:ln w="9525">
            <a:noFill/>
            <a:miter lim="800000"/>
            <a:headEnd/>
            <a:tailEnd/>
          </a:ln>
        </p:spPr>
      </p:pic>
      <p:pic>
        <p:nvPicPr>
          <p:cNvPr id="167959" name="Picture 23"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0050" y="3268663"/>
            <a:ext cx="71438" cy="71437"/>
          </a:xfrm>
          <a:prstGeom prst="rect">
            <a:avLst/>
          </a:prstGeom>
          <a:noFill/>
          <a:ln w="9525">
            <a:noFill/>
            <a:miter lim="800000"/>
            <a:headEnd/>
            <a:tailEnd/>
          </a:ln>
        </p:spPr>
      </p:pic>
      <p:pic>
        <p:nvPicPr>
          <p:cNvPr id="167960" name="Picture 24"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91163" y="2957513"/>
            <a:ext cx="71437" cy="71437"/>
          </a:xfrm>
          <a:prstGeom prst="rect">
            <a:avLst/>
          </a:prstGeom>
          <a:noFill/>
          <a:ln w="9525">
            <a:noFill/>
            <a:miter lim="800000"/>
            <a:headEnd/>
            <a:tailEnd/>
          </a:ln>
        </p:spPr>
      </p:pic>
      <p:pic>
        <p:nvPicPr>
          <p:cNvPr id="167961" name="Picture 25"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92750" y="2954338"/>
            <a:ext cx="71438" cy="71437"/>
          </a:xfrm>
          <a:prstGeom prst="rect">
            <a:avLst/>
          </a:prstGeom>
          <a:noFill/>
          <a:ln w="9525">
            <a:noFill/>
            <a:miter lim="800000"/>
            <a:headEnd/>
            <a:tailEnd/>
          </a:ln>
        </p:spPr>
      </p:pic>
      <p:sp>
        <p:nvSpPr>
          <p:cNvPr id="45082" name="Text Box 26"/>
          <p:cNvSpPr txBox="1">
            <a:spLocks noChangeArrowheads="1"/>
          </p:cNvSpPr>
          <p:nvPr/>
        </p:nvSpPr>
        <p:spPr bwMode="auto">
          <a:xfrm>
            <a:off x="5589588" y="3005138"/>
            <a:ext cx="414337" cy="549275"/>
          </a:xfrm>
          <a:prstGeom prst="rect">
            <a:avLst/>
          </a:prstGeom>
          <a:noFill/>
          <a:ln w="9525">
            <a:noFill/>
            <a:miter lim="800000"/>
            <a:headEnd/>
            <a:tailEnd/>
          </a:ln>
        </p:spPr>
        <p:txBody>
          <a:bodyPr wrap="none">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3000">
                <a:solidFill>
                  <a:srgbClr val="000000"/>
                </a:solidFill>
                <a:effectLst>
                  <a:outerShdw blurRad="38100" dist="38100" dir="2700000" algn="tl">
                    <a:srgbClr val="000000">
                      <a:alpha val="43137"/>
                    </a:srgbClr>
                  </a:outerShdw>
                </a:effectLst>
                <a:latin typeface="Century Gothic" pitchFamily="34" charset="0"/>
              </a:rPr>
              <a:t>+</a:t>
            </a:r>
          </a:p>
        </p:txBody>
      </p:sp>
      <p:sp>
        <p:nvSpPr>
          <p:cNvPr id="45083" name="Text Box 27"/>
          <p:cNvSpPr txBox="1">
            <a:spLocks noChangeArrowheads="1"/>
          </p:cNvSpPr>
          <p:nvPr/>
        </p:nvSpPr>
        <p:spPr bwMode="auto">
          <a:xfrm>
            <a:off x="4475163" y="3787775"/>
            <a:ext cx="374650" cy="549275"/>
          </a:xfrm>
          <a:prstGeom prst="rect">
            <a:avLst/>
          </a:prstGeom>
          <a:noFill/>
          <a:ln w="9525">
            <a:noFill/>
            <a:miter lim="800000"/>
            <a:headEnd/>
            <a:tailEnd/>
          </a:ln>
        </p:spPr>
        <p:txBody>
          <a:bodyPr wrap="none">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3000">
                <a:solidFill>
                  <a:srgbClr val="000000"/>
                </a:solidFill>
                <a:effectLst>
                  <a:outerShdw blurRad="38100" dist="38100" dir="2700000" algn="tl">
                    <a:srgbClr val="000000">
                      <a:alpha val="43137"/>
                    </a:srgbClr>
                  </a:outerShdw>
                </a:effectLst>
                <a:latin typeface="Century Gothic" pitchFamily="34" charset="0"/>
              </a:rPr>
              <a:t>_</a:t>
            </a:r>
          </a:p>
        </p:txBody>
      </p:sp>
      <p:sp>
        <p:nvSpPr>
          <p:cNvPr id="45084" name="Text Box 28"/>
          <p:cNvSpPr txBox="1">
            <a:spLocks noChangeArrowheads="1"/>
          </p:cNvSpPr>
          <p:nvPr/>
        </p:nvSpPr>
        <p:spPr bwMode="auto">
          <a:xfrm>
            <a:off x="5630863" y="2632075"/>
            <a:ext cx="1679575" cy="396875"/>
          </a:xfrm>
          <a:prstGeom prst="rect">
            <a:avLst/>
          </a:prstGeom>
          <a:noFill/>
          <a:ln w="9525">
            <a:noFill/>
            <a:miter lim="800000"/>
            <a:headEnd/>
            <a:tailEnd/>
          </a:ln>
        </p:spPr>
        <p:txBody>
          <a:bodyPr>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2000">
                <a:solidFill>
                  <a:srgbClr val="000000"/>
                </a:solidFill>
                <a:effectLst>
                  <a:outerShdw blurRad="38100" dist="38100" dir="2700000" algn="tl">
                    <a:srgbClr val="000000">
                      <a:alpha val="43137"/>
                    </a:srgbClr>
                  </a:outerShdw>
                </a:effectLst>
                <a:latin typeface="Arial" charset="0"/>
              </a:rPr>
              <a:t>fotocatodo</a:t>
            </a:r>
          </a:p>
        </p:txBody>
      </p:sp>
      <p:sp>
        <p:nvSpPr>
          <p:cNvPr id="45085" name="Text Box 29"/>
          <p:cNvSpPr txBox="1">
            <a:spLocks noChangeArrowheads="1"/>
          </p:cNvSpPr>
          <p:nvPr/>
        </p:nvSpPr>
        <p:spPr bwMode="auto">
          <a:xfrm>
            <a:off x="4903788" y="4256088"/>
            <a:ext cx="1320800" cy="396875"/>
          </a:xfrm>
          <a:prstGeom prst="rect">
            <a:avLst/>
          </a:prstGeom>
          <a:noFill/>
          <a:ln w="9525">
            <a:noFill/>
            <a:miter lim="800000"/>
            <a:headEnd/>
            <a:tailEnd/>
          </a:ln>
        </p:spPr>
        <p:txBody>
          <a:bodyPr>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2000">
                <a:solidFill>
                  <a:srgbClr val="000000"/>
                </a:solidFill>
                <a:effectLst>
                  <a:outerShdw blurRad="38100" dist="38100" dir="2700000" algn="tl">
                    <a:srgbClr val="000000">
                      <a:alpha val="43137"/>
                    </a:srgbClr>
                  </a:outerShdw>
                </a:effectLst>
                <a:latin typeface="Arial" charset="0"/>
              </a:rPr>
              <a:t>anodo</a:t>
            </a:r>
          </a:p>
        </p:txBody>
      </p:sp>
      <p:sp>
        <p:nvSpPr>
          <p:cNvPr id="45086" name="Line 30"/>
          <p:cNvSpPr>
            <a:spLocks noChangeShapeType="1"/>
          </p:cNvSpPr>
          <p:nvPr/>
        </p:nvSpPr>
        <p:spPr bwMode="auto">
          <a:xfrm>
            <a:off x="7681913" y="3084513"/>
            <a:ext cx="0" cy="1770062"/>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5087" name="Line 31"/>
          <p:cNvSpPr>
            <a:spLocks noChangeShapeType="1"/>
          </p:cNvSpPr>
          <p:nvPr/>
        </p:nvSpPr>
        <p:spPr bwMode="auto">
          <a:xfrm>
            <a:off x="7491413" y="4846638"/>
            <a:ext cx="384175" cy="0"/>
          </a:xfrm>
          <a:prstGeom prst="line">
            <a:avLst/>
          </a:prstGeom>
          <a:noFill/>
          <a:ln w="254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5088" name="Line 32"/>
          <p:cNvSpPr>
            <a:spLocks noChangeShapeType="1"/>
          </p:cNvSpPr>
          <p:nvPr/>
        </p:nvSpPr>
        <p:spPr bwMode="auto">
          <a:xfrm>
            <a:off x="7588250" y="4953000"/>
            <a:ext cx="190500" cy="0"/>
          </a:xfrm>
          <a:prstGeom prst="line">
            <a:avLst/>
          </a:prstGeom>
          <a:noFill/>
          <a:ln w="5715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5089" name="Line 33"/>
          <p:cNvSpPr>
            <a:spLocks noChangeShapeType="1"/>
          </p:cNvSpPr>
          <p:nvPr/>
        </p:nvSpPr>
        <p:spPr bwMode="auto">
          <a:xfrm flipH="1">
            <a:off x="7681913" y="4953000"/>
            <a:ext cx="9525" cy="1303338"/>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167970" name="Rectangle 34"/>
          <p:cNvSpPr>
            <a:spLocks noChangeArrowheads="1"/>
          </p:cNvSpPr>
          <p:nvPr/>
        </p:nvSpPr>
        <p:spPr bwMode="auto">
          <a:xfrm>
            <a:off x="3971925" y="4441825"/>
            <a:ext cx="531813" cy="1177925"/>
          </a:xfrm>
          <a:prstGeom prst="rect">
            <a:avLst/>
          </a:prstGeom>
          <a:solidFill>
            <a:srgbClr val="FF0000">
              <a:alpha val="70195"/>
            </a:srgbClr>
          </a:solidFill>
          <a:ln w="9525">
            <a:noFill/>
            <a:miter lim="800000"/>
            <a:headEnd/>
            <a:tailEnd/>
          </a:ln>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5091" name="Rectangle 35"/>
          <p:cNvSpPr>
            <a:spLocks noChangeArrowheads="1"/>
          </p:cNvSpPr>
          <p:nvPr/>
        </p:nvSpPr>
        <p:spPr bwMode="auto">
          <a:xfrm>
            <a:off x="7472363" y="4130675"/>
            <a:ext cx="544512" cy="396875"/>
          </a:xfrm>
          <a:prstGeom prst="rect">
            <a:avLst/>
          </a:prstGeom>
          <a:noFill/>
          <a:ln w="9525">
            <a:noFill/>
            <a:miter lim="800000"/>
            <a:headEnd/>
            <a:tailEnd/>
          </a:ln>
        </p:spPr>
        <p:txBody>
          <a:bodyPr wrap="none">
            <a:prstTxWarp prst="textNoShape">
              <a:avLst/>
            </a:prstTxWarp>
            <a:spAutoFit/>
          </a:bodyPr>
          <a:lstStyle/>
          <a:p>
            <a:pPr indent="190500" algn="just" fontAlgn="base">
              <a:lnSpc>
                <a:spcPct val="90000"/>
              </a:lnSpc>
              <a:spcBef>
                <a:spcPct val="20000"/>
              </a:spcBef>
              <a:spcAft>
                <a:spcPct val="0"/>
              </a:spcAft>
              <a:buClr>
                <a:srgbClr val="009999"/>
              </a:buClr>
              <a:buSzPct val="80000"/>
              <a:buFont typeface="Wingdings" charset="2"/>
              <a:buChar char="Ø"/>
            </a:pPr>
            <a:r>
              <a:rPr lang="it-IT" sz="2000" b="1">
                <a:solidFill>
                  <a:srgbClr val="000000"/>
                </a:solidFill>
                <a:effectLst>
                  <a:outerShdw blurRad="38100" dist="38100" dir="2700000" algn="tl">
                    <a:srgbClr val="000000">
                      <a:alpha val="43137"/>
                    </a:srgbClr>
                  </a:outerShdw>
                </a:effectLst>
                <a:latin typeface="Arial" charset="0"/>
              </a:rPr>
              <a:t>V</a:t>
            </a:r>
          </a:p>
        </p:txBody>
      </p:sp>
      <p:sp>
        <p:nvSpPr>
          <p:cNvPr id="45092" name="Rectangle 36"/>
          <p:cNvSpPr>
            <a:spLocks noGrp="1" noChangeArrowheads="1"/>
          </p:cNvSpPr>
          <p:nvPr>
            <p:ph type="title"/>
          </p:nvPr>
        </p:nvSpPr>
        <p:spPr/>
        <p:txBody>
          <a:bodyPr/>
          <a:lstStyle/>
          <a:p>
            <a:pPr algn="l" eaLnBrk="1" hangingPunct="1"/>
            <a:r>
              <a:rPr lang="it-IT"/>
              <a:t>Misura di h</a:t>
            </a:r>
          </a:p>
        </p:txBody>
      </p:sp>
      <p:sp>
        <p:nvSpPr>
          <p:cNvPr id="45093" name="Line 37"/>
          <p:cNvSpPr>
            <a:spLocks noChangeShapeType="1"/>
          </p:cNvSpPr>
          <p:nvPr/>
        </p:nvSpPr>
        <p:spPr bwMode="auto">
          <a:xfrm flipV="1">
            <a:off x="3965575" y="4079875"/>
            <a:ext cx="0" cy="1543050"/>
          </a:xfrm>
          <a:prstGeom prst="line">
            <a:avLst/>
          </a:prstGeom>
          <a:noFill/>
          <a:ln w="25400">
            <a:solidFill>
              <a:schemeClr val="tx1"/>
            </a:solidFill>
            <a:round/>
            <a:headEnd/>
            <a:tailEnd type="triangle" w="lg" len="lg"/>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5094" name="Line 38"/>
          <p:cNvSpPr>
            <a:spLocks noChangeShapeType="1"/>
          </p:cNvSpPr>
          <p:nvPr/>
        </p:nvSpPr>
        <p:spPr bwMode="auto">
          <a:xfrm flipV="1">
            <a:off x="7977188" y="4078288"/>
            <a:ext cx="0" cy="1543050"/>
          </a:xfrm>
          <a:prstGeom prst="line">
            <a:avLst/>
          </a:prstGeom>
          <a:noFill/>
          <a:ln w="25400">
            <a:solidFill>
              <a:schemeClr val="tx1"/>
            </a:solidFill>
            <a:round/>
            <a:headEnd/>
            <a:tailEnd type="triangle" w="lg" len="lg"/>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5095" name="Rectangle 39"/>
          <p:cNvSpPr>
            <a:spLocks noChangeArrowheads="1"/>
          </p:cNvSpPr>
          <p:nvPr/>
        </p:nvSpPr>
        <p:spPr bwMode="auto">
          <a:xfrm>
            <a:off x="3546475" y="4141788"/>
            <a:ext cx="444500" cy="396875"/>
          </a:xfrm>
          <a:prstGeom prst="rect">
            <a:avLst/>
          </a:prstGeom>
          <a:noFill/>
          <a:ln w="9525">
            <a:noFill/>
            <a:miter lim="800000"/>
            <a:headEnd/>
            <a:tailEnd/>
          </a:ln>
        </p:spPr>
        <p:txBody>
          <a:bodyPr wrap="none">
            <a:prstTxWarp prst="textNoShape">
              <a:avLst/>
            </a:prstTxWarp>
            <a:spAutoFit/>
          </a:bodyPr>
          <a:lstStyle/>
          <a:p>
            <a:pPr indent="190500" algn="just" fontAlgn="base">
              <a:lnSpc>
                <a:spcPct val="90000"/>
              </a:lnSpc>
              <a:spcBef>
                <a:spcPct val="20000"/>
              </a:spcBef>
              <a:spcAft>
                <a:spcPct val="0"/>
              </a:spcAft>
              <a:buClr>
                <a:srgbClr val="009999"/>
              </a:buClr>
              <a:buSzPct val="80000"/>
              <a:buFont typeface="Wingdings" charset="2"/>
              <a:buChar char="Ø"/>
            </a:pPr>
            <a:r>
              <a:rPr lang="it-IT" sz="2000" b="1">
                <a:solidFill>
                  <a:srgbClr val="000000"/>
                </a:solidFill>
                <a:effectLst>
                  <a:outerShdw blurRad="38100" dist="38100" dir="2700000" algn="tl">
                    <a:srgbClr val="000000">
                      <a:alpha val="43137"/>
                    </a:srgbClr>
                  </a:outerShdw>
                </a:effectLst>
                <a:latin typeface="Arial" charset="0"/>
              </a:rPr>
              <a:t>i</a:t>
            </a:r>
          </a:p>
        </p:txBody>
      </p:sp>
      <p:sp>
        <p:nvSpPr>
          <p:cNvPr id="45096" name="Line 40"/>
          <p:cNvSpPr>
            <a:spLocks noChangeShapeType="1"/>
          </p:cNvSpPr>
          <p:nvPr/>
        </p:nvSpPr>
        <p:spPr bwMode="auto">
          <a:xfrm flipH="1">
            <a:off x="7824788" y="5643563"/>
            <a:ext cx="900112" cy="0"/>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5097" name="Line 41"/>
          <p:cNvSpPr>
            <a:spLocks noChangeShapeType="1"/>
          </p:cNvSpPr>
          <p:nvPr/>
        </p:nvSpPr>
        <p:spPr bwMode="auto">
          <a:xfrm flipH="1">
            <a:off x="3765550" y="5641975"/>
            <a:ext cx="900113" cy="0"/>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4263879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7938"/>
                                        </p:tgtEl>
                                        <p:attrNameLst>
                                          <p:attrName>style.visibility</p:attrName>
                                        </p:attrNameLst>
                                      </p:cBhvr>
                                      <p:to>
                                        <p:strVal val="visible"/>
                                      </p:to>
                                    </p:set>
                                    <p:animEffect transition="in" filter="wipe(left)">
                                      <p:cBhvr>
                                        <p:cTn id="7" dur="500"/>
                                        <p:tgtEl>
                                          <p:spTgt spid="167938"/>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7970"/>
                                        </p:tgtEl>
                                        <p:attrNameLst>
                                          <p:attrName>style.visibility</p:attrName>
                                        </p:attrNameLst>
                                      </p:cBhvr>
                                      <p:to>
                                        <p:strVal val="visible"/>
                                      </p:to>
                                    </p:set>
                                    <p:animEffect transition="in" filter="wipe(down)">
                                      <p:cBhvr>
                                        <p:cTn id="11" dur="500"/>
                                        <p:tgtEl>
                                          <p:spTgt spid="167970"/>
                                        </p:tgtEl>
                                      </p:cBhvr>
                                    </p:animEffect>
                                  </p:childTnLst>
                                </p:cTn>
                              </p:par>
                              <p:par>
                                <p:cTn id="12" presetID="10" presetClass="entr" presetSubtype="0" fill="hold" nodeType="withEffect">
                                  <p:stCondLst>
                                    <p:cond delay="1000"/>
                                  </p:stCondLst>
                                  <p:childTnLst>
                                    <p:set>
                                      <p:cBhvr>
                                        <p:cTn id="13" dur="1" fill="hold">
                                          <p:stCondLst>
                                            <p:cond delay="0"/>
                                          </p:stCondLst>
                                        </p:cTn>
                                        <p:tgtEl>
                                          <p:spTgt spid="167947"/>
                                        </p:tgtEl>
                                        <p:attrNameLst>
                                          <p:attrName>style.visibility</p:attrName>
                                        </p:attrNameLst>
                                      </p:cBhvr>
                                      <p:to>
                                        <p:strVal val="visible"/>
                                      </p:to>
                                    </p:set>
                                    <p:animEffect transition="in" filter="fade">
                                      <p:cBhvr>
                                        <p:cTn id="14" dur="500"/>
                                        <p:tgtEl>
                                          <p:spTgt spid="167947"/>
                                        </p:tgtEl>
                                      </p:cBhvr>
                                    </p:animEffect>
                                  </p:childTnLst>
                                </p:cTn>
                              </p:par>
                              <p:par>
                                <p:cTn id="15" presetID="35" presetClass="path" presetSubtype="0" repeatCount="indefinite" fill="hold" nodeType="withEffect">
                                  <p:stCondLst>
                                    <p:cond delay="0"/>
                                  </p:stCondLst>
                                  <p:endCondLst>
                                    <p:cond evt="onNext" delay="0">
                                      <p:tgtEl>
                                        <p:sldTgt/>
                                      </p:tgtEl>
                                    </p:cond>
                                  </p:endCondLst>
                                  <p:childTnLst>
                                    <p:animMotion origin="layout" path="M -3.88889E-6 3.7037E-6 L -0.08698 -0.06574 " pathEditMode="relative" rAng="0" ptsTypes="AA">
                                      <p:cBhvr>
                                        <p:cTn id="16" dur="500" fill="hold"/>
                                        <p:tgtEl>
                                          <p:spTgt spid="167947"/>
                                        </p:tgtEl>
                                        <p:attrNameLst>
                                          <p:attrName>ppt_x</p:attrName>
                                          <p:attrName>ppt_y</p:attrName>
                                        </p:attrNameLst>
                                      </p:cBhvr>
                                      <p:rCtr x="-4400" y="-3300"/>
                                    </p:animMotion>
                                  </p:childTnLst>
                                  <p:subTnLst>
                                    <p:set>
                                      <p:cBhvr override="childStyle">
                                        <p:cTn dur="1" fill="hold" display="0" masterRel="sameClick" afterEffect="1">
                                          <p:stCondLst>
                                            <p:cond evt="end" delay="0">
                                              <p:tn val="15"/>
                                            </p:cond>
                                          </p:stCondLst>
                                        </p:cTn>
                                        <p:tgtEl>
                                          <p:spTgt spid="167947"/>
                                        </p:tgtEl>
                                        <p:attrNameLst>
                                          <p:attrName>style.visibility</p:attrName>
                                        </p:attrNameLst>
                                      </p:cBhvr>
                                      <p:to>
                                        <p:strVal val="hidden"/>
                                      </p:to>
                                    </p:set>
                                  </p:subTnLst>
                                </p:cTn>
                              </p:par>
                              <p:par>
                                <p:cTn id="17" presetID="10" presetClass="entr" presetSubtype="0" fill="hold" nodeType="withEffect">
                                  <p:stCondLst>
                                    <p:cond delay="300"/>
                                  </p:stCondLst>
                                  <p:childTnLst>
                                    <p:set>
                                      <p:cBhvr>
                                        <p:cTn id="18" dur="1" fill="hold">
                                          <p:stCondLst>
                                            <p:cond delay="0"/>
                                          </p:stCondLst>
                                        </p:cTn>
                                        <p:tgtEl>
                                          <p:spTgt spid="167948"/>
                                        </p:tgtEl>
                                        <p:attrNameLst>
                                          <p:attrName>style.visibility</p:attrName>
                                        </p:attrNameLst>
                                      </p:cBhvr>
                                      <p:to>
                                        <p:strVal val="visible"/>
                                      </p:to>
                                    </p:set>
                                    <p:animEffect transition="in" filter="fade">
                                      <p:cBhvr>
                                        <p:cTn id="19" dur="500"/>
                                        <p:tgtEl>
                                          <p:spTgt spid="167948"/>
                                        </p:tgtEl>
                                      </p:cBhvr>
                                    </p:animEffect>
                                  </p:childTnLst>
                                </p:cTn>
                              </p:par>
                              <p:par>
                                <p:cTn id="20" presetID="35" presetClass="path" presetSubtype="0" repeatCount="indefinite" fill="hold" nodeType="withEffect">
                                  <p:stCondLst>
                                    <p:cond delay="300"/>
                                  </p:stCondLst>
                                  <p:endCondLst>
                                    <p:cond evt="onNext" delay="0">
                                      <p:tgtEl>
                                        <p:sldTgt/>
                                      </p:tgtEl>
                                    </p:cond>
                                  </p:endCondLst>
                                  <p:childTnLst>
                                    <p:animMotion origin="layout" path="M 4.16667E-6 2.22222E-6 L -0.04844 -0.04375 " pathEditMode="relative" rAng="0" ptsTypes="AA">
                                      <p:cBhvr>
                                        <p:cTn id="21" dur="500" fill="hold"/>
                                        <p:tgtEl>
                                          <p:spTgt spid="167948"/>
                                        </p:tgtEl>
                                        <p:attrNameLst>
                                          <p:attrName>ppt_x</p:attrName>
                                          <p:attrName>ppt_y</p:attrName>
                                        </p:attrNameLst>
                                      </p:cBhvr>
                                      <p:rCtr x="-2400" y="-2200"/>
                                    </p:animMotion>
                                  </p:childTnLst>
                                  <p:subTnLst>
                                    <p:set>
                                      <p:cBhvr override="childStyle">
                                        <p:cTn dur="1" fill="hold" display="0" masterRel="sameClick" afterEffect="1">
                                          <p:stCondLst>
                                            <p:cond evt="end" delay="0">
                                              <p:tn val="20"/>
                                            </p:cond>
                                          </p:stCondLst>
                                        </p:cTn>
                                        <p:tgtEl>
                                          <p:spTgt spid="167948"/>
                                        </p:tgtEl>
                                        <p:attrNameLst>
                                          <p:attrName>style.visibility</p:attrName>
                                        </p:attrNameLst>
                                      </p:cBhvr>
                                      <p:to>
                                        <p:strVal val="hidden"/>
                                      </p:to>
                                    </p:set>
                                  </p:subTnLst>
                                </p:cTn>
                              </p:par>
                              <p:par>
                                <p:cTn id="22" presetID="10" presetClass="entr" presetSubtype="0" fill="hold" nodeType="withEffect">
                                  <p:stCondLst>
                                    <p:cond delay="500"/>
                                  </p:stCondLst>
                                  <p:childTnLst>
                                    <p:set>
                                      <p:cBhvr>
                                        <p:cTn id="23" dur="1" fill="hold">
                                          <p:stCondLst>
                                            <p:cond delay="0"/>
                                          </p:stCondLst>
                                        </p:cTn>
                                        <p:tgtEl>
                                          <p:spTgt spid="167961"/>
                                        </p:tgtEl>
                                        <p:attrNameLst>
                                          <p:attrName>style.visibility</p:attrName>
                                        </p:attrNameLst>
                                      </p:cBhvr>
                                      <p:to>
                                        <p:strVal val="visible"/>
                                      </p:to>
                                    </p:set>
                                    <p:animEffect transition="in" filter="fade">
                                      <p:cBhvr>
                                        <p:cTn id="24" dur="500"/>
                                        <p:tgtEl>
                                          <p:spTgt spid="167961"/>
                                        </p:tgtEl>
                                      </p:cBhvr>
                                    </p:animEffect>
                                  </p:childTnLst>
                                </p:cTn>
                              </p:par>
                              <p:par>
                                <p:cTn id="25" presetID="35" presetClass="path" presetSubtype="0" repeatCount="indefinite" fill="hold" nodeType="withEffect">
                                  <p:stCondLst>
                                    <p:cond delay="500"/>
                                  </p:stCondLst>
                                  <p:endCondLst>
                                    <p:cond evt="onNext" delay="0">
                                      <p:tgtEl>
                                        <p:sldTgt/>
                                      </p:tgtEl>
                                    </p:cond>
                                  </p:endCondLst>
                                  <p:childTnLst>
                                    <p:animMotion origin="layout" path="M -3.88889E-6 0 L -0.04722 -0.0044 " pathEditMode="relative" rAng="0" ptsTypes="AA">
                                      <p:cBhvr>
                                        <p:cTn id="26" dur="500" fill="hold"/>
                                        <p:tgtEl>
                                          <p:spTgt spid="167961"/>
                                        </p:tgtEl>
                                        <p:attrNameLst>
                                          <p:attrName>ppt_x</p:attrName>
                                          <p:attrName>ppt_y</p:attrName>
                                        </p:attrNameLst>
                                      </p:cBhvr>
                                      <p:rCtr x="-2400" y="-200"/>
                                    </p:animMotion>
                                  </p:childTnLst>
                                  <p:subTnLst>
                                    <p:set>
                                      <p:cBhvr override="childStyle">
                                        <p:cTn dur="1" fill="hold" display="0" masterRel="sameClick" afterEffect="1">
                                          <p:stCondLst>
                                            <p:cond evt="end" delay="0">
                                              <p:tn val="25"/>
                                            </p:cond>
                                          </p:stCondLst>
                                        </p:cTn>
                                        <p:tgtEl>
                                          <p:spTgt spid="167961"/>
                                        </p:tgtEl>
                                        <p:attrNameLst>
                                          <p:attrName>style.visibility</p:attrName>
                                        </p:attrNameLst>
                                      </p:cBhvr>
                                      <p:to>
                                        <p:strVal val="hidden"/>
                                      </p:to>
                                    </p:set>
                                  </p:subTnLst>
                                </p:cTn>
                              </p:par>
                              <p:par>
                                <p:cTn id="27" presetID="10" presetClass="entr" presetSubtype="0" fill="hold" nodeType="withEffect">
                                  <p:stCondLst>
                                    <p:cond delay="500"/>
                                  </p:stCondLst>
                                  <p:childTnLst>
                                    <p:set>
                                      <p:cBhvr>
                                        <p:cTn id="28" dur="1" fill="hold">
                                          <p:stCondLst>
                                            <p:cond delay="0"/>
                                          </p:stCondLst>
                                        </p:cTn>
                                        <p:tgtEl>
                                          <p:spTgt spid="167949"/>
                                        </p:tgtEl>
                                        <p:attrNameLst>
                                          <p:attrName>style.visibility</p:attrName>
                                        </p:attrNameLst>
                                      </p:cBhvr>
                                      <p:to>
                                        <p:strVal val="visible"/>
                                      </p:to>
                                    </p:set>
                                    <p:animEffect transition="in" filter="fade">
                                      <p:cBhvr>
                                        <p:cTn id="29" dur="500"/>
                                        <p:tgtEl>
                                          <p:spTgt spid="167949"/>
                                        </p:tgtEl>
                                      </p:cBhvr>
                                    </p:animEffect>
                                  </p:childTnLst>
                                </p:cTn>
                              </p:par>
                              <p:par>
                                <p:cTn id="30" presetID="35" presetClass="path" presetSubtype="0" repeatCount="indefinite" fill="hold" nodeType="withEffect">
                                  <p:stCondLst>
                                    <p:cond delay="500"/>
                                  </p:stCondLst>
                                  <p:endCondLst>
                                    <p:cond evt="onNext" delay="0">
                                      <p:tgtEl>
                                        <p:sldTgt/>
                                      </p:tgtEl>
                                    </p:cond>
                                  </p:endCondLst>
                                  <p:childTnLst>
                                    <p:animMotion origin="layout" path="M -3.05556E-6 -3.7037E-6 L -0.04948 0.0544 " pathEditMode="relative" rAng="0" ptsTypes="AA">
                                      <p:cBhvr>
                                        <p:cTn id="31" dur="500" fill="hold"/>
                                        <p:tgtEl>
                                          <p:spTgt spid="167949"/>
                                        </p:tgtEl>
                                        <p:attrNameLst>
                                          <p:attrName>ppt_x</p:attrName>
                                          <p:attrName>ppt_y</p:attrName>
                                        </p:attrNameLst>
                                      </p:cBhvr>
                                      <p:rCtr x="-2500" y="2700"/>
                                    </p:animMotion>
                                  </p:childTnLst>
                                  <p:subTnLst>
                                    <p:set>
                                      <p:cBhvr override="childStyle">
                                        <p:cTn dur="1" fill="hold" display="0" masterRel="sameClick" afterEffect="1">
                                          <p:stCondLst>
                                            <p:cond evt="end" delay="0">
                                              <p:tn val="30"/>
                                            </p:cond>
                                          </p:stCondLst>
                                        </p:cTn>
                                        <p:tgtEl>
                                          <p:spTgt spid="167949"/>
                                        </p:tgtEl>
                                        <p:attrNameLst>
                                          <p:attrName>style.visibility</p:attrName>
                                        </p:attrNameLst>
                                      </p:cBhvr>
                                      <p:to>
                                        <p:strVal val="hidden"/>
                                      </p:to>
                                    </p:set>
                                  </p:subTnLst>
                                </p:cTn>
                              </p:par>
                              <p:par>
                                <p:cTn id="32" presetID="10" presetClass="entr" presetSubtype="0" fill="hold" nodeType="withEffect">
                                  <p:stCondLst>
                                    <p:cond delay="200"/>
                                  </p:stCondLst>
                                  <p:childTnLst>
                                    <p:set>
                                      <p:cBhvr>
                                        <p:cTn id="33" dur="1" fill="hold">
                                          <p:stCondLst>
                                            <p:cond delay="0"/>
                                          </p:stCondLst>
                                        </p:cTn>
                                        <p:tgtEl>
                                          <p:spTgt spid="167950"/>
                                        </p:tgtEl>
                                        <p:attrNameLst>
                                          <p:attrName>style.visibility</p:attrName>
                                        </p:attrNameLst>
                                      </p:cBhvr>
                                      <p:to>
                                        <p:strVal val="visible"/>
                                      </p:to>
                                    </p:set>
                                    <p:animEffect transition="in" filter="fade">
                                      <p:cBhvr>
                                        <p:cTn id="34" dur="500"/>
                                        <p:tgtEl>
                                          <p:spTgt spid="167950"/>
                                        </p:tgtEl>
                                      </p:cBhvr>
                                    </p:animEffect>
                                  </p:childTnLst>
                                </p:cTn>
                              </p:par>
                              <p:par>
                                <p:cTn id="35" presetID="35" presetClass="path" presetSubtype="0" repeatCount="indefinite" fill="hold" nodeType="withEffect">
                                  <p:stCondLst>
                                    <p:cond delay="200"/>
                                  </p:stCondLst>
                                  <p:endCondLst>
                                    <p:cond evt="onNext" delay="0">
                                      <p:tgtEl>
                                        <p:sldTgt/>
                                      </p:tgtEl>
                                    </p:cond>
                                  </p:endCondLst>
                                  <p:childTnLst>
                                    <p:animMotion origin="layout" path="M 1.38889E-6 -3.7037E-6 L -0.04705 0.00417 " pathEditMode="relative" rAng="0" ptsTypes="AA">
                                      <p:cBhvr>
                                        <p:cTn id="36" dur="500" fill="hold"/>
                                        <p:tgtEl>
                                          <p:spTgt spid="167950"/>
                                        </p:tgtEl>
                                        <p:attrNameLst>
                                          <p:attrName>ppt_x</p:attrName>
                                          <p:attrName>ppt_y</p:attrName>
                                        </p:attrNameLst>
                                      </p:cBhvr>
                                      <p:rCtr x="-2400" y="200"/>
                                    </p:animMotion>
                                  </p:childTnLst>
                                  <p:subTnLst>
                                    <p:set>
                                      <p:cBhvr override="childStyle">
                                        <p:cTn dur="1" fill="hold" display="0" masterRel="sameClick" afterEffect="1">
                                          <p:stCondLst>
                                            <p:cond evt="end" delay="0">
                                              <p:tn val="35"/>
                                            </p:cond>
                                          </p:stCondLst>
                                        </p:cTn>
                                        <p:tgtEl>
                                          <p:spTgt spid="167950"/>
                                        </p:tgtEl>
                                        <p:attrNameLst>
                                          <p:attrName>style.visibility</p:attrName>
                                        </p:attrNameLst>
                                      </p:cBhvr>
                                      <p:to>
                                        <p:strVal val="hidden"/>
                                      </p:to>
                                    </p:set>
                                  </p:subTnLst>
                                </p:cTn>
                              </p:par>
                              <p:par>
                                <p:cTn id="37" presetID="10" presetClass="entr" presetSubtype="0" fill="hold" nodeType="withEffect">
                                  <p:stCondLst>
                                    <p:cond delay="500"/>
                                  </p:stCondLst>
                                  <p:childTnLst>
                                    <p:set>
                                      <p:cBhvr>
                                        <p:cTn id="38" dur="1" fill="hold">
                                          <p:stCondLst>
                                            <p:cond delay="0"/>
                                          </p:stCondLst>
                                        </p:cTn>
                                        <p:tgtEl>
                                          <p:spTgt spid="167959"/>
                                        </p:tgtEl>
                                        <p:attrNameLst>
                                          <p:attrName>style.visibility</p:attrName>
                                        </p:attrNameLst>
                                      </p:cBhvr>
                                      <p:to>
                                        <p:strVal val="visible"/>
                                      </p:to>
                                    </p:set>
                                    <p:animEffect transition="in" filter="fade">
                                      <p:cBhvr>
                                        <p:cTn id="39" dur="500"/>
                                        <p:tgtEl>
                                          <p:spTgt spid="167959"/>
                                        </p:tgtEl>
                                      </p:cBhvr>
                                    </p:animEffect>
                                  </p:childTnLst>
                                </p:cTn>
                              </p:par>
                              <p:par>
                                <p:cTn id="40" presetID="35" presetClass="path" presetSubtype="0" repeatCount="indefinite" fill="hold" nodeType="withEffect">
                                  <p:stCondLst>
                                    <p:cond delay="500"/>
                                  </p:stCondLst>
                                  <p:endCondLst>
                                    <p:cond evt="onNext" delay="0">
                                      <p:tgtEl>
                                        <p:sldTgt/>
                                      </p:tgtEl>
                                    </p:cond>
                                  </p:endCondLst>
                                  <p:childTnLst>
                                    <p:animMotion origin="layout" path="M 5E-6 -3.33333E-6 L -0.09167 0.02292 " pathEditMode="relative" rAng="0" ptsTypes="AA">
                                      <p:cBhvr>
                                        <p:cTn id="41" dur="500" fill="hold"/>
                                        <p:tgtEl>
                                          <p:spTgt spid="167959"/>
                                        </p:tgtEl>
                                        <p:attrNameLst>
                                          <p:attrName>ppt_x</p:attrName>
                                          <p:attrName>ppt_y</p:attrName>
                                        </p:attrNameLst>
                                      </p:cBhvr>
                                      <p:rCtr x="-4600" y="1100"/>
                                    </p:animMotion>
                                  </p:childTnLst>
                                  <p:subTnLst>
                                    <p:set>
                                      <p:cBhvr override="childStyle">
                                        <p:cTn dur="1" fill="hold" display="0" masterRel="sameClick" afterEffect="1">
                                          <p:stCondLst>
                                            <p:cond evt="end" delay="0">
                                              <p:tn val="40"/>
                                            </p:cond>
                                          </p:stCondLst>
                                        </p:cTn>
                                        <p:tgtEl>
                                          <p:spTgt spid="167959"/>
                                        </p:tgtEl>
                                        <p:attrNameLst>
                                          <p:attrName>style.visibility</p:attrName>
                                        </p:attrNameLst>
                                      </p:cBhvr>
                                      <p:to>
                                        <p:strVal val="hidden"/>
                                      </p:to>
                                    </p:set>
                                  </p:subTnLst>
                                </p:cTn>
                              </p:par>
                              <p:par>
                                <p:cTn id="42" presetID="10" presetClass="entr" presetSubtype="0" fill="hold" nodeType="withEffect">
                                  <p:stCondLst>
                                    <p:cond delay="100"/>
                                  </p:stCondLst>
                                  <p:childTnLst>
                                    <p:set>
                                      <p:cBhvr>
                                        <p:cTn id="43" dur="1" fill="hold">
                                          <p:stCondLst>
                                            <p:cond delay="0"/>
                                          </p:stCondLst>
                                        </p:cTn>
                                        <p:tgtEl>
                                          <p:spTgt spid="167951"/>
                                        </p:tgtEl>
                                        <p:attrNameLst>
                                          <p:attrName>style.visibility</p:attrName>
                                        </p:attrNameLst>
                                      </p:cBhvr>
                                      <p:to>
                                        <p:strVal val="visible"/>
                                      </p:to>
                                    </p:set>
                                    <p:animEffect transition="in" filter="fade">
                                      <p:cBhvr>
                                        <p:cTn id="44" dur="500"/>
                                        <p:tgtEl>
                                          <p:spTgt spid="167951"/>
                                        </p:tgtEl>
                                      </p:cBhvr>
                                    </p:animEffect>
                                  </p:childTnLst>
                                </p:cTn>
                              </p:par>
                              <p:par>
                                <p:cTn id="45" presetID="35" presetClass="path" presetSubtype="0" repeatCount="indefinite" fill="hold" nodeType="withEffect">
                                  <p:stCondLst>
                                    <p:cond delay="100"/>
                                  </p:stCondLst>
                                  <p:endCondLst>
                                    <p:cond evt="onNext" delay="0">
                                      <p:tgtEl>
                                        <p:sldTgt/>
                                      </p:tgtEl>
                                    </p:cond>
                                  </p:endCondLst>
                                  <p:childTnLst>
                                    <p:animMotion origin="layout" path="M 4.16667E-6 -2.96296E-6 L -0.08872 -0.09815 " pathEditMode="relative" rAng="0" ptsTypes="AA">
                                      <p:cBhvr>
                                        <p:cTn id="46" dur="500" fill="hold"/>
                                        <p:tgtEl>
                                          <p:spTgt spid="167951"/>
                                        </p:tgtEl>
                                        <p:attrNameLst>
                                          <p:attrName>ppt_x</p:attrName>
                                          <p:attrName>ppt_y</p:attrName>
                                        </p:attrNameLst>
                                      </p:cBhvr>
                                      <p:rCtr x="-4400" y="-4900"/>
                                    </p:animMotion>
                                  </p:childTnLst>
                                  <p:subTnLst>
                                    <p:set>
                                      <p:cBhvr override="childStyle">
                                        <p:cTn dur="1" fill="hold" display="0" masterRel="sameClick" afterEffect="1">
                                          <p:stCondLst>
                                            <p:cond evt="end" delay="0">
                                              <p:tn val="45"/>
                                            </p:cond>
                                          </p:stCondLst>
                                        </p:cTn>
                                        <p:tgtEl>
                                          <p:spTgt spid="167951"/>
                                        </p:tgtEl>
                                        <p:attrNameLst>
                                          <p:attrName>style.visibility</p:attrName>
                                        </p:attrNameLst>
                                      </p:cBhvr>
                                      <p:to>
                                        <p:strVal val="hidden"/>
                                      </p:to>
                                    </p:set>
                                  </p:subTnLst>
                                </p:cTn>
                              </p:par>
                              <p:par>
                                <p:cTn id="47" presetID="10" presetClass="entr" presetSubtype="0" fill="hold" nodeType="withEffect">
                                  <p:stCondLst>
                                    <p:cond delay="1100"/>
                                  </p:stCondLst>
                                  <p:childTnLst>
                                    <p:set>
                                      <p:cBhvr>
                                        <p:cTn id="48" dur="1" fill="hold">
                                          <p:stCondLst>
                                            <p:cond delay="0"/>
                                          </p:stCondLst>
                                        </p:cTn>
                                        <p:tgtEl>
                                          <p:spTgt spid="167960"/>
                                        </p:tgtEl>
                                        <p:attrNameLst>
                                          <p:attrName>style.visibility</p:attrName>
                                        </p:attrNameLst>
                                      </p:cBhvr>
                                      <p:to>
                                        <p:strVal val="visible"/>
                                      </p:to>
                                    </p:set>
                                    <p:animEffect transition="in" filter="fade">
                                      <p:cBhvr>
                                        <p:cTn id="49" dur="500"/>
                                        <p:tgtEl>
                                          <p:spTgt spid="167960"/>
                                        </p:tgtEl>
                                      </p:cBhvr>
                                    </p:animEffect>
                                  </p:childTnLst>
                                </p:cTn>
                              </p:par>
                              <p:par>
                                <p:cTn id="50" presetID="35" presetClass="path" presetSubtype="0" repeatCount="indefinite" fill="hold" nodeType="withEffect">
                                  <p:stCondLst>
                                    <p:cond delay="500"/>
                                  </p:stCondLst>
                                  <p:endCondLst>
                                    <p:cond evt="onNext" delay="0">
                                      <p:tgtEl>
                                        <p:sldTgt/>
                                      </p:tgtEl>
                                    </p:cond>
                                  </p:endCondLst>
                                  <p:childTnLst>
                                    <p:animMotion origin="layout" path="M -2.77778E-7 -2.96296E-6 L -0.09219 -0.03565 " pathEditMode="relative" rAng="0" ptsTypes="AA">
                                      <p:cBhvr>
                                        <p:cTn id="51" dur="500" fill="hold"/>
                                        <p:tgtEl>
                                          <p:spTgt spid="167960"/>
                                        </p:tgtEl>
                                        <p:attrNameLst>
                                          <p:attrName>ppt_x</p:attrName>
                                          <p:attrName>ppt_y</p:attrName>
                                        </p:attrNameLst>
                                      </p:cBhvr>
                                      <p:rCtr x="-4600" y="-1800"/>
                                    </p:animMotion>
                                  </p:childTnLst>
                                  <p:subTnLst>
                                    <p:set>
                                      <p:cBhvr override="childStyle">
                                        <p:cTn dur="1" fill="hold" display="0" masterRel="sameClick" afterEffect="1">
                                          <p:stCondLst>
                                            <p:cond evt="end" delay="0">
                                              <p:tn val="50"/>
                                            </p:cond>
                                          </p:stCondLst>
                                        </p:cTn>
                                        <p:tgtEl>
                                          <p:spTgt spid="167960"/>
                                        </p:tgtEl>
                                        <p:attrNameLst>
                                          <p:attrName>style.visibility</p:attrName>
                                        </p:attrNameLst>
                                      </p:cBhvr>
                                      <p:to>
                                        <p:strVal val="hidden"/>
                                      </p:to>
                                    </p:set>
                                  </p:subTnLst>
                                </p:cTn>
                              </p:par>
                              <p:par>
                                <p:cTn id="52" presetID="10" presetClass="entr" presetSubtype="0" fill="hold" nodeType="withEffect">
                                  <p:stCondLst>
                                    <p:cond delay="1500"/>
                                  </p:stCondLst>
                                  <p:childTnLst>
                                    <p:set>
                                      <p:cBhvr>
                                        <p:cTn id="53" dur="1" fill="hold">
                                          <p:stCondLst>
                                            <p:cond delay="0"/>
                                          </p:stCondLst>
                                        </p:cTn>
                                        <p:tgtEl>
                                          <p:spTgt spid="167952"/>
                                        </p:tgtEl>
                                        <p:attrNameLst>
                                          <p:attrName>style.visibility</p:attrName>
                                        </p:attrNameLst>
                                      </p:cBhvr>
                                      <p:to>
                                        <p:strVal val="visible"/>
                                      </p:to>
                                    </p:set>
                                    <p:animEffect transition="in" filter="fade">
                                      <p:cBhvr>
                                        <p:cTn id="54" dur="500"/>
                                        <p:tgtEl>
                                          <p:spTgt spid="167952"/>
                                        </p:tgtEl>
                                      </p:cBhvr>
                                    </p:animEffect>
                                  </p:childTnLst>
                                </p:cTn>
                              </p:par>
                              <p:par>
                                <p:cTn id="55" presetID="35" presetClass="path" presetSubtype="0" repeatCount="indefinite" fill="hold" nodeType="withEffect">
                                  <p:stCondLst>
                                    <p:cond delay="1500"/>
                                  </p:stCondLst>
                                  <p:endCondLst>
                                    <p:cond evt="onNext" delay="0">
                                      <p:tgtEl>
                                        <p:sldTgt/>
                                      </p:tgtEl>
                                    </p:cond>
                                  </p:endCondLst>
                                  <p:childTnLst>
                                    <p:animMotion origin="layout" path="M -2.22222E-6 -1.48148E-6 L -0.0467 -0.02662 " pathEditMode="relative" rAng="0" ptsTypes="AA">
                                      <p:cBhvr>
                                        <p:cTn id="56" dur="500" fill="hold"/>
                                        <p:tgtEl>
                                          <p:spTgt spid="167952"/>
                                        </p:tgtEl>
                                        <p:attrNameLst>
                                          <p:attrName>ppt_x</p:attrName>
                                          <p:attrName>ppt_y</p:attrName>
                                        </p:attrNameLst>
                                      </p:cBhvr>
                                      <p:rCtr x="-2300" y="-1300"/>
                                    </p:animMotion>
                                  </p:childTnLst>
                                  <p:subTnLst>
                                    <p:set>
                                      <p:cBhvr override="childStyle">
                                        <p:cTn dur="1" fill="hold" display="0" masterRel="sameClick" afterEffect="1">
                                          <p:stCondLst>
                                            <p:cond evt="end" delay="0">
                                              <p:tn val="55"/>
                                            </p:cond>
                                          </p:stCondLst>
                                        </p:cTn>
                                        <p:tgtEl>
                                          <p:spTgt spid="167952"/>
                                        </p:tgtEl>
                                        <p:attrNameLst>
                                          <p:attrName>style.visibility</p:attrName>
                                        </p:attrNameLst>
                                      </p:cBhvr>
                                      <p:to>
                                        <p:strVal val="hidden"/>
                                      </p:to>
                                    </p:set>
                                  </p:subTnLst>
                                </p:cTn>
                              </p:par>
                              <p:par>
                                <p:cTn id="57" presetID="10" presetClass="entr" presetSubtype="0" fill="hold" nodeType="withEffect">
                                  <p:stCondLst>
                                    <p:cond delay="1500"/>
                                  </p:stCondLst>
                                  <p:childTnLst>
                                    <p:set>
                                      <p:cBhvr>
                                        <p:cTn id="58" dur="1" fill="hold">
                                          <p:stCondLst>
                                            <p:cond delay="0"/>
                                          </p:stCondLst>
                                        </p:cTn>
                                        <p:tgtEl>
                                          <p:spTgt spid="167953"/>
                                        </p:tgtEl>
                                        <p:attrNameLst>
                                          <p:attrName>style.visibility</p:attrName>
                                        </p:attrNameLst>
                                      </p:cBhvr>
                                      <p:to>
                                        <p:strVal val="visible"/>
                                      </p:to>
                                    </p:set>
                                    <p:animEffect transition="in" filter="fade">
                                      <p:cBhvr>
                                        <p:cTn id="59" dur="500"/>
                                        <p:tgtEl>
                                          <p:spTgt spid="167953"/>
                                        </p:tgtEl>
                                      </p:cBhvr>
                                    </p:animEffect>
                                  </p:childTnLst>
                                </p:cTn>
                              </p:par>
                              <p:par>
                                <p:cTn id="60" presetID="35" presetClass="path" presetSubtype="0" repeatCount="indefinite" fill="hold" nodeType="withEffect">
                                  <p:stCondLst>
                                    <p:cond delay="1500"/>
                                  </p:stCondLst>
                                  <p:endCondLst>
                                    <p:cond evt="onNext" delay="0">
                                      <p:tgtEl>
                                        <p:sldTgt/>
                                      </p:tgtEl>
                                    </p:cond>
                                  </p:endCondLst>
                                  <p:childTnLst>
                                    <p:animMotion origin="layout" path="M 4.16667E-6 -1.85185E-6 L -0.09341 0.00787 " pathEditMode="relative" rAng="0" ptsTypes="AA">
                                      <p:cBhvr>
                                        <p:cTn id="61" dur="500" fill="hold"/>
                                        <p:tgtEl>
                                          <p:spTgt spid="167953"/>
                                        </p:tgtEl>
                                        <p:attrNameLst>
                                          <p:attrName>ppt_x</p:attrName>
                                          <p:attrName>ppt_y</p:attrName>
                                        </p:attrNameLst>
                                      </p:cBhvr>
                                      <p:rCtr x="-4700" y="400"/>
                                    </p:animMotion>
                                  </p:childTnLst>
                                  <p:subTnLst>
                                    <p:set>
                                      <p:cBhvr override="childStyle">
                                        <p:cTn dur="1" fill="hold" display="0" masterRel="sameClick" afterEffect="1">
                                          <p:stCondLst>
                                            <p:cond evt="end" delay="0">
                                              <p:tn val="60"/>
                                            </p:cond>
                                          </p:stCondLst>
                                        </p:cTn>
                                        <p:tgtEl>
                                          <p:spTgt spid="167953"/>
                                        </p:tgtEl>
                                        <p:attrNameLst>
                                          <p:attrName>style.visibility</p:attrName>
                                        </p:attrNameLst>
                                      </p:cBhvr>
                                      <p:to>
                                        <p:strVal val="hidden"/>
                                      </p:to>
                                    </p:set>
                                  </p:subTnLst>
                                </p:cTn>
                              </p:par>
                              <p:par>
                                <p:cTn id="62" presetID="10" presetClass="entr" presetSubtype="0" fill="hold" nodeType="withEffect">
                                  <p:stCondLst>
                                    <p:cond delay="1500"/>
                                  </p:stCondLst>
                                  <p:childTnLst>
                                    <p:set>
                                      <p:cBhvr>
                                        <p:cTn id="63" dur="1" fill="hold">
                                          <p:stCondLst>
                                            <p:cond delay="0"/>
                                          </p:stCondLst>
                                        </p:cTn>
                                        <p:tgtEl>
                                          <p:spTgt spid="167954"/>
                                        </p:tgtEl>
                                        <p:attrNameLst>
                                          <p:attrName>style.visibility</p:attrName>
                                        </p:attrNameLst>
                                      </p:cBhvr>
                                      <p:to>
                                        <p:strVal val="visible"/>
                                      </p:to>
                                    </p:set>
                                    <p:animEffect transition="in" filter="fade">
                                      <p:cBhvr>
                                        <p:cTn id="64" dur="500"/>
                                        <p:tgtEl>
                                          <p:spTgt spid="167954"/>
                                        </p:tgtEl>
                                      </p:cBhvr>
                                    </p:animEffect>
                                  </p:childTnLst>
                                </p:cTn>
                              </p:par>
                              <p:par>
                                <p:cTn id="65" presetID="35" presetClass="path" presetSubtype="0" repeatCount="indefinite" fill="hold" nodeType="withEffect">
                                  <p:stCondLst>
                                    <p:cond delay="1500"/>
                                  </p:stCondLst>
                                  <p:endCondLst>
                                    <p:cond evt="onNext" delay="0">
                                      <p:tgtEl>
                                        <p:sldTgt/>
                                      </p:tgtEl>
                                    </p:cond>
                                  </p:endCondLst>
                                  <p:childTnLst>
                                    <p:animMotion origin="layout" path="M 1.11111E-6 3.7037E-6 L -0.08333 0.05555 " pathEditMode="relative" rAng="0" ptsTypes="AA">
                                      <p:cBhvr>
                                        <p:cTn id="66" dur="500" fill="hold"/>
                                        <p:tgtEl>
                                          <p:spTgt spid="167954"/>
                                        </p:tgtEl>
                                        <p:attrNameLst>
                                          <p:attrName>ppt_x</p:attrName>
                                          <p:attrName>ppt_y</p:attrName>
                                        </p:attrNameLst>
                                      </p:cBhvr>
                                      <p:rCtr x="-4200" y="2800"/>
                                    </p:animMotion>
                                  </p:childTnLst>
                                  <p:subTnLst>
                                    <p:set>
                                      <p:cBhvr override="childStyle">
                                        <p:cTn dur="1" fill="hold" display="0" masterRel="sameClick" afterEffect="1">
                                          <p:stCondLst>
                                            <p:cond evt="end" delay="0">
                                              <p:tn val="65"/>
                                            </p:cond>
                                          </p:stCondLst>
                                        </p:cTn>
                                        <p:tgtEl>
                                          <p:spTgt spid="167954"/>
                                        </p:tgtEl>
                                        <p:attrNameLst>
                                          <p:attrName>style.visibility</p:attrName>
                                        </p:attrNameLst>
                                      </p:cBhvr>
                                      <p:to>
                                        <p:strVal val="hidden"/>
                                      </p:to>
                                    </p:set>
                                  </p:subTnLst>
                                </p:cTn>
                              </p:par>
                              <p:par>
                                <p:cTn id="67" presetID="10" presetClass="entr" presetSubtype="0" fill="hold" nodeType="withEffect">
                                  <p:stCondLst>
                                    <p:cond delay="1500"/>
                                  </p:stCondLst>
                                  <p:childTnLst>
                                    <p:set>
                                      <p:cBhvr>
                                        <p:cTn id="68" dur="1" fill="hold">
                                          <p:stCondLst>
                                            <p:cond delay="0"/>
                                          </p:stCondLst>
                                        </p:cTn>
                                        <p:tgtEl>
                                          <p:spTgt spid="167955"/>
                                        </p:tgtEl>
                                        <p:attrNameLst>
                                          <p:attrName>style.visibility</p:attrName>
                                        </p:attrNameLst>
                                      </p:cBhvr>
                                      <p:to>
                                        <p:strVal val="visible"/>
                                      </p:to>
                                    </p:set>
                                    <p:animEffect transition="in" filter="fade">
                                      <p:cBhvr>
                                        <p:cTn id="69" dur="500"/>
                                        <p:tgtEl>
                                          <p:spTgt spid="167955"/>
                                        </p:tgtEl>
                                      </p:cBhvr>
                                    </p:animEffect>
                                  </p:childTnLst>
                                </p:cTn>
                              </p:par>
                              <p:par>
                                <p:cTn id="70" presetID="35" presetClass="path" presetSubtype="0" repeatCount="indefinite" fill="hold" nodeType="withEffect">
                                  <p:stCondLst>
                                    <p:cond delay="1500"/>
                                  </p:stCondLst>
                                  <p:endCondLst>
                                    <p:cond evt="onNext" delay="0">
                                      <p:tgtEl>
                                        <p:sldTgt/>
                                      </p:tgtEl>
                                    </p:cond>
                                  </p:endCondLst>
                                  <p:childTnLst>
                                    <p:animMotion origin="layout" path="M -3.88889E-6 -3.33333E-6 L -0.09774 -0.02152 " pathEditMode="relative" rAng="0" ptsTypes="AA">
                                      <p:cBhvr>
                                        <p:cTn id="71" dur="500" fill="hold"/>
                                        <p:tgtEl>
                                          <p:spTgt spid="167955"/>
                                        </p:tgtEl>
                                        <p:attrNameLst>
                                          <p:attrName>ppt_x</p:attrName>
                                          <p:attrName>ppt_y</p:attrName>
                                        </p:attrNameLst>
                                      </p:cBhvr>
                                      <p:rCtr x="-4900" y="-1100"/>
                                    </p:animMotion>
                                  </p:childTnLst>
                                  <p:subTnLst>
                                    <p:set>
                                      <p:cBhvr override="childStyle">
                                        <p:cTn dur="1" fill="hold" display="0" masterRel="sameClick" afterEffect="1">
                                          <p:stCondLst>
                                            <p:cond evt="end" delay="0">
                                              <p:tn val="70"/>
                                            </p:cond>
                                          </p:stCondLst>
                                        </p:cTn>
                                        <p:tgtEl>
                                          <p:spTgt spid="167955"/>
                                        </p:tgtEl>
                                        <p:attrNameLst>
                                          <p:attrName>style.visibility</p:attrName>
                                        </p:attrNameLst>
                                      </p:cBhvr>
                                      <p:to>
                                        <p:strVal val="hidden"/>
                                      </p:to>
                                    </p:set>
                                  </p:subTnLst>
                                </p:cTn>
                              </p:par>
                              <p:par>
                                <p:cTn id="72" presetID="10" presetClass="entr" presetSubtype="0" fill="hold" nodeType="withEffect">
                                  <p:stCondLst>
                                    <p:cond delay="1000"/>
                                  </p:stCondLst>
                                  <p:childTnLst>
                                    <p:set>
                                      <p:cBhvr>
                                        <p:cTn id="73" dur="1" fill="hold">
                                          <p:stCondLst>
                                            <p:cond delay="0"/>
                                          </p:stCondLst>
                                        </p:cTn>
                                        <p:tgtEl>
                                          <p:spTgt spid="167956"/>
                                        </p:tgtEl>
                                        <p:attrNameLst>
                                          <p:attrName>style.visibility</p:attrName>
                                        </p:attrNameLst>
                                      </p:cBhvr>
                                      <p:to>
                                        <p:strVal val="visible"/>
                                      </p:to>
                                    </p:set>
                                    <p:animEffect transition="in" filter="fade">
                                      <p:cBhvr>
                                        <p:cTn id="74" dur="500"/>
                                        <p:tgtEl>
                                          <p:spTgt spid="167956"/>
                                        </p:tgtEl>
                                      </p:cBhvr>
                                    </p:animEffect>
                                  </p:childTnLst>
                                </p:cTn>
                              </p:par>
                              <p:par>
                                <p:cTn id="75" presetID="35" presetClass="path" presetSubtype="0" repeatCount="indefinite" fill="hold" nodeType="withEffect">
                                  <p:stCondLst>
                                    <p:cond delay="1000"/>
                                  </p:stCondLst>
                                  <p:endCondLst>
                                    <p:cond evt="onNext" delay="0">
                                      <p:tgtEl>
                                        <p:sldTgt/>
                                      </p:tgtEl>
                                    </p:cond>
                                  </p:endCondLst>
                                  <p:childTnLst>
                                    <p:animMotion origin="layout" path="M 3.33333E-6 3.33333E-6 L -0.05486 -0.1051 " pathEditMode="relative" rAng="0" ptsTypes="AA">
                                      <p:cBhvr>
                                        <p:cTn id="76" dur="500" fill="hold"/>
                                        <p:tgtEl>
                                          <p:spTgt spid="167956"/>
                                        </p:tgtEl>
                                        <p:attrNameLst>
                                          <p:attrName>ppt_x</p:attrName>
                                          <p:attrName>ppt_y</p:attrName>
                                        </p:attrNameLst>
                                      </p:cBhvr>
                                      <p:rCtr x="-2700" y="-5300"/>
                                    </p:animMotion>
                                  </p:childTnLst>
                                  <p:subTnLst>
                                    <p:set>
                                      <p:cBhvr override="childStyle">
                                        <p:cTn dur="1" fill="hold" display="0" masterRel="sameClick" afterEffect="1">
                                          <p:stCondLst>
                                            <p:cond evt="end" delay="0">
                                              <p:tn val="75"/>
                                            </p:cond>
                                          </p:stCondLst>
                                        </p:cTn>
                                        <p:tgtEl>
                                          <p:spTgt spid="167956"/>
                                        </p:tgtEl>
                                        <p:attrNameLst>
                                          <p:attrName>style.visibility</p:attrName>
                                        </p:attrNameLst>
                                      </p:cBhvr>
                                      <p:to>
                                        <p:strVal val="hidden"/>
                                      </p:to>
                                    </p:set>
                                  </p:subTnLst>
                                </p:cTn>
                              </p:par>
                              <p:par>
                                <p:cTn id="77" presetID="10" presetClass="entr" presetSubtype="0" fill="hold" nodeType="withEffect">
                                  <p:stCondLst>
                                    <p:cond delay="1000"/>
                                  </p:stCondLst>
                                  <p:childTnLst>
                                    <p:set>
                                      <p:cBhvr>
                                        <p:cTn id="78" dur="1" fill="hold">
                                          <p:stCondLst>
                                            <p:cond delay="0"/>
                                          </p:stCondLst>
                                        </p:cTn>
                                        <p:tgtEl>
                                          <p:spTgt spid="167957"/>
                                        </p:tgtEl>
                                        <p:attrNameLst>
                                          <p:attrName>style.visibility</p:attrName>
                                        </p:attrNameLst>
                                      </p:cBhvr>
                                      <p:to>
                                        <p:strVal val="visible"/>
                                      </p:to>
                                    </p:set>
                                    <p:animEffect transition="in" filter="fade">
                                      <p:cBhvr>
                                        <p:cTn id="79" dur="500"/>
                                        <p:tgtEl>
                                          <p:spTgt spid="167957"/>
                                        </p:tgtEl>
                                      </p:cBhvr>
                                    </p:animEffect>
                                  </p:childTnLst>
                                </p:cTn>
                              </p:par>
                              <p:par>
                                <p:cTn id="80" presetID="35" presetClass="path" presetSubtype="0" repeatCount="indefinite" fill="hold" nodeType="withEffect">
                                  <p:stCondLst>
                                    <p:cond delay="1000"/>
                                  </p:stCondLst>
                                  <p:endCondLst>
                                    <p:cond evt="onNext" delay="0">
                                      <p:tgtEl>
                                        <p:sldTgt/>
                                      </p:tgtEl>
                                    </p:cond>
                                  </p:endCondLst>
                                  <p:childTnLst>
                                    <p:animMotion origin="layout" path="M 3.33333E-6 -3.7037E-6 L -0.08924 0.08033 " pathEditMode="relative" rAng="0" ptsTypes="AA">
                                      <p:cBhvr>
                                        <p:cTn id="81" dur="500" fill="hold"/>
                                        <p:tgtEl>
                                          <p:spTgt spid="167957"/>
                                        </p:tgtEl>
                                        <p:attrNameLst>
                                          <p:attrName>ppt_x</p:attrName>
                                          <p:attrName>ppt_y</p:attrName>
                                        </p:attrNameLst>
                                      </p:cBhvr>
                                      <p:rCtr x="-4500" y="4000"/>
                                    </p:animMotion>
                                  </p:childTnLst>
                                  <p:subTnLst>
                                    <p:set>
                                      <p:cBhvr override="childStyle">
                                        <p:cTn dur="1" fill="hold" display="0" masterRel="sameClick" afterEffect="1">
                                          <p:stCondLst>
                                            <p:cond evt="end" delay="0">
                                              <p:tn val="80"/>
                                            </p:cond>
                                          </p:stCondLst>
                                        </p:cTn>
                                        <p:tgtEl>
                                          <p:spTgt spid="167957"/>
                                        </p:tgtEl>
                                        <p:attrNameLst>
                                          <p:attrName>style.visibility</p:attrName>
                                        </p:attrNameLst>
                                      </p:cBhvr>
                                      <p:to>
                                        <p:strVal val="hidden"/>
                                      </p:to>
                                    </p:set>
                                  </p:subTnLst>
                                </p:cTn>
                              </p:par>
                              <p:par>
                                <p:cTn id="82" presetID="10" presetClass="entr" presetSubtype="0" fill="hold" nodeType="withEffect">
                                  <p:stCondLst>
                                    <p:cond delay="1000"/>
                                  </p:stCondLst>
                                  <p:childTnLst>
                                    <p:set>
                                      <p:cBhvr>
                                        <p:cTn id="83" dur="1" fill="hold">
                                          <p:stCondLst>
                                            <p:cond delay="0"/>
                                          </p:stCondLst>
                                        </p:cTn>
                                        <p:tgtEl>
                                          <p:spTgt spid="167958"/>
                                        </p:tgtEl>
                                        <p:attrNameLst>
                                          <p:attrName>style.visibility</p:attrName>
                                        </p:attrNameLst>
                                      </p:cBhvr>
                                      <p:to>
                                        <p:strVal val="visible"/>
                                      </p:to>
                                    </p:set>
                                    <p:animEffect transition="in" filter="fade">
                                      <p:cBhvr>
                                        <p:cTn id="84" dur="500"/>
                                        <p:tgtEl>
                                          <p:spTgt spid="167958"/>
                                        </p:tgtEl>
                                      </p:cBhvr>
                                    </p:animEffect>
                                  </p:childTnLst>
                                </p:cTn>
                              </p:par>
                              <p:par>
                                <p:cTn id="85" presetID="35" presetClass="path" presetSubtype="0" repeatCount="indefinite" fill="hold" nodeType="withEffect">
                                  <p:stCondLst>
                                    <p:cond delay="1000"/>
                                  </p:stCondLst>
                                  <p:endCondLst>
                                    <p:cond evt="onNext" delay="0">
                                      <p:tgtEl>
                                        <p:sldTgt/>
                                      </p:tgtEl>
                                    </p:cond>
                                  </p:endCondLst>
                                  <p:childTnLst>
                                    <p:animMotion origin="layout" path="M 1.38889E-6 -2.59259E-6 L -0.05816 0.10486 " pathEditMode="relative" rAng="0" ptsTypes="AA">
                                      <p:cBhvr>
                                        <p:cTn id="86" dur="500" fill="hold"/>
                                        <p:tgtEl>
                                          <p:spTgt spid="167958"/>
                                        </p:tgtEl>
                                        <p:attrNameLst>
                                          <p:attrName>ppt_x</p:attrName>
                                          <p:attrName>ppt_y</p:attrName>
                                        </p:attrNameLst>
                                      </p:cBhvr>
                                      <p:rCtr x="-2900" y="5200"/>
                                    </p:animMotion>
                                  </p:childTnLst>
                                  <p:subTnLst>
                                    <p:set>
                                      <p:cBhvr override="childStyle">
                                        <p:cTn dur="1" fill="hold" display="0" masterRel="sameClick" afterEffect="1">
                                          <p:stCondLst>
                                            <p:cond evt="end" delay="0">
                                              <p:tn val="85"/>
                                            </p:cond>
                                          </p:stCondLst>
                                        </p:cTn>
                                        <p:tgtEl>
                                          <p:spTgt spid="16795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7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p:cNvSpPr>
            <a:spLocks noChangeArrowheads="1"/>
          </p:cNvSpPr>
          <p:nvPr/>
        </p:nvSpPr>
        <p:spPr bwMode="auto">
          <a:xfrm rot="-5400000">
            <a:off x="2516981" y="257969"/>
            <a:ext cx="409575" cy="56657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251 w 21600"/>
              <a:gd name="T13" fmla="*/ 3251 h 21600"/>
              <a:gd name="T14" fmla="*/ 18349 w 21600"/>
              <a:gd name="T15" fmla="*/ 18349 h 21600"/>
            </a:gdLst>
            <a:ahLst/>
            <a:cxnLst>
              <a:cxn ang="T8">
                <a:pos x="T0" y="T1"/>
              </a:cxn>
              <a:cxn ang="T9">
                <a:pos x="T2" y="T3"/>
              </a:cxn>
              <a:cxn ang="T10">
                <a:pos x="T4" y="T5"/>
              </a:cxn>
              <a:cxn ang="T11">
                <a:pos x="T6" y="T7"/>
              </a:cxn>
            </a:cxnLst>
            <a:rect l="T12" t="T13" r="T14" b="T15"/>
            <a:pathLst>
              <a:path w="21600" h="21600">
                <a:moveTo>
                  <a:pt x="0" y="0"/>
                </a:moveTo>
                <a:lnTo>
                  <a:pt x="2902" y="21600"/>
                </a:lnTo>
                <a:lnTo>
                  <a:pt x="18698" y="21600"/>
                </a:lnTo>
                <a:lnTo>
                  <a:pt x="21600" y="0"/>
                </a:lnTo>
                <a:lnTo>
                  <a:pt x="0" y="0"/>
                </a:lnTo>
                <a:close/>
              </a:path>
            </a:pathLst>
          </a:custGeom>
          <a:solidFill>
            <a:srgbClr val="00FFFF"/>
          </a:solidFill>
          <a:ln w="9525">
            <a:noFill/>
            <a:miter lim="800000"/>
            <a:headEnd/>
            <a:tailEnd/>
          </a:ln>
        </p:spPr>
        <p:txBody>
          <a:bodyPr anchor="ctr">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6083" name="Oval 3"/>
          <p:cNvSpPr>
            <a:spLocks noChangeArrowheads="1"/>
          </p:cNvSpPr>
          <p:nvPr/>
        </p:nvSpPr>
        <p:spPr bwMode="auto">
          <a:xfrm>
            <a:off x="4165600" y="2014538"/>
            <a:ext cx="1436688" cy="2111375"/>
          </a:xfrm>
          <a:prstGeom prst="ellipse">
            <a:avLst/>
          </a:prstGeom>
          <a:solidFill>
            <a:srgbClr val="E1FFFF">
              <a:alpha val="61960"/>
            </a:srgbClr>
          </a:solidFill>
          <a:ln w="9525">
            <a:solidFill>
              <a:srgbClr val="33CCCC"/>
            </a:solidFill>
            <a:round/>
            <a:headEnd/>
            <a:tailEnd/>
          </a:ln>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6084" name="Line 4"/>
          <p:cNvSpPr>
            <a:spLocks noChangeShapeType="1"/>
          </p:cNvSpPr>
          <p:nvPr/>
        </p:nvSpPr>
        <p:spPr bwMode="auto">
          <a:xfrm>
            <a:off x="4860925" y="3879850"/>
            <a:ext cx="0" cy="2376488"/>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6085" name="Text Box 5"/>
          <p:cNvSpPr txBox="1">
            <a:spLocks noChangeArrowheads="1"/>
          </p:cNvSpPr>
          <p:nvPr/>
        </p:nvSpPr>
        <p:spPr bwMode="auto">
          <a:xfrm rot="-5400000">
            <a:off x="4718051" y="682625"/>
            <a:ext cx="488950" cy="1997075"/>
          </a:xfrm>
          <a:prstGeom prst="rect">
            <a:avLst/>
          </a:prstGeom>
          <a:noFill/>
          <a:ln w="9525">
            <a:noFill/>
            <a:miter lim="800000"/>
            <a:headEnd/>
            <a:tailEnd/>
          </a:ln>
        </p:spPr>
        <p:txBody>
          <a:bodyPr vert="eaVert" wrap="none">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2000">
                <a:solidFill>
                  <a:srgbClr val="000000"/>
                </a:solidFill>
                <a:effectLst>
                  <a:outerShdw blurRad="38100" dist="38100" dir="2700000" algn="tl">
                    <a:srgbClr val="000000">
                      <a:alpha val="43137"/>
                    </a:srgbClr>
                  </a:outerShdw>
                </a:effectLst>
                <a:latin typeface="Arial" charset="0"/>
              </a:rPr>
              <a:t>cella fotoelettrica</a:t>
            </a:r>
          </a:p>
        </p:txBody>
      </p:sp>
      <p:sp>
        <p:nvSpPr>
          <p:cNvPr id="46086" name="Line 6"/>
          <p:cNvSpPr>
            <a:spLocks noChangeShapeType="1"/>
          </p:cNvSpPr>
          <p:nvPr/>
        </p:nvSpPr>
        <p:spPr bwMode="auto">
          <a:xfrm>
            <a:off x="5603875" y="3071813"/>
            <a:ext cx="2095500" cy="0"/>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6087" name="Arc 7"/>
          <p:cNvSpPr>
            <a:spLocks/>
          </p:cNvSpPr>
          <p:nvPr/>
        </p:nvSpPr>
        <p:spPr bwMode="auto">
          <a:xfrm>
            <a:off x="4860925" y="2054225"/>
            <a:ext cx="736600" cy="2022475"/>
          </a:xfrm>
          <a:custGeom>
            <a:avLst/>
            <a:gdLst>
              <a:gd name="T0" fmla="*/ 2147483647 w 21600"/>
              <a:gd name="T1" fmla="*/ 0 h 41699"/>
              <a:gd name="T2" fmla="*/ 2147483647 w 21600"/>
              <a:gd name="T3" fmla="*/ 2147483647 h 41699"/>
              <a:gd name="T4" fmla="*/ 0 w 21600"/>
              <a:gd name="T5" fmla="*/ 2147483647 h 41699"/>
              <a:gd name="T6" fmla="*/ 0 60000 65536"/>
              <a:gd name="T7" fmla="*/ 0 60000 65536"/>
              <a:gd name="T8" fmla="*/ 0 60000 65536"/>
              <a:gd name="T9" fmla="*/ 0 w 21600"/>
              <a:gd name="T10" fmla="*/ 0 h 41699"/>
              <a:gd name="T11" fmla="*/ 21600 w 21600"/>
              <a:gd name="T12" fmla="*/ 41699 h 41699"/>
            </a:gdLst>
            <a:ahLst/>
            <a:cxnLst>
              <a:cxn ang="T6">
                <a:pos x="T0" y="T1"/>
              </a:cxn>
              <a:cxn ang="T7">
                <a:pos x="T2" y="T3"/>
              </a:cxn>
              <a:cxn ang="T8">
                <a:pos x="T4" y="T5"/>
              </a:cxn>
            </a:cxnLst>
            <a:rect l="T9" t="T10" r="T11" b="T12"/>
            <a:pathLst>
              <a:path w="21600" h="41699" fill="none" extrusionOk="0">
                <a:moveTo>
                  <a:pt x="4733" y="-1"/>
                </a:moveTo>
                <a:cubicBezTo>
                  <a:pt x="14593" y="2214"/>
                  <a:pt x="21600" y="10969"/>
                  <a:pt x="21600" y="21075"/>
                </a:cubicBezTo>
                <a:cubicBezTo>
                  <a:pt x="21600" y="30531"/>
                  <a:pt x="15448" y="38888"/>
                  <a:pt x="6419" y="41699"/>
                </a:cubicBezTo>
              </a:path>
              <a:path w="21600" h="41699" stroke="0" extrusionOk="0">
                <a:moveTo>
                  <a:pt x="4733" y="-1"/>
                </a:moveTo>
                <a:cubicBezTo>
                  <a:pt x="14593" y="2214"/>
                  <a:pt x="21600" y="10969"/>
                  <a:pt x="21600" y="21075"/>
                </a:cubicBezTo>
                <a:cubicBezTo>
                  <a:pt x="21600" y="30531"/>
                  <a:pt x="15448" y="38888"/>
                  <a:pt x="6419" y="41699"/>
                </a:cubicBezTo>
                <a:lnTo>
                  <a:pt x="0" y="21075"/>
                </a:lnTo>
                <a:lnTo>
                  <a:pt x="4733" y="-1"/>
                </a:lnTo>
                <a:close/>
              </a:path>
            </a:pathLst>
          </a:custGeom>
          <a:noFill/>
          <a:ln w="76200">
            <a:solidFill>
              <a:schemeClr val="bg2"/>
            </a:solidFill>
            <a:round/>
            <a:headEnd/>
            <a:tailEnd/>
          </a:ln>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6088" name="Oval 8"/>
          <p:cNvSpPr>
            <a:spLocks noChangeArrowheads="1"/>
          </p:cNvSpPr>
          <p:nvPr/>
        </p:nvSpPr>
        <p:spPr bwMode="auto">
          <a:xfrm>
            <a:off x="4635500" y="2209800"/>
            <a:ext cx="444500" cy="1676400"/>
          </a:xfrm>
          <a:prstGeom prst="ellipse">
            <a:avLst/>
          </a:prstGeom>
          <a:noFill/>
          <a:ln w="38100">
            <a:solidFill>
              <a:schemeClr val="tx1"/>
            </a:solidFill>
            <a:round/>
            <a:headEnd/>
            <a:tailEnd/>
          </a:ln>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6089" name="Line 9"/>
          <p:cNvSpPr>
            <a:spLocks noChangeShapeType="1"/>
          </p:cNvSpPr>
          <p:nvPr/>
        </p:nvSpPr>
        <p:spPr bwMode="auto">
          <a:xfrm>
            <a:off x="4868863" y="6237288"/>
            <a:ext cx="2805112" cy="0"/>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6090" name="Oval 10"/>
          <p:cNvSpPr>
            <a:spLocks noChangeArrowheads="1"/>
          </p:cNvSpPr>
          <p:nvPr/>
        </p:nvSpPr>
        <p:spPr bwMode="auto">
          <a:xfrm>
            <a:off x="4565650" y="4810125"/>
            <a:ext cx="576263" cy="501650"/>
          </a:xfrm>
          <a:prstGeom prst="ellipse">
            <a:avLst/>
          </a:prstGeom>
          <a:solidFill>
            <a:schemeClr val="bg1"/>
          </a:solidFill>
          <a:ln w="25400">
            <a:solidFill>
              <a:schemeClr val="tx1"/>
            </a:solidFill>
            <a:round/>
            <a:headEnd/>
            <a:tailEnd/>
          </a:ln>
        </p:spPr>
        <p:txBody>
          <a:bodyPr wrap="none" anchor="ctr">
            <a:prstTxWarp prst="textNoShape">
              <a:avLst/>
            </a:prstTxWarp>
          </a:bodyPr>
          <a:lstStyle/>
          <a:p>
            <a:pPr algn="ctr" fontAlgn="base">
              <a:lnSpc>
                <a:spcPct val="90000"/>
              </a:lnSpc>
              <a:spcBef>
                <a:spcPct val="20000"/>
              </a:spcBef>
              <a:spcAft>
                <a:spcPct val="0"/>
              </a:spcAft>
              <a:buClr>
                <a:srgbClr val="009999"/>
              </a:buClr>
              <a:buSzPct val="80000"/>
              <a:buFont typeface="Wingdings" charset="2"/>
              <a:buChar char="Ø"/>
            </a:pPr>
            <a:r>
              <a:rPr lang="it-IT" sz="3200" b="1">
                <a:solidFill>
                  <a:srgbClr val="000000"/>
                </a:solidFill>
                <a:effectLst>
                  <a:outerShdw blurRad="38100" dist="38100" dir="2700000" algn="tl">
                    <a:srgbClr val="000000">
                      <a:alpha val="43137"/>
                    </a:srgbClr>
                  </a:outerShdw>
                </a:effectLst>
                <a:latin typeface="Arial" charset="0"/>
              </a:rPr>
              <a:t>A</a:t>
            </a:r>
          </a:p>
        </p:txBody>
      </p:sp>
      <p:sp>
        <p:nvSpPr>
          <p:cNvPr id="46091" name="Rectangle 11"/>
          <p:cNvSpPr>
            <a:spLocks noChangeArrowheads="1"/>
          </p:cNvSpPr>
          <p:nvPr/>
        </p:nvSpPr>
        <p:spPr bwMode="auto">
          <a:xfrm>
            <a:off x="7991475" y="5026025"/>
            <a:ext cx="531813" cy="593725"/>
          </a:xfrm>
          <a:prstGeom prst="rect">
            <a:avLst/>
          </a:prstGeom>
          <a:solidFill>
            <a:srgbClr val="3366FF">
              <a:alpha val="70195"/>
            </a:srgbClr>
          </a:solidFill>
          <a:ln w="9525">
            <a:noFill/>
            <a:miter lim="800000"/>
            <a:headEnd/>
            <a:tailEnd/>
          </a:ln>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pic>
        <p:nvPicPr>
          <p:cNvPr id="168972" name="Picture 12"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92750" y="3055938"/>
            <a:ext cx="71438" cy="71437"/>
          </a:xfrm>
          <a:prstGeom prst="rect">
            <a:avLst/>
          </a:prstGeom>
          <a:noFill/>
          <a:ln w="9525">
            <a:noFill/>
            <a:miter lim="800000"/>
            <a:headEnd/>
            <a:tailEnd/>
          </a:ln>
        </p:spPr>
      </p:pic>
      <p:pic>
        <p:nvPicPr>
          <p:cNvPr id="168973" name="Picture 13"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4813" y="2846388"/>
            <a:ext cx="71437" cy="71437"/>
          </a:xfrm>
          <a:prstGeom prst="rect">
            <a:avLst/>
          </a:prstGeom>
          <a:noFill/>
          <a:ln w="9525">
            <a:noFill/>
            <a:miter lim="800000"/>
            <a:headEnd/>
            <a:tailEnd/>
          </a:ln>
        </p:spPr>
      </p:pic>
      <p:pic>
        <p:nvPicPr>
          <p:cNvPr id="168974" name="Picture 14"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7988" y="3067050"/>
            <a:ext cx="71437" cy="71438"/>
          </a:xfrm>
          <a:prstGeom prst="rect">
            <a:avLst/>
          </a:prstGeom>
          <a:noFill/>
          <a:ln w="9525">
            <a:noFill/>
            <a:miter lim="800000"/>
            <a:headEnd/>
            <a:tailEnd/>
          </a:ln>
        </p:spPr>
      </p:pic>
      <p:pic>
        <p:nvPicPr>
          <p:cNvPr id="168975" name="Picture 15"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1638" y="3238500"/>
            <a:ext cx="71437" cy="71438"/>
          </a:xfrm>
          <a:prstGeom prst="rect">
            <a:avLst/>
          </a:prstGeom>
          <a:noFill/>
          <a:ln w="9525">
            <a:noFill/>
            <a:miter lim="800000"/>
            <a:headEnd/>
            <a:tailEnd/>
          </a:ln>
        </p:spPr>
      </p:pic>
      <p:pic>
        <p:nvPicPr>
          <p:cNvPr id="168976" name="Picture 16"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4813" y="3130550"/>
            <a:ext cx="71437" cy="71438"/>
          </a:xfrm>
          <a:prstGeom prst="rect">
            <a:avLst/>
          </a:prstGeom>
          <a:noFill/>
          <a:ln w="9525">
            <a:noFill/>
            <a:miter lim="800000"/>
            <a:headEnd/>
            <a:tailEnd/>
          </a:ln>
        </p:spPr>
      </p:pic>
      <p:pic>
        <p:nvPicPr>
          <p:cNvPr id="168977" name="Picture 17"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3225" y="2914650"/>
            <a:ext cx="71438" cy="71438"/>
          </a:xfrm>
          <a:prstGeom prst="rect">
            <a:avLst/>
          </a:prstGeom>
          <a:noFill/>
          <a:ln w="9525">
            <a:noFill/>
            <a:miter lim="800000"/>
            <a:headEnd/>
            <a:tailEnd/>
          </a:ln>
        </p:spPr>
      </p:pic>
      <p:pic>
        <p:nvPicPr>
          <p:cNvPr id="168978" name="Picture 18"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4813" y="3182938"/>
            <a:ext cx="71437" cy="71437"/>
          </a:xfrm>
          <a:prstGeom prst="rect">
            <a:avLst/>
          </a:prstGeom>
          <a:noFill/>
          <a:ln w="9525">
            <a:noFill/>
            <a:miter lim="800000"/>
            <a:headEnd/>
            <a:tailEnd/>
          </a:ln>
        </p:spPr>
      </p:pic>
      <p:pic>
        <p:nvPicPr>
          <p:cNvPr id="168979" name="Picture 19"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4175" y="3316288"/>
            <a:ext cx="71438" cy="71437"/>
          </a:xfrm>
          <a:prstGeom prst="rect">
            <a:avLst/>
          </a:prstGeom>
          <a:noFill/>
          <a:ln w="9525">
            <a:noFill/>
            <a:miter lim="800000"/>
            <a:headEnd/>
            <a:tailEnd/>
          </a:ln>
        </p:spPr>
      </p:pic>
      <p:pic>
        <p:nvPicPr>
          <p:cNvPr id="168980" name="Picture 20"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92750" y="3055938"/>
            <a:ext cx="71438" cy="71437"/>
          </a:xfrm>
          <a:prstGeom prst="rect">
            <a:avLst/>
          </a:prstGeom>
          <a:noFill/>
          <a:ln w="9525">
            <a:noFill/>
            <a:miter lim="800000"/>
            <a:headEnd/>
            <a:tailEnd/>
          </a:ln>
        </p:spPr>
      </p:pic>
      <p:pic>
        <p:nvPicPr>
          <p:cNvPr id="168981" name="Picture 21"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9575" y="3113088"/>
            <a:ext cx="71438" cy="71437"/>
          </a:xfrm>
          <a:prstGeom prst="rect">
            <a:avLst/>
          </a:prstGeom>
          <a:noFill/>
          <a:ln w="9525">
            <a:noFill/>
            <a:miter lim="800000"/>
            <a:headEnd/>
            <a:tailEnd/>
          </a:ln>
        </p:spPr>
      </p:pic>
      <p:pic>
        <p:nvPicPr>
          <p:cNvPr id="168982" name="Picture 22"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9575" y="2981325"/>
            <a:ext cx="71438" cy="71438"/>
          </a:xfrm>
          <a:prstGeom prst="rect">
            <a:avLst/>
          </a:prstGeom>
          <a:noFill/>
          <a:ln w="9525">
            <a:noFill/>
            <a:miter lim="800000"/>
            <a:headEnd/>
            <a:tailEnd/>
          </a:ln>
        </p:spPr>
      </p:pic>
      <p:pic>
        <p:nvPicPr>
          <p:cNvPr id="168983" name="Picture 23"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1638" y="3033713"/>
            <a:ext cx="71437" cy="71437"/>
          </a:xfrm>
          <a:prstGeom prst="rect">
            <a:avLst/>
          </a:prstGeom>
          <a:noFill/>
          <a:ln w="9525">
            <a:noFill/>
            <a:miter lim="800000"/>
            <a:headEnd/>
            <a:tailEnd/>
          </a:ln>
        </p:spPr>
      </p:pic>
      <p:pic>
        <p:nvPicPr>
          <p:cNvPr id="168984" name="Picture 24"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0050" y="3270250"/>
            <a:ext cx="71438" cy="71438"/>
          </a:xfrm>
          <a:prstGeom prst="rect">
            <a:avLst/>
          </a:prstGeom>
          <a:noFill/>
          <a:ln w="9525">
            <a:noFill/>
            <a:miter lim="800000"/>
            <a:headEnd/>
            <a:tailEnd/>
          </a:ln>
        </p:spPr>
      </p:pic>
      <p:pic>
        <p:nvPicPr>
          <p:cNvPr id="168985" name="Picture 25"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91163" y="2959100"/>
            <a:ext cx="71437" cy="71438"/>
          </a:xfrm>
          <a:prstGeom prst="rect">
            <a:avLst/>
          </a:prstGeom>
          <a:noFill/>
          <a:ln w="9525">
            <a:noFill/>
            <a:miter lim="800000"/>
            <a:headEnd/>
            <a:tailEnd/>
          </a:ln>
        </p:spPr>
      </p:pic>
      <p:pic>
        <p:nvPicPr>
          <p:cNvPr id="168986" name="Picture 26" descr="sfera bl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92750" y="2955925"/>
            <a:ext cx="71438" cy="71438"/>
          </a:xfrm>
          <a:prstGeom prst="rect">
            <a:avLst/>
          </a:prstGeom>
          <a:noFill/>
          <a:ln w="9525">
            <a:noFill/>
            <a:miter lim="800000"/>
            <a:headEnd/>
            <a:tailEnd/>
          </a:ln>
        </p:spPr>
      </p:pic>
      <p:sp>
        <p:nvSpPr>
          <p:cNvPr id="46107" name="Rectangle 27"/>
          <p:cNvSpPr>
            <a:spLocks noChangeArrowheads="1"/>
          </p:cNvSpPr>
          <p:nvPr/>
        </p:nvSpPr>
        <p:spPr bwMode="auto">
          <a:xfrm>
            <a:off x="3970338" y="5026025"/>
            <a:ext cx="531812" cy="593725"/>
          </a:xfrm>
          <a:prstGeom prst="rect">
            <a:avLst/>
          </a:prstGeom>
          <a:solidFill>
            <a:srgbClr val="FF0000">
              <a:alpha val="70195"/>
            </a:srgbClr>
          </a:solidFill>
          <a:ln w="9525">
            <a:noFill/>
            <a:miter lim="800000"/>
            <a:headEnd/>
            <a:tailEnd/>
          </a:ln>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6108" name="Text Box 28"/>
          <p:cNvSpPr txBox="1">
            <a:spLocks noChangeArrowheads="1"/>
          </p:cNvSpPr>
          <p:nvPr/>
        </p:nvSpPr>
        <p:spPr bwMode="auto">
          <a:xfrm>
            <a:off x="5589588" y="3006725"/>
            <a:ext cx="414337" cy="549275"/>
          </a:xfrm>
          <a:prstGeom prst="rect">
            <a:avLst/>
          </a:prstGeom>
          <a:noFill/>
          <a:ln w="9525">
            <a:noFill/>
            <a:miter lim="800000"/>
            <a:headEnd/>
            <a:tailEnd/>
          </a:ln>
        </p:spPr>
        <p:txBody>
          <a:bodyPr wrap="none">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3000">
                <a:solidFill>
                  <a:srgbClr val="000000"/>
                </a:solidFill>
                <a:effectLst>
                  <a:outerShdw blurRad="38100" dist="38100" dir="2700000" algn="tl">
                    <a:srgbClr val="000000">
                      <a:alpha val="43137"/>
                    </a:srgbClr>
                  </a:outerShdw>
                </a:effectLst>
                <a:latin typeface="Century Gothic" pitchFamily="34" charset="0"/>
              </a:rPr>
              <a:t>+</a:t>
            </a:r>
          </a:p>
        </p:txBody>
      </p:sp>
      <p:sp>
        <p:nvSpPr>
          <p:cNvPr id="46109" name="Text Box 29"/>
          <p:cNvSpPr txBox="1">
            <a:spLocks noChangeArrowheads="1"/>
          </p:cNvSpPr>
          <p:nvPr/>
        </p:nvSpPr>
        <p:spPr bwMode="auto">
          <a:xfrm>
            <a:off x="4475163" y="3789363"/>
            <a:ext cx="374650" cy="549275"/>
          </a:xfrm>
          <a:prstGeom prst="rect">
            <a:avLst/>
          </a:prstGeom>
          <a:noFill/>
          <a:ln w="9525">
            <a:noFill/>
            <a:miter lim="800000"/>
            <a:headEnd/>
            <a:tailEnd/>
          </a:ln>
        </p:spPr>
        <p:txBody>
          <a:bodyPr wrap="none">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3000">
                <a:solidFill>
                  <a:srgbClr val="000000"/>
                </a:solidFill>
                <a:effectLst>
                  <a:outerShdw blurRad="38100" dist="38100" dir="2700000" algn="tl">
                    <a:srgbClr val="000000">
                      <a:alpha val="43137"/>
                    </a:srgbClr>
                  </a:outerShdw>
                </a:effectLst>
                <a:latin typeface="Century Gothic" pitchFamily="34" charset="0"/>
              </a:rPr>
              <a:t>_</a:t>
            </a:r>
          </a:p>
        </p:txBody>
      </p:sp>
      <p:sp>
        <p:nvSpPr>
          <p:cNvPr id="46110" name="Text Box 30"/>
          <p:cNvSpPr txBox="1">
            <a:spLocks noChangeArrowheads="1"/>
          </p:cNvSpPr>
          <p:nvPr/>
        </p:nvSpPr>
        <p:spPr bwMode="auto">
          <a:xfrm>
            <a:off x="5630863" y="2633663"/>
            <a:ext cx="1679575" cy="396875"/>
          </a:xfrm>
          <a:prstGeom prst="rect">
            <a:avLst/>
          </a:prstGeom>
          <a:noFill/>
          <a:ln w="9525">
            <a:noFill/>
            <a:miter lim="800000"/>
            <a:headEnd/>
            <a:tailEnd/>
          </a:ln>
        </p:spPr>
        <p:txBody>
          <a:bodyPr>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2000">
                <a:solidFill>
                  <a:srgbClr val="000000"/>
                </a:solidFill>
                <a:effectLst>
                  <a:outerShdw blurRad="38100" dist="38100" dir="2700000" algn="tl">
                    <a:srgbClr val="000000">
                      <a:alpha val="43137"/>
                    </a:srgbClr>
                  </a:outerShdw>
                </a:effectLst>
                <a:latin typeface="Arial" charset="0"/>
              </a:rPr>
              <a:t>fotocatodo</a:t>
            </a:r>
          </a:p>
        </p:txBody>
      </p:sp>
      <p:sp>
        <p:nvSpPr>
          <p:cNvPr id="46111" name="Text Box 31"/>
          <p:cNvSpPr txBox="1">
            <a:spLocks noChangeArrowheads="1"/>
          </p:cNvSpPr>
          <p:nvPr/>
        </p:nvSpPr>
        <p:spPr bwMode="auto">
          <a:xfrm>
            <a:off x="4903788" y="4257675"/>
            <a:ext cx="1320800" cy="396875"/>
          </a:xfrm>
          <a:prstGeom prst="rect">
            <a:avLst/>
          </a:prstGeom>
          <a:noFill/>
          <a:ln w="9525">
            <a:noFill/>
            <a:miter lim="800000"/>
            <a:headEnd/>
            <a:tailEnd/>
          </a:ln>
        </p:spPr>
        <p:txBody>
          <a:bodyPr>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2000">
                <a:solidFill>
                  <a:srgbClr val="000000"/>
                </a:solidFill>
                <a:effectLst>
                  <a:outerShdw blurRad="38100" dist="38100" dir="2700000" algn="tl">
                    <a:srgbClr val="000000">
                      <a:alpha val="43137"/>
                    </a:srgbClr>
                  </a:outerShdw>
                </a:effectLst>
                <a:latin typeface="Arial" charset="0"/>
              </a:rPr>
              <a:t>anodo</a:t>
            </a:r>
          </a:p>
        </p:txBody>
      </p:sp>
      <p:sp>
        <p:nvSpPr>
          <p:cNvPr id="46112" name="Line 32"/>
          <p:cNvSpPr>
            <a:spLocks noChangeShapeType="1"/>
          </p:cNvSpPr>
          <p:nvPr/>
        </p:nvSpPr>
        <p:spPr bwMode="auto">
          <a:xfrm>
            <a:off x="7681913" y="3086100"/>
            <a:ext cx="0" cy="1770063"/>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6113" name="Line 33"/>
          <p:cNvSpPr>
            <a:spLocks noChangeShapeType="1"/>
          </p:cNvSpPr>
          <p:nvPr/>
        </p:nvSpPr>
        <p:spPr bwMode="auto">
          <a:xfrm>
            <a:off x="7491413" y="4848225"/>
            <a:ext cx="384175" cy="0"/>
          </a:xfrm>
          <a:prstGeom prst="line">
            <a:avLst/>
          </a:prstGeom>
          <a:noFill/>
          <a:ln w="254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6114" name="Line 34"/>
          <p:cNvSpPr>
            <a:spLocks noChangeShapeType="1"/>
          </p:cNvSpPr>
          <p:nvPr/>
        </p:nvSpPr>
        <p:spPr bwMode="auto">
          <a:xfrm>
            <a:off x="7588250" y="4954588"/>
            <a:ext cx="190500" cy="0"/>
          </a:xfrm>
          <a:prstGeom prst="line">
            <a:avLst/>
          </a:prstGeom>
          <a:noFill/>
          <a:ln w="5715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6115" name="Line 35"/>
          <p:cNvSpPr>
            <a:spLocks noChangeShapeType="1"/>
          </p:cNvSpPr>
          <p:nvPr/>
        </p:nvSpPr>
        <p:spPr bwMode="auto">
          <a:xfrm flipH="1">
            <a:off x="7681913" y="4954588"/>
            <a:ext cx="9525" cy="1303337"/>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6116" name="Rectangle 36"/>
          <p:cNvSpPr>
            <a:spLocks noGrp="1" noChangeArrowheads="1"/>
          </p:cNvSpPr>
          <p:nvPr>
            <p:ph type="title"/>
          </p:nvPr>
        </p:nvSpPr>
        <p:spPr>
          <a:noFill/>
        </p:spPr>
        <p:txBody>
          <a:bodyPr/>
          <a:lstStyle/>
          <a:p>
            <a:pPr algn="l" eaLnBrk="1" hangingPunct="1"/>
            <a:r>
              <a:rPr lang="it-IT"/>
              <a:t>Misura di h</a:t>
            </a:r>
          </a:p>
        </p:txBody>
      </p:sp>
      <p:sp>
        <p:nvSpPr>
          <p:cNvPr id="46117" name="Line 37"/>
          <p:cNvSpPr>
            <a:spLocks noChangeShapeType="1"/>
          </p:cNvSpPr>
          <p:nvPr/>
        </p:nvSpPr>
        <p:spPr bwMode="auto">
          <a:xfrm flipV="1">
            <a:off x="3965575" y="4079875"/>
            <a:ext cx="0" cy="1543050"/>
          </a:xfrm>
          <a:prstGeom prst="line">
            <a:avLst/>
          </a:prstGeom>
          <a:noFill/>
          <a:ln w="25400">
            <a:solidFill>
              <a:schemeClr val="tx1"/>
            </a:solidFill>
            <a:round/>
            <a:headEnd/>
            <a:tailEnd type="triangle" w="lg" len="lg"/>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6118" name="Line 38"/>
          <p:cNvSpPr>
            <a:spLocks noChangeShapeType="1"/>
          </p:cNvSpPr>
          <p:nvPr/>
        </p:nvSpPr>
        <p:spPr bwMode="auto">
          <a:xfrm flipV="1">
            <a:off x="7977188" y="4078288"/>
            <a:ext cx="0" cy="1543050"/>
          </a:xfrm>
          <a:prstGeom prst="line">
            <a:avLst/>
          </a:prstGeom>
          <a:noFill/>
          <a:ln w="25400">
            <a:solidFill>
              <a:schemeClr val="tx1"/>
            </a:solidFill>
            <a:round/>
            <a:headEnd/>
            <a:tailEnd type="triangle" w="lg" len="lg"/>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6119" name="Line 39"/>
          <p:cNvSpPr>
            <a:spLocks noChangeShapeType="1"/>
          </p:cNvSpPr>
          <p:nvPr/>
        </p:nvSpPr>
        <p:spPr bwMode="auto">
          <a:xfrm flipH="1">
            <a:off x="7824788" y="5643563"/>
            <a:ext cx="900112" cy="0"/>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6120" name="Line 40"/>
          <p:cNvSpPr>
            <a:spLocks noChangeShapeType="1"/>
          </p:cNvSpPr>
          <p:nvPr/>
        </p:nvSpPr>
        <p:spPr bwMode="auto">
          <a:xfrm flipH="1">
            <a:off x="3765550" y="5641975"/>
            <a:ext cx="900113" cy="0"/>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6121" name="Rectangle 41"/>
          <p:cNvSpPr>
            <a:spLocks noChangeArrowheads="1"/>
          </p:cNvSpPr>
          <p:nvPr/>
        </p:nvSpPr>
        <p:spPr bwMode="auto">
          <a:xfrm>
            <a:off x="3546475" y="4141788"/>
            <a:ext cx="444500" cy="396875"/>
          </a:xfrm>
          <a:prstGeom prst="rect">
            <a:avLst/>
          </a:prstGeom>
          <a:noFill/>
          <a:ln w="9525">
            <a:noFill/>
            <a:miter lim="800000"/>
            <a:headEnd/>
            <a:tailEnd/>
          </a:ln>
        </p:spPr>
        <p:txBody>
          <a:bodyPr wrap="none">
            <a:prstTxWarp prst="textNoShape">
              <a:avLst/>
            </a:prstTxWarp>
            <a:spAutoFit/>
          </a:bodyPr>
          <a:lstStyle/>
          <a:p>
            <a:pPr indent="190500" algn="just" fontAlgn="base">
              <a:lnSpc>
                <a:spcPct val="90000"/>
              </a:lnSpc>
              <a:spcBef>
                <a:spcPct val="20000"/>
              </a:spcBef>
              <a:spcAft>
                <a:spcPct val="0"/>
              </a:spcAft>
              <a:buClr>
                <a:srgbClr val="009999"/>
              </a:buClr>
              <a:buSzPct val="80000"/>
              <a:buFont typeface="Wingdings" charset="2"/>
              <a:buChar char="Ø"/>
            </a:pPr>
            <a:r>
              <a:rPr lang="it-IT" sz="2000" b="1">
                <a:solidFill>
                  <a:srgbClr val="000000"/>
                </a:solidFill>
                <a:effectLst>
                  <a:outerShdw blurRad="38100" dist="38100" dir="2700000" algn="tl">
                    <a:srgbClr val="000000">
                      <a:alpha val="43137"/>
                    </a:srgbClr>
                  </a:outerShdw>
                </a:effectLst>
                <a:latin typeface="Arial" charset="0"/>
              </a:rPr>
              <a:t>i</a:t>
            </a:r>
          </a:p>
        </p:txBody>
      </p:sp>
      <p:sp>
        <p:nvSpPr>
          <p:cNvPr id="46122" name="Rectangle 42"/>
          <p:cNvSpPr>
            <a:spLocks noChangeArrowheads="1"/>
          </p:cNvSpPr>
          <p:nvPr/>
        </p:nvSpPr>
        <p:spPr bwMode="auto">
          <a:xfrm>
            <a:off x="7472363" y="4130675"/>
            <a:ext cx="544512" cy="396875"/>
          </a:xfrm>
          <a:prstGeom prst="rect">
            <a:avLst/>
          </a:prstGeom>
          <a:noFill/>
          <a:ln w="9525">
            <a:noFill/>
            <a:miter lim="800000"/>
            <a:headEnd/>
            <a:tailEnd/>
          </a:ln>
        </p:spPr>
        <p:txBody>
          <a:bodyPr wrap="none">
            <a:prstTxWarp prst="textNoShape">
              <a:avLst/>
            </a:prstTxWarp>
            <a:spAutoFit/>
          </a:bodyPr>
          <a:lstStyle/>
          <a:p>
            <a:pPr indent="190500" algn="just" fontAlgn="base">
              <a:lnSpc>
                <a:spcPct val="90000"/>
              </a:lnSpc>
              <a:spcBef>
                <a:spcPct val="20000"/>
              </a:spcBef>
              <a:spcAft>
                <a:spcPct val="0"/>
              </a:spcAft>
              <a:buClr>
                <a:srgbClr val="009999"/>
              </a:buClr>
              <a:buSzPct val="80000"/>
              <a:buFont typeface="Wingdings" charset="2"/>
              <a:buChar char="Ø"/>
            </a:pPr>
            <a:r>
              <a:rPr lang="it-IT" sz="2000" b="1">
                <a:solidFill>
                  <a:srgbClr val="000000"/>
                </a:solidFill>
                <a:effectLst>
                  <a:outerShdw blurRad="38100" dist="38100" dir="2700000" algn="tl">
                    <a:srgbClr val="000000">
                      <a:alpha val="43137"/>
                    </a:srgbClr>
                  </a:outerShdw>
                </a:effectLst>
                <a:latin typeface="Arial" charset="0"/>
              </a:rPr>
              <a:t>V</a:t>
            </a:r>
          </a:p>
        </p:txBody>
      </p:sp>
    </p:spTree>
    <p:extLst>
      <p:ext uri="{BB962C8B-B14F-4D97-AF65-F5344CB8AC3E}">
        <p14:creationId xmlns:p14="http://schemas.microsoft.com/office/powerpoint/2010/main" val="3493426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1000"/>
                                  </p:stCondLst>
                                  <p:childTnLst>
                                    <p:set>
                                      <p:cBhvr>
                                        <p:cTn id="6" dur="1" fill="hold">
                                          <p:stCondLst>
                                            <p:cond delay="0"/>
                                          </p:stCondLst>
                                        </p:cTn>
                                        <p:tgtEl>
                                          <p:spTgt spid="168972"/>
                                        </p:tgtEl>
                                        <p:attrNameLst>
                                          <p:attrName>style.visibility</p:attrName>
                                        </p:attrNameLst>
                                      </p:cBhvr>
                                      <p:to>
                                        <p:strVal val="visible"/>
                                      </p:to>
                                    </p:set>
                                    <p:animEffect transition="in" filter="fade">
                                      <p:cBhvr>
                                        <p:cTn id="7" dur="500"/>
                                        <p:tgtEl>
                                          <p:spTgt spid="168972"/>
                                        </p:tgtEl>
                                      </p:cBhvr>
                                    </p:animEffect>
                                  </p:childTnLst>
                                </p:cTn>
                              </p:par>
                              <p:par>
                                <p:cTn id="8" presetID="35" presetClass="path" presetSubtype="0" repeatCount="indefinite" decel="50000" fill="hold" nodeType="withEffect">
                                  <p:stCondLst>
                                    <p:cond delay="0"/>
                                  </p:stCondLst>
                                  <p:endCondLst>
                                    <p:cond evt="onNext" delay="0">
                                      <p:tgtEl>
                                        <p:sldTgt/>
                                      </p:tgtEl>
                                    </p:cond>
                                  </p:endCondLst>
                                  <p:childTnLst>
                                    <p:animMotion origin="layout" path="M -3.88889E-6 3.7037E-6 L -0.08698 -0.06574 " pathEditMode="relative" rAng="0" ptsTypes="AA">
                                      <p:cBhvr>
                                        <p:cTn id="9" dur="1000" fill="hold"/>
                                        <p:tgtEl>
                                          <p:spTgt spid="168972"/>
                                        </p:tgtEl>
                                        <p:attrNameLst>
                                          <p:attrName>ppt_x</p:attrName>
                                          <p:attrName>ppt_y</p:attrName>
                                        </p:attrNameLst>
                                      </p:cBhvr>
                                      <p:rCtr x="-4400" y="-3300"/>
                                    </p:animMotion>
                                  </p:childTnLst>
                                  <p:subTnLst>
                                    <p:set>
                                      <p:cBhvr override="childStyle">
                                        <p:cTn dur="1" fill="hold" display="0" masterRel="sameClick" afterEffect="1">
                                          <p:stCondLst>
                                            <p:cond evt="end" delay="0">
                                              <p:tn val="8"/>
                                            </p:cond>
                                          </p:stCondLst>
                                        </p:cTn>
                                        <p:tgtEl>
                                          <p:spTgt spid="168972"/>
                                        </p:tgtEl>
                                        <p:attrNameLst>
                                          <p:attrName>style.visibility</p:attrName>
                                        </p:attrNameLst>
                                      </p:cBhvr>
                                      <p:to>
                                        <p:strVal val="hidden"/>
                                      </p:to>
                                    </p:set>
                                  </p:subTnLst>
                                </p:cTn>
                              </p:par>
                              <p:par>
                                <p:cTn id="10" presetID="10" presetClass="entr" presetSubtype="0" fill="hold" nodeType="withEffect">
                                  <p:stCondLst>
                                    <p:cond delay="300"/>
                                  </p:stCondLst>
                                  <p:childTnLst>
                                    <p:set>
                                      <p:cBhvr>
                                        <p:cTn id="11" dur="1" fill="hold">
                                          <p:stCondLst>
                                            <p:cond delay="0"/>
                                          </p:stCondLst>
                                        </p:cTn>
                                        <p:tgtEl>
                                          <p:spTgt spid="168973"/>
                                        </p:tgtEl>
                                        <p:attrNameLst>
                                          <p:attrName>style.visibility</p:attrName>
                                        </p:attrNameLst>
                                      </p:cBhvr>
                                      <p:to>
                                        <p:strVal val="visible"/>
                                      </p:to>
                                    </p:set>
                                    <p:animEffect transition="in" filter="fade">
                                      <p:cBhvr>
                                        <p:cTn id="12" dur="500"/>
                                        <p:tgtEl>
                                          <p:spTgt spid="168973"/>
                                        </p:tgtEl>
                                      </p:cBhvr>
                                    </p:animEffect>
                                  </p:childTnLst>
                                </p:cTn>
                              </p:par>
                              <p:par>
                                <p:cTn id="13" presetID="35" presetClass="path" presetSubtype="0" repeatCount="indefinite" decel="50000" fill="hold" nodeType="withEffect">
                                  <p:stCondLst>
                                    <p:cond delay="300"/>
                                  </p:stCondLst>
                                  <p:endCondLst>
                                    <p:cond evt="onNext" delay="0">
                                      <p:tgtEl>
                                        <p:sldTgt/>
                                      </p:tgtEl>
                                    </p:cond>
                                  </p:endCondLst>
                                  <p:childTnLst>
                                    <p:animMotion origin="layout" path="M 4.16667E-6 2.22222E-6 L -0.04844 -0.04375 " pathEditMode="relative" rAng="0" ptsTypes="AA">
                                      <p:cBhvr>
                                        <p:cTn id="14" dur="1000" fill="hold"/>
                                        <p:tgtEl>
                                          <p:spTgt spid="168973"/>
                                        </p:tgtEl>
                                        <p:attrNameLst>
                                          <p:attrName>ppt_x</p:attrName>
                                          <p:attrName>ppt_y</p:attrName>
                                        </p:attrNameLst>
                                      </p:cBhvr>
                                      <p:rCtr x="-2400" y="-2200"/>
                                    </p:animMotion>
                                  </p:childTnLst>
                                  <p:subTnLst>
                                    <p:set>
                                      <p:cBhvr override="childStyle">
                                        <p:cTn dur="1" fill="hold" display="0" masterRel="sameClick" afterEffect="1">
                                          <p:stCondLst>
                                            <p:cond evt="end" delay="0">
                                              <p:tn val="13"/>
                                            </p:cond>
                                          </p:stCondLst>
                                        </p:cTn>
                                        <p:tgtEl>
                                          <p:spTgt spid="168973"/>
                                        </p:tgtEl>
                                        <p:attrNameLst>
                                          <p:attrName>style.visibility</p:attrName>
                                        </p:attrNameLst>
                                      </p:cBhvr>
                                      <p:to>
                                        <p:strVal val="hidden"/>
                                      </p:to>
                                    </p:set>
                                  </p:subTnLst>
                                </p:cTn>
                              </p:par>
                              <p:par>
                                <p:cTn id="15" presetID="10" presetClass="entr" presetSubtype="0" fill="hold" nodeType="withEffect">
                                  <p:stCondLst>
                                    <p:cond delay="500"/>
                                  </p:stCondLst>
                                  <p:childTnLst>
                                    <p:set>
                                      <p:cBhvr>
                                        <p:cTn id="16" dur="1" fill="hold">
                                          <p:stCondLst>
                                            <p:cond delay="0"/>
                                          </p:stCondLst>
                                        </p:cTn>
                                        <p:tgtEl>
                                          <p:spTgt spid="168986"/>
                                        </p:tgtEl>
                                        <p:attrNameLst>
                                          <p:attrName>style.visibility</p:attrName>
                                        </p:attrNameLst>
                                      </p:cBhvr>
                                      <p:to>
                                        <p:strVal val="visible"/>
                                      </p:to>
                                    </p:set>
                                    <p:animEffect transition="in" filter="fade">
                                      <p:cBhvr>
                                        <p:cTn id="17" dur="500"/>
                                        <p:tgtEl>
                                          <p:spTgt spid="168986"/>
                                        </p:tgtEl>
                                      </p:cBhvr>
                                    </p:animEffect>
                                  </p:childTnLst>
                                </p:cTn>
                              </p:par>
                              <p:par>
                                <p:cTn id="18" presetID="35" presetClass="path" presetSubtype="0" repeatCount="indefinite" decel="50000" fill="hold" nodeType="withEffect">
                                  <p:stCondLst>
                                    <p:cond delay="500"/>
                                  </p:stCondLst>
                                  <p:endCondLst>
                                    <p:cond evt="onNext" delay="0">
                                      <p:tgtEl>
                                        <p:sldTgt/>
                                      </p:tgtEl>
                                    </p:cond>
                                  </p:endCondLst>
                                  <p:childTnLst>
                                    <p:animMotion origin="layout" path="M -3.88889E-6 0 L -0.04722 -0.0044 " pathEditMode="relative" rAng="0" ptsTypes="AA">
                                      <p:cBhvr>
                                        <p:cTn id="19" dur="1000" fill="hold"/>
                                        <p:tgtEl>
                                          <p:spTgt spid="168986"/>
                                        </p:tgtEl>
                                        <p:attrNameLst>
                                          <p:attrName>ppt_x</p:attrName>
                                          <p:attrName>ppt_y</p:attrName>
                                        </p:attrNameLst>
                                      </p:cBhvr>
                                      <p:rCtr x="-2400" y="-200"/>
                                    </p:animMotion>
                                  </p:childTnLst>
                                  <p:subTnLst>
                                    <p:set>
                                      <p:cBhvr override="childStyle">
                                        <p:cTn dur="1" fill="hold" display="0" masterRel="sameClick" afterEffect="1">
                                          <p:stCondLst>
                                            <p:cond evt="end" delay="0">
                                              <p:tn val="18"/>
                                            </p:cond>
                                          </p:stCondLst>
                                        </p:cTn>
                                        <p:tgtEl>
                                          <p:spTgt spid="168986"/>
                                        </p:tgtEl>
                                        <p:attrNameLst>
                                          <p:attrName>style.visibility</p:attrName>
                                        </p:attrNameLst>
                                      </p:cBhvr>
                                      <p:to>
                                        <p:strVal val="hidden"/>
                                      </p:to>
                                    </p:set>
                                  </p:subTnLst>
                                </p:cTn>
                              </p:par>
                              <p:par>
                                <p:cTn id="20" presetID="10" presetClass="entr" presetSubtype="0" fill="hold" nodeType="withEffect">
                                  <p:stCondLst>
                                    <p:cond delay="500"/>
                                  </p:stCondLst>
                                  <p:childTnLst>
                                    <p:set>
                                      <p:cBhvr>
                                        <p:cTn id="21" dur="1" fill="hold">
                                          <p:stCondLst>
                                            <p:cond delay="0"/>
                                          </p:stCondLst>
                                        </p:cTn>
                                        <p:tgtEl>
                                          <p:spTgt spid="168974"/>
                                        </p:tgtEl>
                                        <p:attrNameLst>
                                          <p:attrName>style.visibility</p:attrName>
                                        </p:attrNameLst>
                                      </p:cBhvr>
                                      <p:to>
                                        <p:strVal val="visible"/>
                                      </p:to>
                                    </p:set>
                                    <p:animEffect transition="in" filter="fade">
                                      <p:cBhvr>
                                        <p:cTn id="22" dur="500"/>
                                        <p:tgtEl>
                                          <p:spTgt spid="168974"/>
                                        </p:tgtEl>
                                      </p:cBhvr>
                                    </p:animEffect>
                                  </p:childTnLst>
                                </p:cTn>
                              </p:par>
                              <p:par>
                                <p:cTn id="23" presetID="35" presetClass="path" presetSubtype="0" repeatCount="indefinite" decel="50000" fill="hold" nodeType="withEffect">
                                  <p:stCondLst>
                                    <p:cond delay="500"/>
                                  </p:stCondLst>
                                  <p:endCondLst>
                                    <p:cond evt="onNext" delay="0">
                                      <p:tgtEl>
                                        <p:sldTgt/>
                                      </p:tgtEl>
                                    </p:cond>
                                  </p:endCondLst>
                                  <p:childTnLst>
                                    <p:animMotion origin="layout" path="M -3.05556E-6 -3.7037E-6 L -0.04948 0.0544 " pathEditMode="relative" rAng="0" ptsTypes="AA">
                                      <p:cBhvr>
                                        <p:cTn id="24" dur="1000" fill="hold"/>
                                        <p:tgtEl>
                                          <p:spTgt spid="168974"/>
                                        </p:tgtEl>
                                        <p:attrNameLst>
                                          <p:attrName>ppt_x</p:attrName>
                                          <p:attrName>ppt_y</p:attrName>
                                        </p:attrNameLst>
                                      </p:cBhvr>
                                      <p:rCtr x="-2500" y="2700"/>
                                    </p:animMotion>
                                  </p:childTnLst>
                                  <p:subTnLst>
                                    <p:set>
                                      <p:cBhvr override="childStyle">
                                        <p:cTn dur="1" fill="hold" display="0" masterRel="sameClick" afterEffect="1">
                                          <p:stCondLst>
                                            <p:cond evt="end" delay="0">
                                              <p:tn val="23"/>
                                            </p:cond>
                                          </p:stCondLst>
                                        </p:cTn>
                                        <p:tgtEl>
                                          <p:spTgt spid="168974"/>
                                        </p:tgtEl>
                                        <p:attrNameLst>
                                          <p:attrName>style.visibility</p:attrName>
                                        </p:attrNameLst>
                                      </p:cBhvr>
                                      <p:to>
                                        <p:strVal val="hidden"/>
                                      </p:to>
                                    </p:set>
                                  </p:subTnLst>
                                </p:cTn>
                              </p:par>
                              <p:par>
                                <p:cTn id="25" presetID="10" presetClass="entr" presetSubtype="0" fill="hold" nodeType="withEffect">
                                  <p:stCondLst>
                                    <p:cond delay="200"/>
                                  </p:stCondLst>
                                  <p:childTnLst>
                                    <p:set>
                                      <p:cBhvr>
                                        <p:cTn id="26" dur="1" fill="hold">
                                          <p:stCondLst>
                                            <p:cond delay="0"/>
                                          </p:stCondLst>
                                        </p:cTn>
                                        <p:tgtEl>
                                          <p:spTgt spid="168975"/>
                                        </p:tgtEl>
                                        <p:attrNameLst>
                                          <p:attrName>style.visibility</p:attrName>
                                        </p:attrNameLst>
                                      </p:cBhvr>
                                      <p:to>
                                        <p:strVal val="visible"/>
                                      </p:to>
                                    </p:set>
                                    <p:animEffect transition="in" filter="fade">
                                      <p:cBhvr>
                                        <p:cTn id="27" dur="500"/>
                                        <p:tgtEl>
                                          <p:spTgt spid="168975"/>
                                        </p:tgtEl>
                                      </p:cBhvr>
                                    </p:animEffect>
                                  </p:childTnLst>
                                </p:cTn>
                              </p:par>
                              <p:par>
                                <p:cTn id="28" presetID="35" presetClass="path" presetSubtype="0" repeatCount="indefinite" decel="50000" fill="hold" nodeType="withEffect">
                                  <p:stCondLst>
                                    <p:cond delay="200"/>
                                  </p:stCondLst>
                                  <p:endCondLst>
                                    <p:cond evt="onNext" delay="0">
                                      <p:tgtEl>
                                        <p:sldTgt/>
                                      </p:tgtEl>
                                    </p:cond>
                                  </p:endCondLst>
                                  <p:childTnLst>
                                    <p:animMotion origin="layout" path="M 1.38889E-6 -3.7037E-6 L -0.04705 0.00417 " pathEditMode="relative" rAng="0" ptsTypes="AA">
                                      <p:cBhvr>
                                        <p:cTn id="29" dur="1000" fill="hold"/>
                                        <p:tgtEl>
                                          <p:spTgt spid="168975"/>
                                        </p:tgtEl>
                                        <p:attrNameLst>
                                          <p:attrName>ppt_x</p:attrName>
                                          <p:attrName>ppt_y</p:attrName>
                                        </p:attrNameLst>
                                      </p:cBhvr>
                                      <p:rCtr x="-2400" y="200"/>
                                    </p:animMotion>
                                  </p:childTnLst>
                                  <p:subTnLst>
                                    <p:set>
                                      <p:cBhvr override="childStyle">
                                        <p:cTn dur="1" fill="hold" display="0" masterRel="sameClick" afterEffect="1">
                                          <p:stCondLst>
                                            <p:cond evt="end" delay="0">
                                              <p:tn val="28"/>
                                            </p:cond>
                                          </p:stCondLst>
                                        </p:cTn>
                                        <p:tgtEl>
                                          <p:spTgt spid="168975"/>
                                        </p:tgtEl>
                                        <p:attrNameLst>
                                          <p:attrName>style.visibility</p:attrName>
                                        </p:attrNameLst>
                                      </p:cBhvr>
                                      <p:to>
                                        <p:strVal val="hidden"/>
                                      </p:to>
                                    </p:set>
                                  </p:subTnLst>
                                </p:cTn>
                              </p:par>
                              <p:par>
                                <p:cTn id="30" presetID="10" presetClass="entr" presetSubtype="0" fill="hold" nodeType="withEffect">
                                  <p:stCondLst>
                                    <p:cond delay="500"/>
                                  </p:stCondLst>
                                  <p:childTnLst>
                                    <p:set>
                                      <p:cBhvr>
                                        <p:cTn id="31" dur="1" fill="hold">
                                          <p:stCondLst>
                                            <p:cond delay="0"/>
                                          </p:stCondLst>
                                        </p:cTn>
                                        <p:tgtEl>
                                          <p:spTgt spid="168984"/>
                                        </p:tgtEl>
                                        <p:attrNameLst>
                                          <p:attrName>style.visibility</p:attrName>
                                        </p:attrNameLst>
                                      </p:cBhvr>
                                      <p:to>
                                        <p:strVal val="visible"/>
                                      </p:to>
                                    </p:set>
                                    <p:animEffect transition="in" filter="fade">
                                      <p:cBhvr>
                                        <p:cTn id="32" dur="500"/>
                                        <p:tgtEl>
                                          <p:spTgt spid="168984"/>
                                        </p:tgtEl>
                                      </p:cBhvr>
                                    </p:animEffect>
                                  </p:childTnLst>
                                </p:cTn>
                              </p:par>
                              <p:par>
                                <p:cTn id="33" presetID="35" presetClass="path" presetSubtype="0" repeatCount="indefinite" decel="50000" fill="hold" nodeType="withEffect">
                                  <p:stCondLst>
                                    <p:cond delay="500"/>
                                  </p:stCondLst>
                                  <p:endCondLst>
                                    <p:cond evt="onNext" delay="0">
                                      <p:tgtEl>
                                        <p:sldTgt/>
                                      </p:tgtEl>
                                    </p:cond>
                                  </p:endCondLst>
                                  <p:childTnLst>
                                    <p:animMotion origin="layout" path="M 5E-6 -3.33333E-6 L -0.09167 0.02292 " pathEditMode="relative" rAng="0" ptsTypes="AA">
                                      <p:cBhvr>
                                        <p:cTn id="34" dur="1000" fill="hold"/>
                                        <p:tgtEl>
                                          <p:spTgt spid="168984"/>
                                        </p:tgtEl>
                                        <p:attrNameLst>
                                          <p:attrName>ppt_x</p:attrName>
                                          <p:attrName>ppt_y</p:attrName>
                                        </p:attrNameLst>
                                      </p:cBhvr>
                                      <p:rCtr x="-4600" y="1100"/>
                                    </p:animMotion>
                                  </p:childTnLst>
                                  <p:subTnLst>
                                    <p:set>
                                      <p:cBhvr override="childStyle">
                                        <p:cTn dur="1" fill="hold" display="0" masterRel="sameClick" afterEffect="1">
                                          <p:stCondLst>
                                            <p:cond evt="end" delay="0">
                                              <p:tn val="33"/>
                                            </p:cond>
                                          </p:stCondLst>
                                        </p:cTn>
                                        <p:tgtEl>
                                          <p:spTgt spid="168984"/>
                                        </p:tgtEl>
                                        <p:attrNameLst>
                                          <p:attrName>style.visibility</p:attrName>
                                        </p:attrNameLst>
                                      </p:cBhvr>
                                      <p:to>
                                        <p:strVal val="hidden"/>
                                      </p:to>
                                    </p:set>
                                  </p:subTnLst>
                                </p:cTn>
                              </p:par>
                              <p:par>
                                <p:cTn id="35" presetID="10" presetClass="entr" presetSubtype="0" fill="hold" nodeType="withEffect">
                                  <p:stCondLst>
                                    <p:cond delay="100"/>
                                  </p:stCondLst>
                                  <p:childTnLst>
                                    <p:set>
                                      <p:cBhvr>
                                        <p:cTn id="36" dur="1" fill="hold">
                                          <p:stCondLst>
                                            <p:cond delay="0"/>
                                          </p:stCondLst>
                                        </p:cTn>
                                        <p:tgtEl>
                                          <p:spTgt spid="168976"/>
                                        </p:tgtEl>
                                        <p:attrNameLst>
                                          <p:attrName>style.visibility</p:attrName>
                                        </p:attrNameLst>
                                      </p:cBhvr>
                                      <p:to>
                                        <p:strVal val="visible"/>
                                      </p:to>
                                    </p:set>
                                    <p:animEffect transition="in" filter="fade">
                                      <p:cBhvr>
                                        <p:cTn id="37" dur="500"/>
                                        <p:tgtEl>
                                          <p:spTgt spid="168976"/>
                                        </p:tgtEl>
                                      </p:cBhvr>
                                    </p:animEffect>
                                  </p:childTnLst>
                                </p:cTn>
                              </p:par>
                              <p:par>
                                <p:cTn id="38" presetID="35" presetClass="path" presetSubtype="0" repeatCount="indefinite" decel="50000" fill="hold" nodeType="withEffect">
                                  <p:stCondLst>
                                    <p:cond delay="100"/>
                                  </p:stCondLst>
                                  <p:endCondLst>
                                    <p:cond evt="onNext" delay="0">
                                      <p:tgtEl>
                                        <p:sldTgt/>
                                      </p:tgtEl>
                                    </p:cond>
                                  </p:endCondLst>
                                  <p:childTnLst>
                                    <p:animMotion origin="layout" path="M 4.16667E-6 -2.96296E-6 L -0.08872 -0.09815 " pathEditMode="relative" rAng="0" ptsTypes="AA">
                                      <p:cBhvr>
                                        <p:cTn id="39" dur="1000" fill="hold"/>
                                        <p:tgtEl>
                                          <p:spTgt spid="168976"/>
                                        </p:tgtEl>
                                        <p:attrNameLst>
                                          <p:attrName>ppt_x</p:attrName>
                                          <p:attrName>ppt_y</p:attrName>
                                        </p:attrNameLst>
                                      </p:cBhvr>
                                      <p:rCtr x="-4400" y="-4900"/>
                                    </p:animMotion>
                                  </p:childTnLst>
                                  <p:subTnLst>
                                    <p:set>
                                      <p:cBhvr override="childStyle">
                                        <p:cTn dur="1" fill="hold" display="0" masterRel="sameClick" afterEffect="1">
                                          <p:stCondLst>
                                            <p:cond evt="end" delay="0">
                                              <p:tn val="38"/>
                                            </p:cond>
                                          </p:stCondLst>
                                        </p:cTn>
                                        <p:tgtEl>
                                          <p:spTgt spid="168976"/>
                                        </p:tgtEl>
                                        <p:attrNameLst>
                                          <p:attrName>style.visibility</p:attrName>
                                        </p:attrNameLst>
                                      </p:cBhvr>
                                      <p:to>
                                        <p:strVal val="hidden"/>
                                      </p:to>
                                    </p:set>
                                  </p:subTnLst>
                                </p:cTn>
                              </p:par>
                              <p:par>
                                <p:cTn id="40" presetID="10" presetClass="entr" presetSubtype="0" fill="hold" nodeType="withEffect">
                                  <p:stCondLst>
                                    <p:cond delay="1100"/>
                                  </p:stCondLst>
                                  <p:childTnLst>
                                    <p:set>
                                      <p:cBhvr>
                                        <p:cTn id="41" dur="1" fill="hold">
                                          <p:stCondLst>
                                            <p:cond delay="0"/>
                                          </p:stCondLst>
                                        </p:cTn>
                                        <p:tgtEl>
                                          <p:spTgt spid="168985"/>
                                        </p:tgtEl>
                                        <p:attrNameLst>
                                          <p:attrName>style.visibility</p:attrName>
                                        </p:attrNameLst>
                                      </p:cBhvr>
                                      <p:to>
                                        <p:strVal val="visible"/>
                                      </p:to>
                                    </p:set>
                                    <p:animEffect transition="in" filter="fade">
                                      <p:cBhvr>
                                        <p:cTn id="42" dur="500"/>
                                        <p:tgtEl>
                                          <p:spTgt spid="168985"/>
                                        </p:tgtEl>
                                      </p:cBhvr>
                                    </p:animEffect>
                                  </p:childTnLst>
                                </p:cTn>
                              </p:par>
                              <p:par>
                                <p:cTn id="43" presetID="35" presetClass="path" presetSubtype="0" repeatCount="indefinite" decel="50000" fill="hold" nodeType="withEffect">
                                  <p:stCondLst>
                                    <p:cond delay="500"/>
                                  </p:stCondLst>
                                  <p:endCondLst>
                                    <p:cond evt="onNext" delay="0">
                                      <p:tgtEl>
                                        <p:sldTgt/>
                                      </p:tgtEl>
                                    </p:cond>
                                  </p:endCondLst>
                                  <p:childTnLst>
                                    <p:animMotion origin="layout" path="M -2.77778E-7 -2.96296E-6 L -0.09219 -0.03565 " pathEditMode="relative" rAng="0" ptsTypes="AA">
                                      <p:cBhvr>
                                        <p:cTn id="44" dur="1000" fill="hold"/>
                                        <p:tgtEl>
                                          <p:spTgt spid="168985"/>
                                        </p:tgtEl>
                                        <p:attrNameLst>
                                          <p:attrName>ppt_x</p:attrName>
                                          <p:attrName>ppt_y</p:attrName>
                                        </p:attrNameLst>
                                      </p:cBhvr>
                                      <p:rCtr x="-4600" y="-1800"/>
                                    </p:animMotion>
                                  </p:childTnLst>
                                  <p:subTnLst>
                                    <p:set>
                                      <p:cBhvr override="childStyle">
                                        <p:cTn dur="1" fill="hold" display="0" masterRel="sameClick" afterEffect="1">
                                          <p:stCondLst>
                                            <p:cond evt="end" delay="0">
                                              <p:tn val="43"/>
                                            </p:cond>
                                          </p:stCondLst>
                                        </p:cTn>
                                        <p:tgtEl>
                                          <p:spTgt spid="168985"/>
                                        </p:tgtEl>
                                        <p:attrNameLst>
                                          <p:attrName>style.visibility</p:attrName>
                                        </p:attrNameLst>
                                      </p:cBhvr>
                                      <p:to>
                                        <p:strVal val="hidden"/>
                                      </p:to>
                                    </p:set>
                                  </p:subTnLst>
                                </p:cTn>
                              </p:par>
                              <p:par>
                                <p:cTn id="45" presetID="10" presetClass="entr" presetSubtype="0" fill="hold" nodeType="withEffect">
                                  <p:stCondLst>
                                    <p:cond delay="1500"/>
                                  </p:stCondLst>
                                  <p:childTnLst>
                                    <p:set>
                                      <p:cBhvr>
                                        <p:cTn id="46" dur="1" fill="hold">
                                          <p:stCondLst>
                                            <p:cond delay="0"/>
                                          </p:stCondLst>
                                        </p:cTn>
                                        <p:tgtEl>
                                          <p:spTgt spid="168977"/>
                                        </p:tgtEl>
                                        <p:attrNameLst>
                                          <p:attrName>style.visibility</p:attrName>
                                        </p:attrNameLst>
                                      </p:cBhvr>
                                      <p:to>
                                        <p:strVal val="visible"/>
                                      </p:to>
                                    </p:set>
                                    <p:animEffect transition="in" filter="fade">
                                      <p:cBhvr>
                                        <p:cTn id="47" dur="500"/>
                                        <p:tgtEl>
                                          <p:spTgt spid="168977"/>
                                        </p:tgtEl>
                                      </p:cBhvr>
                                    </p:animEffect>
                                  </p:childTnLst>
                                </p:cTn>
                              </p:par>
                              <p:par>
                                <p:cTn id="48" presetID="35" presetClass="path" presetSubtype="0" repeatCount="indefinite" decel="50000" fill="hold" nodeType="withEffect">
                                  <p:stCondLst>
                                    <p:cond delay="1500"/>
                                  </p:stCondLst>
                                  <p:endCondLst>
                                    <p:cond evt="onNext" delay="0">
                                      <p:tgtEl>
                                        <p:sldTgt/>
                                      </p:tgtEl>
                                    </p:cond>
                                  </p:endCondLst>
                                  <p:childTnLst>
                                    <p:animMotion origin="layout" path="M -2.22222E-6 -1.48148E-6 L -0.0467 -0.02662 " pathEditMode="relative" rAng="0" ptsTypes="AA">
                                      <p:cBhvr>
                                        <p:cTn id="49" dur="1000" fill="hold"/>
                                        <p:tgtEl>
                                          <p:spTgt spid="168977"/>
                                        </p:tgtEl>
                                        <p:attrNameLst>
                                          <p:attrName>ppt_x</p:attrName>
                                          <p:attrName>ppt_y</p:attrName>
                                        </p:attrNameLst>
                                      </p:cBhvr>
                                      <p:rCtr x="-2300" y="-1300"/>
                                    </p:animMotion>
                                  </p:childTnLst>
                                  <p:subTnLst>
                                    <p:set>
                                      <p:cBhvr override="childStyle">
                                        <p:cTn dur="1" fill="hold" display="0" masterRel="sameClick" afterEffect="1">
                                          <p:stCondLst>
                                            <p:cond evt="end" delay="0">
                                              <p:tn val="48"/>
                                            </p:cond>
                                          </p:stCondLst>
                                        </p:cTn>
                                        <p:tgtEl>
                                          <p:spTgt spid="168977"/>
                                        </p:tgtEl>
                                        <p:attrNameLst>
                                          <p:attrName>style.visibility</p:attrName>
                                        </p:attrNameLst>
                                      </p:cBhvr>
                                      <p:to>
                                        <p:strVal val="hidden"/>
                                      </p:to>
                                    </p:set>
                                  </p:subTnLst>
                                </p:cTn>
                              </p:par>
                              <p:par>
                                <p:cTn id="50" presetID="10" presetClass="entr" presetSubtype="0" fill="hold" nodeType="withEffect">
                                  <p:stCondLst>
                                    <p:cond delay="1500"/>
                                  </p:stCondLst>
                                  <p:childTnLst>
                                    <p:set>
                                      <p:cBhvr>
                                        <p:cTn id="51" dur="1" fill="hold">
                                          <p:stCondLst>
                                            <p:cond delay="0"/>
                                          </p:stCondLst>
                                        </p:cTn>
                                        <p:tgtEl>
                                          <p:spTgt spid="168978"/>
                                        </p:tgtEl>
                                        <p:attrNameLst>
                                          <p:attrName>style.visibility</p:attrName>
                                        </p:attrNameLst>
                                      </p:cBhvr>
                                      <p:to>
                                        <p:strVal val="visible"/>
                                      </p:to>
                                    </p:set>
                                    <p:animEffect transition="in" filter="fade">
                                      <p:cBhvr>
                                        <p:cTn id="52" dur="500"/>
                                        <p:tgtEl>
                                          <p:spTgt spid="168978"/>
                                        </p:tgtEl>
                                      </p:cBhvr>
                                    </p:animEffect>
                                  </p:childTnLst>
                                </p:cTn>
                              </p:par>
                              <p:par>
                                <p:cTn id="53" presetID="35" presetClass="path" presetSubtype="0" repeatCount="indefinite" decel="50000" fill="hold" nodeType="withEffect">
                                  <p:stCondLst>
                                    <p:cond delay="1500"/>
                                  </p:stCondLst>
                                  <p:endCondLst>
                                    <p:cond evt="onNext" delay="0">
                                      <p:tgtEl>
                                        <p:sldTgt/>
                                      </p:tgtEl>
                                    </p:cond>
                                  </p:endCondLst>
                                  <p:childTnLst>
                                    <p:animMotion origin="layout" path="M 4.16667E-6 -1.85185E-6 L -0.09341 0.00787 " pathEditMode="relative" rAng="0" ptsTypes="AA">
                                      <p:cBhvr>
                                        <p:cTn id="54" dur="1000" fill="hold"/>
                                        <p:tgtEl>
                                          <p:spTgt spid="168978"/>
                                        </p:tgtEl>
                                        <p:attrNameLst>
                                          <p:attrName>ppt_x</p:attrName>
                                          <p:attrName>ppt_y</p:attrName>
                                        </p:attrNameLst>
                                      </p:cBhvr>
                                      <p:rCtr x="-4700" y="400"/>
                                    </p:animMotion>
                                  </p:childTnLst>
                                  <p:subTnLst>
                                    <p:set>
                                      <p:cBhvr override="childStyle">
                                        <p:cTn dur="1" fill="hold" display="0" masterRel="sameClick" afterEffect="1">
                                          <p:stCondLst>
                                            <p:cond evt="end" delay="0">
                                              <p:tn val="53"/>
                                            </p:cond>
                                          </p:stCondLst>
                                        </p:cTn>
                                        <p:tgtEl>
                                          <p:spTgt spid="168978"/>
                                        </p:tgtEl>
                                        <p:attrNameLst>
                                          <p:attrName>style.visibility</p:attrName>
                                        </p:attrNameLst>
                                      </p:cBhvr>
                                      <p:to>
                                        <p:strVal val="hidden"/>
                                      </p:to>
                                    </p:set>
                                  </p:subTnLst>
                                </p:cTn>
                              </p:par>
                              <p:par>
                                <p:cTn id="55" presetID="10" presetClass="entr" presetSubtype="0" fill="hold" nodeType="withEffect">
                                  <p:stCondLst>
                                    <p:cond delay="1500"/>
                                  </p:stCondLst>
                                  <p:childTnLst>
                                    <p:set>
                                      <p:cBhvr>
                                        <p:cTn id="56" dur="1" fill="hold">
                                          <p:stCondLst>
                                            <p:cond delay="0"/>
                                          </p:stCondLst>
                                        </p:cTn>
                                        <p:tgtEl>
                                          <p:spTgt spid="168979"/>
                                        </p:tgtEl>
                                        <p:attrNameLst>
                                          <p:attrName>style.visibility</p:attrName>
                                        </p:attrNameLst>
                                      </p:cBhvr>
                                      <p:to>
                                        <p:strVal val="visible"/>
                                      </p:to>
                                    </p:set>
                                    <p:animEffect transition="in" filter="fade">
                                      <p:cBhvr>
                                        <p:cTn id="57" dur="500"/>
                                        <p:tgtEl>
                                          <p:spTgt spid="168979"/>
                                        </p:tgtEl>
                                      </p:cBhvr>
                                    </p:animEffect>
                                  </p:childTnLst>
                                </p:cTn>
                              </p:par>
                              <p:par>
                                <p:cTn id="58" presetID="35" presetClass="path" presetSubtype="0" repeatCount="indefinite" decel="50000" fill="hold" nodeType="withEffect">
                                  <p:stCondLst>
                                    <p:cond delay="1500"/>
                                  </p:stCondLst>
                                  <p:endCondLst>
                                    <p:cond evt="onNext" delay="0">
                                      <p:tgtEl>
                                        <p:sldTgt/>
                                      </p:tgtEl>
                                    </p:cond>
                                  </p:endCondLst>
                                  <p:childTnLst>
                                    <p:animMotion origin="layout" path="M 1.11111E-6 3.7037E-6 L -0.08333 0.05555 " pathEditMode="relative" rAng="0" ptsTypes="AA">
                                      <p:cBhvr>
                                        <p:cTn id="59" dur="1000" fill="hold"/>
                                        <p:tgtEl>
                                          <p:spTgt spid="168979"/>
                                        </p:tgtEl>
                                        <p:attrNameLst>
                                          <p:attrName>ppt_x</p:attrName>
                                          <p:attrName>ppt_y</p:attrName>
                                        </p:attrNameLst>
                                      </p:cBhvr>
                                      <p:rCtr x="-4200" y="2800"/>
                                    </p:animMotion>
                                  </p:childTnLst>
                                  <p:subTnLst>
                                    <p:set>
                                      <p:cBhvr override="childStyle">
                                        <p:cTn dur="1" fill="hold" display="0" masterRel="sameClick" afterEffect="1">
                                          <p:stCondLst>
                                            <p:cond evt="end" delay="0">
                                              <p:tn val="58"/>
                                            </p:cond>
                                          </p:stCondLst>
                                        </p:cTn>
                                        <p:tgtEl>
                                          <p:spTgt spid="168979"/>
                                        </p:tgtEl>
                                        <p:attrNameLst>
                                          <p:attrName>style.visibility</p:attrName>
                                        </p:attrNameLst>
                                      </p:cBhvr>
                                      <p:to>
                                        <p:strVal val="hidden"/>
                                      </p:to>
                                    </p:set>
                                  </p:subTnLst>
                                </p:cTn>
                              </p:par>
                              <p:par>
                                <p:cTn id="60" presetID="10" presetClass="entr" presetSubtype="0" fill="hold" nodeType="withEffect">
                                  <p:stCondLst>
                                    <p:cond delay="1500"/>
                                  </p:stCondLst>
                                  <p:childTnLst>
                                    <p:set>
                                      <p:cBhvr>
                                        <p:cTn id="61" dur="1" fill="hold">
                                          <p:stCondLst>
                                            <p:cond delay="0"/>
                                          </p:stCondLst>
                                        </p:cTn>
                                        <p:tgtEl>
                                          <p:spTgt spid="168980"/>
                                        </p:tgtEl>
                                        <p:attrNameLst>
                                          <p:attrName>style.visibility</p:attrName>
                                        </p:attrNameLst>
                                      </p:cBhvr>
                                      <p:to>
                                        <p:strVal val="visible"/>
                                      </p:to>
                                    </p:set>
                                    <p:animEffect transition="in" filter="fade">
                                      <p:cBhvr>
                                        <p:cTn id="62" dur="500"/>
                                        <p:tgtEl>
                                          <p:spTgt spid="168980"/>
                                        </p:tgtEl>
                                      </p:cBhvr>
                                    </p:animEffect>
                                  </p:childTnLst>
                                </p:cTn>
                              </p:par>
                              <p:par>
                                <p:cTn id="63" presetID="35" presetClass="path" presetSubtype="0" repeatCount="indefinite" decel="50000" fill="hold" nodeType="withEffect">
                                  <p:stCondLst>
                                    <p:cond delay="1500"/>
                                  </p:stCondLst>
                                  <p:endCondLst>
                                    <p:cond evt="onNext" delay="0">
                                      <p:tgtEl>
                                        <p:sldTgt/>
                                      </p:tgtEl>
                                    </p:cond>
                                  </p:endCondLst>
                                  <p:childTnLst>
                                    <p:animMotion origin="layout" path="M -3.88889E-6 -3.33333E-6 L -0.09774 -0.02152 " pathEditMode="relative" rAng="0" ptsTypes="AA">
                                      <p:cBhvr>
                                        <p:cTn id="64" dur="1000" fill="hold"/>
                                        <p:tgtEl>
                                          <p:spTgt spid="168980"/>
                                        </p:tgtEl>
                                        <p:attrNameLst>
                                          <p:attrName>ppt_x</p:attrName>
                                          <p:attrName>ppt_y</p:attrName>
                                        </p:attrNameLst>
                                      </p:cBhvr>
                                      <p:rCtr x="-4900" y="-1100"/>
                                    </p:animMotion>
                                  </p:childTnLst>
                                  <p:subTnLst>
                                    <p:set>
                                      <p:cBhvr override="childStyle">
                                        <p:cTn dur="1" fill="hold" display="0" masterRel="sameClick" afterEffect="1">
                                          <p:stCondLst>
                                            <p:cond evt="end" delay="0">
                                              <p:tn val="63"/>
                                            </p:cond>
                                          </p:stCondLst>
                                        </p:cTn>
                                        <p:tgtEl>
                                          <p:spTgt spid="168980"/>
                                        </p:tgtEl>
                                        <p:attrNameLst>
                                          <p:attrName>style.visibility</p:attrName>
                                        </p:attrNameLst>
                                      </p:cBhvr>
                                      <p:to>
                                        <p:strVal val="hidden"/>
                                      </p:to>
                                    </p:set>
                                  </p:subTnLst>
                                </p:cTn>
                              </p:par>
                              <p:par>
                                <p:cTn id="65" presetID="10" presetClass="entr" presetSubtype="0" fill="hold" nodeType="withEffect">
                                  <p:stCondLst>
                                    <p:cond delay="1000"/>
                                  </p:stCondLst>
                                  <p:childTnLst>
                                    <p:set>
                                      <p:cBhvr>
                                        <p:cTn id="66" dur="1" fill="hold">
                                          <p:stCondLst>
                                            <p:cond delay="0"/>
                                          </p:stCondLst>
                                        </p:cTn>
                                        <p:tgtEl>
                                          <p:spTgt spid="168981"/>
                                        </p:tgtEl>
                                        <p:attrNameLst>
                                          <p:attrName>style.visibility</p:attrName>
                                        </p:attrNameLst>
                                      </p:cBhvr>
                                      <p:to>
                                        <p:strVal val="visible"/>
                                      </p:to>
                                    </p:set>
                                    <p:animEffect transition="in" filter="fade">
                                      <p:cBhvr>
                                        <p:cTn id="67" dur="500"/>
                                        <p:tgtEl>
                                          <p:spTgt spid="168981"/>
                                        </p:tgtEl>
                                      </p:cBhvr>
                                    </p:animEffect>
                                  </p:childTnLst>
                                </p:cTn>
                              </p:par>
                              <p:par>
                                <p:cTn id="68" presetID="35" presetClass="path" presetSubtype="0" repeatCount="indefinite" decel="50000" fill="hold" nodeType="withEffect">
                                  <p:stCondLst>
                                    <p:cond delay="1000"/>
                                  </p:stCondLst>
                                  <p:endCondLst>
                                    <p:cond evt="onNext" delay="0">
                                      <p:tgtEl>
                                        <p:sldTgt/>
                                      </p:tgtEl>
                                    </p:cond>
                                  </p:endCondLst>
                                  <p:childTnLst>
                                    <p:animMotion origin="layout" path="M 3.33333E-6 3.33333E-6 L -0.05486 -0.1051 " pathEditMode="relative" rAng="0" ptsTypes="AA">
                                      <p:cBhvr>
                                        <p:cTn id="69" dur="1000" fill="hold"/>
                                        <p:tgtEl>
                                          <p:spTgt spid="168981"/>
                                        </p:tgtEl>
                                        <p:attrNameLst>
                                          <p:attrName>ppt_x</p:attrName>
                                          <p:attrName>ppt_y</p:attrName>
                                        </p:attrNameLst>
                                      </p:cBhvr>
                                      <p:rCtr x="-2700" y="-5300"/>
                                    </p:animMotion>
                                  </p:childTnLst>
                                  <p:subTnLst>
                                    <p:set>
                                      <p:cBhvr override="childStyle">
                                        <p:cTn dur="1" fill="hold" display="0" masterRel="sameClick" afterEffect="1">
                                          <p:stCondLst>
                                            <p:cond evt="end" delay="0">
                                              <p:tn val="68"/>
                                            </p:cond>
                                          </p:stCondLst>
                                        </p:cTn>
                                        <p:tgtEl>
                                          <p:spTgt spid="168981"/>
                                        </p:tgtEl>
                                        <p:attrNameLst>
                                          <p:attrName>style.visibility</p:attrName>
                                        </p:attrNameLst>
                                      </p:cBhvr>
                                      <p:to>
                                        <p:strVal val="hidden"/>
                                      </p:to>
                                    </p:set>
                                  </p:subTnLst>
                                </p:cTn>
                              </p:par>
                              <p:par>
                                <p:cTn id="70" presetID="10" presetClass="entr" presetSubtype="0" fill="hold" nodeType="withEffect">
                                  <p:stCondLst>
                                    <p:cond delay="1000"/>
                                  </p:stCondLst>
                                  <p:childTnLst>
                                    <p:set>
                                      <p:cBhvr>
                                        <p:cTn id="71" dur="1" fill="hold">
                                          <p:stCondLst>
                                            <p:cond delay="0"/>
                                          </p:stCondLst>
                                        </p:cTn>
                                        <p:tgtEl>
                                          <p:spTgt spid="168982"/>
                                        </p:tgtEl>
                                        <p:attrNameLst>
                                          <p:attrName>style.visibility</p:attrName>
                                        </p:attrNameLst>
                                      </p:cBhvr>
                                      <p:to>
                                        <p:strVal val="visible"/>
                                      </p:to>
                                    </p:set>
                                    <p:animEffect transition="in" filter="fade">
                                      <p:cBhvr>
                                        <p:cTn id="72" dur="500"/>
                                        <p:tgtEl>
                                          <p:spTgt spid="168982"/>
                                        </p:tgtEl>
                                      </p:cBhvr>
                                    </p:animEffect>
                                  </p:childTnLst>
                                </p:cTn>
                              </p:par>
                              <p:par>
                                <p:cTn id="73" presetID="35" presetClass="path" presetSubtype="0" repeatCount="indefinite" decel="50000" fill="hold" nodeType="withEffect">
                                  <p:stCondLst>
                                    <p:cond delay="1000"/>
                                  </p:stCondLst>
                                  <p:endCondLst>
                                    <p:cond evt="onNext" delay="0">
                                      <p:tgtEl>
                                        <p:sldTgt/>
                                      </p:tgtEl>
                                    </p:cond>
                                  </p:endCondLst>
                                  <p:childTnLst>
                                    <p:animMotion origin="layout" path="M 3.33333E-6 -3.7037E-6 L -0.08924 0.08033 " pathEditMode="relative" rAng="0" ptsTypes="AA">
                                      <p:cBhvr>
                                        <p:cTn id="74" dur="1000" fill="hold"/>
                                        <p:tgtEl>
                                          <p:spTgt spid="168982"/>
                                        </p:tgtEl>
                                        <p:attrNameLst>
                                          <p:attrName>ppt_x</p:attrName>
                                          <p:attrName>ppt_y</p:attrName>
                                        </p:attrNameLst>
                                      </p:cBhvr>
                                      <p:rCtr x="-4500" y="4000"/>
                                    </p:animMotion>
                                  </p:childTnLst>
                                  <p:subTnLst>
                                    <p:set>
                                      <p:cBhvr override="childStyle">
                                        <p:cTn dur="1" fill="hold" display="0" masterRel="sameClick" afterEffect="1">
                                          <p:stCondLst>
                                            <p:cond evt="end" delay="0">
                                              <p:tn val="73"/>
                                            </p:cond>
                                          </p:stCondLst>
                                        </p:cTn>
                                        <p:tgtEl>
                                          <p:spTgt spid="168982"/>
                                        </p:tgtEl>
                                        <p:attrNameLst>
                                          <p:attrName>style.visibility</p:attrName>
                                        </p:attrNameLst>
                                      </p:cBhvr>
                                      <p:to>
                                        <p:strVal val="hidden"/>
                                      </p:to>
                                    </p:set>
                                  </p:subTnLst>
                                </p:cTn>
                              </p:par>
                              <p:par>
                                <p:cTn id="75" presetID="10" presetClass="entr" presetSubtype="0" fill="hold" nodeType="withEffect">
                                  <p:stCondLst>
                                    <p:cond delay="1000"/>
                                  </p:stCondLst>
                                  <p:childTnLst>
                                    <p:set>
                                      <p:cBhvr>
                                        <p:cTn id="76" dur="1" fill="hold">
                                          <p:stCondLst>
                                            <p:cond delay="0"/>
                                          </p:stCondLst>
                                        </p:cTn>
                                        <p:tgtEl>
                                          <p:spTgt spid="168983"/>
                                        </p:tgtEl>
                                        <p:attrNameLst>
                                          <p:attrName>style.visibility</p:attrName>
                                        </p:attrNameLst>
                                      </p:cBhvr>
                                      <p:to>
                                        <p:strVal val="visible"/>
                                      </p:to>
                                    </p:set>
                                    <p:animEffect transition="in" filter="fade">
                                      <p:cBhvr>
                                        <p:cTn id="77" dur="500"/>
                                        <p:tgtEl>
                                          <p:spTgt spid="168983"/>
                                        </p:tgtEl>
                                      </p:cBhvr>
                                    </p:animEffect>
                                  </p:childTnLst>
                                </p:cTn>
                              </p:par>
                              <p:par>
                                <p:cTn id="78" presetID="35" presetClass="path" presetSubtype="0" repeatCount="indefinite" decel="50000" fill="hold" nodeType="withEffect">
                                  <p:stCondLst>
                                    <p:cond delay="1000"/>
                                  </p:stCondLst>
                                  <p:endCondLst>
                                    <p:cond evt="onNext" delay="0">
                                      <p:tgtEl>
                                        <p:sldTgt/>
                                      </p:tgtEl>
                                    </p:cond>
                                  </p:endCondLst>
                                  <p:childTnLst>
                                    <p:animMotion origin="layout" path="M 1.38889E-6 -2.59259E-6 L -0.05816 0.10486 " pathEditMode="relative" rAng="0" ptsTypes="AA">
                                      <p:cBhvr>
                                        <p:cTn id="79" dur="1000" fill="hold"/>
                                        <p:tgtEl>
                                          <p:spTgt spid="168983"/>
                                        </p:tgtEl>
                                        <p:attrNameLst>
                                          <p:attrName>ppt_x</p:attrName>
                                          <p:attrName>ppt_y</p:attrName>
                                        </p:attrNameLst>
                                      </p:cBhvr>
                                      <p:rCtr x="-2900" y="5200"/>
                                    </p:animMotion>
                                  </p:childTnLst>
                                  <p:subTnLst>
                                    <p:set>
                                      <p:cBhvr override="childStyle">
                                        <p:cTn dur="1" fill="hold" display="0" masterRel="sameClick" afterEffect="1">
                                          <p:stCondLst>
                                            <p:cond evt="end" delay="0">
                                              <p:tn val="78"/>
                                            </p:cond>
                                          </p:stCondLst>
                                        </p:cTn>
                                        <p:tgtEl>
                                          <p:spTgt spid="16898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ChangeArrowheads="1"/>
          </p:cNvSpPr>
          <p:nvPr/>
        </p:nvSpPr>
        <p:spPr bwMode="auto">
          <a:xfrm>
            <a:off x="7993063" y="4446588"/>
            <a:ext cx="531812" cy="1177925"/>
          </a:xfrm>
          <a:prstGeom prst="rect">
            <a:avLst/>
          </a:prstGeom>
          <a:solidFill>
            <a:srgbClr val="3366FF">
              <a:alpha val="70195"/>
            </a:srgbClr>
          </a:solidFill>
          <a:ln w="9525">
            <a:noFill/>
            <a:miter lim="800000"/>
            <a:headEnd/>
            <a:tailEnd/>
          </a:ln>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7108" name="AutoShape 3"/>
          <p:cNvSpPr>
            <a:spLocks noChangeArrowheads="1"/>
          </p:cNvSpPr>
          <p:nvPr/>
        </p:nvSpPr>
        <p:spPr bwMode="auto">
          <a:xfrm rot="-5400000">
            <a:off x="2516981" y="257969"/>
            <a:ext cx="409575" cy="56657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251 w 21600"/>
              <a:gd name="T13" fmla="*/ 3251 h 21600"/>
              <a:gd name="T14" fmla="*/ 18349 w 21600"/>
              <a:gd name="T15" fmla="*/ 18349 h 21600"/>
            </a:gdLst>
            <a:ahLst/>
            <a:cxnLst>
              <a:cxn ang="T8">
                <a:pos x="T0" y="T1"/>
              </a:cxn>
              <a:cxn ang="T9">
                <a:pos x="T2" y="T3"/>
              </a:cxn>
              <a:cxn ang="T10">
                <a:pos x="T4" y="T5"/>
              </a:cxn>
              <a:cxn ang="T11">
                <a:pos x="T6" y="T7"/>
              </a:cxn>
            </a:cxnLst>
            <a:rect l="T12" t="T13" r="T14" b="T15"/>
            <a:pathLst>
              <a:path w="21600" h="21600">
                <a:moveTo>
                  <a:pt x="0" y="0"/>
                </a:moveTo>
                <a:lnTo>
                  <a:pt x="2902" y="21600"/>
                </a:lnTo>
                <a:lnTo>
                  <a:pt x="18698" y="21600"/>
                </a:lnTo>
                <a:lnTo>
                  <a:pt x="21600" y="0"/>
                </a:lnTo>
                <a:lnTo>
                  <a:pt x="0" y="0"/>
                </a:lnTo>
                <a:close/>
              </a:path>
            </a:pathLst>
          </a:custGeom>
          <a:solidFill>
            <a:srgbClr val="00FFFF"/>
          </a:solidFill>
          <a:ln w="9525">
            <a:noFill/>
            <a:miter lim="800000"/>
            <a:headEnd/>
            <a:tailEnd/>
          </a:ln>
        </p:spPr>
        <p:txBody>
          <a:bodyPr anchor="ctr">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7109" name="Oval 4"/>
          <p:cNvSpPr>
            <a:spLocks noChangeArrowheads="1"/>
          </p:cNvSpPr>
          <p:nvPr/>
        </p:nvSpPr>
        <p:spPr bwMode="auto">
          <a:xfrm>
            <a:off x="4165600" y="2014538"/>
            <a:ext cx="1436688" cy="2111375"/>
          </a:xfrm>
          <a:prstGeom prst="ellipse">
            <a:avLst/>
          </a:prstGeom>
          <a:solidFill>
            <a:srgbClr val="E1FFFF">
              <a:alpha val="61960"/>
            </a:srgbClr>
          </a:solidFill>
          <a:ln w="9525">
            <a:solidFill>
              <a:srgbClr val="33CCCC"/>
            </a:solidFill>
            <a:round/>
            <a:headEnd/>
            <a:tailEnd/>
          </a:ln>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7110" name="Line 5"/>
          <p:cNvSpPr>
            <a:spLocks noChangeShapeType="1"/>
          </p:cNvSpPr>
          <p:nvPr/>
        </p:nvSpPr>
        <p:spPr bwMode="auto">
          <a:xfrm>
            <a:off x="4860925" y="3879850"/>
            <a:ext cx="0" cy="2376488"/>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7111" name="Text Box 6"/>
          <p:cNvSpPr txBox="1">
            <a:spLocks noChangeArrowheads="1"/>
          </p:cNvSpPr>
          <p:nvPr/>
        </p:nvSpPr>
        <p:spPr bwMode="auto">
          <a:xfrm rot="-5400000">
            <a:off x="4718051" y="682625"/>
            <a:ext cx="488950" cy="1997075"/>
          </a:xfrm>
          <a:prstGeom prst="rect">
            <a:avLst/>
          </a:prstGeom>
          <a:noFill/>
          <a:ln w="9525">
            <a:noFill/>
            <a:miter lim="800000"/>
            <a:headEnd/>
            <a:tailEnd/>
          </a:ln>
        </p:spPr>
        <p:txBody>
          <a:bodyPr vert="eaVert" wrap="none">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2000">
                <a:solidFill>
                  <a:srgbClr val="000000"/>
                </a:solidFill>
                <a:effectLst>
                  <a:outerShdw blurRad="38100" dist="38100" dir="2700000" algn="tl">
                    <a:srgbClr val="000000">
                      <a:alpha val="43137"/>
                    </a:srgbClr>
                  </a:outerShdw>
                </a:effectLst>
                <a:latin typeface="Arial" charset="0"/>
              </a:rPr>
              <a:t>cella fotoelettrica</a:t>
            </a:r>
          </a:p>
        </p:txBody>
      </p:sp>
      <p:sp>
        <p:nvSpPr>
          <p:cNvPr id="47112" name="Line 7"/>
          <p:cNvSpPr>
            <a:spLocks noChangeShapeType="1"/>
          </p:cNvSpPr>
          <p:nvPr/>
        </p:nvSpPr>
        <p:spPr bwMode="auto">
          <a:xfrm>
            <a:off x="5603875" y="3071813"/>
            <a:ext cx="2095500" cy="0"/>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7113" name="Arc 8"/>
          <p:cNvSpPr>
            <a:spLocks/>
          </p:cNvSpPr>
          <p:nvPr/>
        </p:nvSpPr>
        <p:spPr bwMode="auto">
          <a:xfrm>
            <a:off x="4860925" y="2054225"/>
            <a:ext cx="736600" cy="2022475"/>
          </a:xfrm>
          <a:custGeom>
            <a:avLst/>
            <a:gdLst>
              <a:gd name="T0" fmla="*/ 2147483647 w 21600"/>
              <a:gd name="T1" fmla="*/ 0 h 41699"/>
              <a:gd name="T2" fmla="*/ 2147483647 w 21600"/>
              <a:gd name="T3" fmla="*/ 2147483647 h 41699"/>
              <a:gd name="T4" fmla="*/ 0 w 21600"/>
              <a:gd name="T5" fmla="*/ 2147483647 h 41699"/>
              <a:gd name="T6" fmla="*/ 0 60000 65536"/>
              <a:gd name="T7" fmla="*/ 0 60000 65536"/>
              <a:gd name="T8" fmla="*/ 0 60000 65536"/>
              <a:gd name="T9" fmla="*/ 0 w 21600"/>
              <a:gd name="T10" fmla="*/ 0 h 41699"/>
              <a:gd name="T11" fmla="*/ 21600 w 21600"/>
              <a:gd name="T12" fmla="*/ 41699 h 41699"/>
            </a:gdLst>
            <a:ahLst/>
            <a:cxnLst>
              <a:cxn ang="T6">
                <a:pos x="T0" y="T1"/>
              </a:cxn>
              <a:cxn ang="T7">
                <a:pos x="T2" y="T3"/>
              </a:cxn>
              <a:cxn ang="T8">
                <a:pos x="T4" y="T5"/>
              </a:cxn>
            </a:cxnLst>
            <a:rect l="T9" t="T10" r="T11" b="T12"/>
            <a:pathLst>
              <a:path w="21600" h="41699" fill="none" extrusionOk="0">
                <a:moveTo>
                  <a:pt x="4733" y="-1"/>
                </a:moveTo>
                <a:cubicBezTo>
                  <a:pt x="14593" y="2214"/>
                  <a:pt x="21600" y="10969"/>
                  <a:pt x="21600" y="21075"/>
                </a:cubicBezTo>
                <a:cubicBezTo>
                  <a:pt x="21600" y="30531"/>
                  <a:pt x="15448" y="38888"/>
                  <a:pt x="6419" y="41699"/>
                </a:cubicBezTo>
              </a:path>
              <a:path w="21600" h="41699" stroke="0" extrusionOk="0">
                <a:moveTo>
                  <a:pt x="4733" y="-1"/>
                </a:moveTo>
                <a:cubicBezTo>
                  <a:pt x="14593" y="2214"/>
                  <a:pt x="21600" y="10969"/>
                  <a:pt x="21600" y="21075"/>
                </a:cubicBezTo>
                <a:cubicBezTo>
                  <a:pt x="21600" y="30531"/>
                  <a:pt x="15448" y="38888"/>
                  <a:pt x="6419" y="41699"/>
                </a:cubicBezTo>
                <a:lnTo>
                  <a:pt x="0" y="21075"/>
                </a:lnTo>
                <a:lnTo>
                  <a:pt x="4733" y="-1"/>
                </a:lnTo>
                <a:close/>
              </a:path>
            </a:pathLst>
          </a:custGeom>
          <a:noFill/>
          <a:ln w="76200">
            <a:solidFill>
              <a:schemeClr val="bg2"/>
            </a:solidFill>
            <a:round/>
            <a:headEnd/>
            <a:tailEnd/>
          </a:ln>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7114" name="Oval 9"/>
          <p:cNvSpPr>
            <a:spLocks noChangeArrowheads="1"/>
          </p:cNvSpPr>
          <p:nvPr/>
        </p:nvSpPr>
        <p:spPr bwMode="auto">
          <a:xfrm>
            <a:off x="4635500" y="2209800"/>
            <a:ext cx="444500" cy="1676400"/>
          </a:xfrm>
          <a:prstGeom prst="ellipse">
            <a:avLst/>
          </a:prstGeom>
          <a:noFill/>
          <a:ln w="38100">
            <a:solidFill>
              <a:schemeClr val="tx1"/>
            </a:solidFill>
            <a:round/>
            <a:headEnd/>
            <a:tailEnd/>
          </a:ln>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7115" name="Line 10"/>
          <p:cNvSpPr>
            <a:spLocks noChangeShapeType="1"/>
          </p:cNvSpPr>
          <p:nvPr/>
        </p:nvSpPr>
        <p:spPr bwMode="auto">
          <a:xfrm>
            <a:off x="4868863" y="6237288"/>
            <a:ext cx="2805112" cy="0"/>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7116" name="Oval 11"/>
          <p:cNvSpPr>
            <a:spLocks noChangeArrowheads="1"/>
          </p:cNvSpPr>
          <p:nvPr/>
        </p:nvSpPr>
        <p:spPr bwMode="auto">
          <a:xfrm>
            <a:off x="4565650" y="4810125"/>
            <a:ext cx="576263" cy="501650"/>
          </a:xfrm>
          <a:prstGeom prst="ellipse">
            <a:avLst/>
          </a:prstGeom>
          <a:solidFill>
            <a:schemeClr val="bg1"/>
          </a:solidFill>
          <a:ln w="25400">
            <a:solidFill>
              <a:schemeClr val="tx1"/>
            </a:solidFill>
            <a:round/>
            <a:headEnd/>
            <a:tailEnd/>
          </a:ln>
        </p:spPr>
        <p:txBody>
          <a:bodyPr wrap="none" anchor="ctr">
            <a:prstTxWarp prst="textNoShape">
              <a:avLst/>
            </a:prstTxWarp>
          </a:bodyPr>
          <a:lstStyle/>
          <a:p>
            <a:pPr algn="ctr" fontAlgn="base">
              <a:lnSpc>
                <a:spcPct val="90000"/>
              </a:lnSpc>
              <a:spcBef>
                <a:spcPct val="20000"/>
              </a:spcBef>
              <a:spcAft>
                <a:spcPct val="0"/>
              </a:spcAft>
              <a:buClr>
                <a:srgbClr val="009999"/>
              </a:buClr>
              <a:buSzPct val="80000"/>
              <a:buFont typeface="Wingdings" charset="2"/>
              <a:buChar char="Ø"/>
            </a:pPr>
            <a:r>
              <a:rPr lang="it-IT" sz="3200" b="1">
                <a:solidFill>
                  <a:srgbClr val="000000"/>
                </a:solidFill>
                <a:effectLst>
                  <a:outerShdw blurRad="38100" dist="38100" dir="2700000" algn="tl">
                    <a:srgbClr val="000000">
                      <a:alpha val="43137"/>
                    </a:srgbClr>
                  </a:outerShdw>
                </a:effectLst>
                <a:latin typeface="Arial" charset="0"/>
              </a:rPr>
              <a:t>A</a:t>
            </a:r>
          </a:p>
        </p:txBody>
      </p:sp>
      <p:pic>
        <p:nvPicPr>
          <p:cNvPr id="169996" name="Picture 12"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750" y="3055938"/>
            <a:ext cx="71438" cy="71437"/>
          </a:xfrm>
          <a:prstGeom prst="rect">
            <a:avLst/>
          </a:prstGeom>
          <a:noFill/>
          <a:ln w="9525">
            <a:noFill/>
            <a:miter lim="800000"/>
            <a:headEnd/>
            <a:tailEnd/>
          </a:ln>
        </p:spPr>
      </p:pic>
      <p:pic>
        <p:nvPicPr>
          <p:cNvPr id="169997" name="Picture 13"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4813" y="2846388"/>
            <a:ext cx="71437" cy="71437"/>
          </a:xfrm>
          <a:prstGeom prst="rect">
            <a:avLst/>
          </a:prstGeom>
          <a:noFill/>
          <a:ln w="9525">
            <a:noFill/>
            <a:miter lim="800000"/>
            <a:headEnd/>
            <a:tailEnd/>
          </a:ln>
        </p:spPr>
      </p:pic>
      <p:pic>
        <p:nvPicPr>
          <p:cNvPr id="169998" name="Picture 14"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7988" y="3067050"/>
            <a:ext cx="71437" cy="71438"/>
          </a:xfrm>
          <a:prstGeom prst="rect">
            <a:avLst/>
          </a:prstGeom>
          <a:noFill/>
          <a:ln w="9525">
            <a:noFill/>
            <a:miter lim="800000"/>
            <a:headEnd/>
            <a:tailEnd/>
          </a:ln>
        </p:spPr>
      </p:pic>
      <p:pic>
        <p:nvPicPr>
          <p:cNvPr id="169999" name="Picture 15"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1638" y="3238500"/>
            <a:ext cx="71437" cy="71438"/>
          </a:xfrm>
          <a:prstGeom prst="rect">
            <a:avLst/>
          </a:prstGeom>
          <a:noFill/>
          <a:ln w="9525">
            <a:noFill/>
            <a:miter lim="800000"/>
            <a:headEnd/>
            <a:tailEnd/>
          </a:ln>
        </p:spPr>
      </p:pic>
      <p:pic>
        <p:nvPicPr>
          <p:cNvPr id="170000" name="Picture 16"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4813" y="3130550"/>
            <a:ext cx="71437" cy="71438"/>
          </a:xfrm>
          <a:prstGeom prst="rect">
            <a:avLst/>
          </a:prstGeom>
          <a:noFill/>
          <a:ln w="9525">
            <a:noFill/>
            <a:miter lim="800000"/>
            <a:headEnd/>
            <a:tailEnd/>
          </a:ln>
        </p:spPr>
      </p:pic>
      <p:pic>
        <p:nvPicPr>
          <p:cNvPr id="170001" name="Picture 17"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3225" y="2914650"/>
            <a:ext cx="71438" cy="71438"/>
          </a:xfrm>
          <a:prstGeom prst="rect">
            <a:avLst/>
          </a:prstGeom>
          <a:noFill/>
          <a:ln w="9525">
            <a:noFill/>
            <a:miter lim="800000"/>
            <a:headEnd/>
            <a:tailEnd/>
          </a:ln>
        </p:spPr>
      </p:pic>
      <p:pic>
        <p:nvPicPr>
          <p:cNvPr id="170002" name="Picture 18"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4813" y="3182938"/>
            <a:ext cx="71437" cy="71437"/>
          </a:xfrm>
          <a:prstGeom prst="rect">
            <a:avLst/>
          </a:prstGeom>
          <a:noFill/>
          <a:ln w="9525">
            <a:noFill/>
            <a:miter lim="800000"/>
            <a:headEnd/>
            <a:tailEnd/>
          </a:ln>
        </p:spPr>
      </p:pic>
      <p:pic>
        <p:nvPicPr>
          <p:cNvPr id="170003" name="Picture 19"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64175" y="3316288"/>
            <a:ext cx="71438" cy="71437"/>
          </a:xfrm>
          <a:prstGeom prst="rect">
            <a:avLst/>
          </a:prstGeom>
          <a:noFill/>
          <a:ln w="9525">
            <a:noFill/>
            <a:miter lim="800000"/>
            <a:headEnd/>
            <a:tailEnd/>
          </a:ln>
        </p:spPr>
      </p:pic>
      <p:pic>
        <p:nvPicPr>
          <p:cNvPr id="170004" name="Picture 20"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750" y="3055938"/>
            <a:ext cx="71438" cy="71437"/>
          </a:xfrm>
          <a:prstGeom prst="rect">
            <a:avLst/>
          </a:prstGeom>
          <a:noFill/>
          <a:ln w="9525">
            <a:noFill/>
            <a:miter lim="800000"/>
            <a:headEnd/>
            <a:tailEnd/>
          </a:ln>
        </p:spPr>
      </p:pic>
      <p:pic>
        <p:nvPicPr>
          <p:cNvPr id="170005" name="Picture 21"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9575" y="3113088"/>
            <a:ext cx="71438" cy="71437"/>
          </a:xfrm>
          <a:prstGeom prst="rect">
            <a:avLst/>
          </a:prstGeom>
          <a:noFill/>
          <a:ln w="9525">
            <a:noFill/>
            <a:miter lim="800000"/>
            <a:headEnd/>
            <a:tailEnd/>
          </a:ln>
        </p:spPr>
      </p:pic>
      <p:pic>
        <p:nvPicPr>
          <p:cNvPr id="170006" name="Picture 22"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9575" y="2981325"/>
            <a:ext cx="71438" cy="71438"/>
          </a:xfrm>
          <a:prstGeom prst="rect">
            <a:avLst/>
          </a:prstGeom>
          <a:noFill/>
          <a:ln w="9525">
            <a:noFill/>
            <a:miter lim="800000"/>
            <a:headEnd/>
            <a:tailEnd/>
          </a:ln>
        </p:spPr>
      </p:pic>
      <p:pic>
        <p:nvPicPr>
          <p:cNvPr id="170007" name="Picture 23"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1638" y="3033713"/>
            <a:ext cx="71437" cy="71437"/>
          </a:xfrm>
          <a:prstGeom prst="rect">
            <a:avLst/>
          </a:prstGeom>
          <a:noFill/>
          <a:ln w="9525">
            <a:noFill/>
            <a:miter lim="800000"/>
            <a:headEnd/>
            <a:tailEnd/>
          </a:ln>
        </p:spPr>
      </p:pic>
      <p:pic>
        <p:nvPicPr>
          <p:cNvPr id="170008" name="Picture 24"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0050" y="3270250"/>
            <a:ext cx="71438" cy="71438"/>
          </a:xfrm>
          <a:prstGeom prst="rect">
            <a:avLst/>
          </a:prstGeom>
          <a:noFill/>
          <a:ln w="9525">
            <a:noFill/>
            <a:miter lim="800000"/>
            <a:headEnd/>
            <a:tailEnd/>
          </a:ln>
        </p:spPr>
      </p:pic>
      <p:pic>
        <p:nvPicPr>
          <p:cNvPr id="170009" name="Picture 25"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1163" y="2959100"/>
            <a:ext cx="71437" cy="71438"/>
          </a:xfrm>
          <a:prstGeom prst="rect">
            <a:avLst/>
          </a:prstGeom>
          <a:noFill/>
          <a:ln w="9525">
            <a:noFill/>
            <a:miter lim="800000"/>
            <a:headEnd/>
            <a:tailEnd/>
          </a:ln>
        </p:spPr>
      </p:pic>
      <p:pic>
        <p:nvPicPr>
          <p:cNvPr id="170010" name="Picture 26"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750" y="2955925"/>
            <a:ext cx="71438" cy="71438"/>
          </a:xfrm>
          <a:prstGeom prst="rect">
            <a:avLst/>
          </a:prstGeom>
          <a:noFill/>
          <a:ln w="9525">
            <a:noFill/>
            <a:miter lim="800000"/>
            <a:headEnd/>
            <a:tailEnd/>
          </a:ln>
        </p:spPr>
      </p:pic>
      <p:sp>
        <p:nvSpPr>
          <p:cNvPr id="47132" name="Text Box 27"/>
          <p:cNvSpPr txBox="1">
            <a:spLocks noChangeArrowheads="1"/>
          </p:cNvSpPr>
          <p:nvPr/>
        </p:nvSpPr>
        <p:spPr bwMode="auto">
          <a:xfrm>
            <a:off x="5589588" y="3006725"/>
            <a:ext cx="414337" cy="549275"/>
          </a:xfrm>
          <a:prstGeom prst="rect">
            <a:avLst/>
          </a:prstGeom>
          <a:noFill/>
          <a:ln w="9525">
            <a:noFill/>
            <a:miter lim="800000"/>
            <a:headEnd/>
            <a:tailEnd/>
          </a:ln>
        </p:spPr>
        <p:txBody>
          <a:bodyPr wrap="none">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3000">
                <a:solidFill>
                  <a:srgbClr val="000000"/>
                </a:solidFill>
                <a:effectLst>
                  <a:outerShdw blurRad="38100" dist="38100" dir="2700000" algn="tl">
                    <a:srgbClr val="000000">
                      <a:alpha val="43137"/>
                    </a:srgbClr>
                  </a:outerShdw>
                </a:effectLst>
                <a:latin typeface="Century Gothic" pitchFamily="34" charset="0"/>
              </a:rPr>
              <a:t>+</a:t>
            </a:r>
          </a:p>
        </p:txBody>
      </p:sp>
      <p:sp>
        <p:nvSpPr>
          <p:cNvPr id="47133" name="Text Box 28"/>
          <p:cNvSpPr txBox="1">
            <a:spLocks noChangeArrowheads="1"/>
          </p:cNvSpPr>
          <p:nvPr/>
        </p:nvSpPr>
        <p:spPr bwMode="auto">
          <a:xfrm>
            <a:off x="4475163" y="3789363"/>
            <a:ext cx="374650" cy="549275"/>
          </a:xfrm>
          <a:prstGeom prst="rect">
            <a:avLst/>
          </a:prstGeom>
          <a:noFill/>
          <a:ln w="9525">
            <a:noFill/>
            <a:miter lim="800000"/>
            <a:headEnd/>
            <a:tailEnd/>
          </a:ln>
        </p:spPr>
        <p:txBody>
          <a:bodyPr wrap="none">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3000">
                <a:solidFill>
                  <a:srgbClr val="000000"/>
                </a:solidFill>
                <a:effectLst>
                  <a:outerShdw blurRad="38100" dist="38100" dir="2700000" algn="tl">
                    <a:srgbClr val="000000">
                      <a:alpha val="43137"/>
                    </a:srgbClr>
                  </a:outerShdw>
                </a:effectLst>
                <a:latin typeface="Century Gothic" pitchFamily="34" charset="0"/>
              </a:rPr>
              <a:t>_</a:t>
            </a:r>
          </a:p>
        </p:txBody>
      </p:sp>
      <p:sp>
        <p:nvSpPr>
          <p:cNvPr id="47134" name="Text Box 29"/>
          <p:cNvSpPr txBox="1">
            <a:spLocks noChangeArrowheads="1"/>
          </p:cNvSpPr>
          <p:nvPr/>
        </p:nvSpPr>
        <p:spPr bwMode="auto">
          <a:xfrm>
            <a:off x="5630863" y="2633663"/>
            <a:ext cx="1679575" cy="396875"/>
          </a:xfrm>
          <a:prstGeom prst="rect">
            <a:avLst/>
          </a:prstGeom>
          <a:noFill/>
          <a:ln w="9525">
            <a:noFill/>
            <a:miter lim="800000"/>
            <a:headEnd/>
            <a:tailEnd/>
          </a:ln>
        </p:spPr>
        <p:txBody>
          <a:bodyPr>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2000">
                <a:solidFill>
                  <a:srgbClr val="000000"/>
                </a:solidFill>
                <a:effectLst>
                  <a:outerShdw blurRad="38100" dist="38100" dir="2700000" algn="tl">
                    <a:srgbClr val="000000">
                      <a:alpha val="43137"/>
                    </a:srgbClr>
                  </a:outerShdw>
                </a:effectLst>
                <a:latin typeface="Arial" charset="0"/>
              </a:rPr>
              <a:t>fotocatodo</a:t>
            </a:r>
          </a:p>
        </p:txBody>
      </p:sp>
      <p:sp>
        <p:nvSpPr>
          <p:cNvPr id="47135" name="Text Box 30"/>
          <p:cNvSpPr txBox="1">
            <a:spLocks noChangeArrowheads="1"/>
          </p:cNvSpPr>
          <p:nvPr/>
        </p:nvSpPr>
        <p:spPr bwMode="auto">
          <a:xfrm>
            <a:off x="4903788" y="4257675"/>
            <a:ext cx="1320800" cy="396875"/>
          </a:xfrm>
          <a:prstGeom prst="rect">
            <a:avLst/>
          </a:prstGeom>
          <a:noFill/>
          <a:ln w="9525">
            <a:noFill/>
            <a:miter lim="800000"/>
            <a:headEnd/>
            <a:tailEnd/>
          </a:ln>
        </p:spPr>
        <p:txBody>
          <a:bodyPr>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2000">
                <a:solidFill>
                  <a:srgbClr val="000000"/>
                </a:solidFill>
                <a:effectLst>
                  <a:outerShdw blurRad="38100" dist="38100" dir="2700000" algn="tl">
                    <a:srgbClr val="000000">
                      <a:alpha val="43137"/>
                    </a:srgbClr>
                  </a:outerShdw>
                </a:effectLst>
                <a:latin typeface="Arial" charset="0"/>
              </a:rPr>
              <a:t>anodo</a:t>
            </a:r>
          </a:p>
        </p:txBody>
      </p:sp>
      <p:sp>
        <p:nvSpPr>
          <p:cNvPr id="47136" name="Line 31"/>
          <p:cNvSpPr>
            <a:spLocks noChangeShapeType="1"/>
          </p:cNvSpPr>
          <p:nvPr/>
        </p:nvSpPr>
        <p:spPr bwMode="auto">
          <a:xfrm>
            <a:off x="7681913" y="3086100"/>
            <a:ext cx="0" cy="1770063"/>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7137" name="Line 32"/>
          <p:cNvSpPr>
            <a:spLocks noChangeShapeType="1"/>
          </p:cNvSpPr>
          <p:nvPr/>
        </p:nvSpPr>
        <p:spPr bwMode="auto">
          <a:xfrm>
            <a:off x="7491413" y="4848225"/>
            <a:ext cx="384175" cy="0"/>
          </a:xfrm>
          <a:prstGeom prst="line">
            <a:avLst/>
          </a:prstGeom>
          <a:noFill/>
          <a:ln w="254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7138" name="Line 33"/>
          <p:cNvSpPr>
            <a:spLocks noChangeShapeType="1"/>
          </p:cNvSpPr>
          <p:nvPr/>
        </p:nvSpPr>
        <p:spPr bwMode="auto">
          <a:xfrm>
            <a:off x="7588250" y="4954588"/>
            <a:ext cx="190500" cy="0"/>
          </a:xfrm>
          <a:prstGeom prst="line">
            <a:avLst/>
          </a:prstGeom>
          <a:noFill/>
          <a:ln w="5715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7139" name="Line 34"/>
          <p:cNvSpPr>
            <a:spLocks noChangeShapeType="1"/>
          </p:cNvSpPr>
          <p:nvPr/>
        </p:nvSpPr>
        <p:spPr bwMode="auto">
          <a:xfrm flipH="1">
            <a:off x="7681913" y="4954588"/>
            <a:ext cx="9525" cy="1303337"/>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7140" name="Line 35"/>
          <p:cNvSpPr>
            <a:spLocks noChangeShapeType="1"/>
          </p:cNvSpPr>
          <p:nvPr/>
        </p:nvSpPr>
        <p:spPr bwMode="auto">
          <a:xfrm flipH="1">
            <a:off x="7848600" y="4449763"/>
            <a:ext cx="862013" cy="0"/>
          </a:xfrm>
          <a:prstGeom prst="line">
            <a:avLst/>
          </a:prstGeom>
          <a:noFill/>
          <a:ln w="25400">
            <a:solidFill>
              <a:schemeClr val="tx1"/>
            </a:solidFill>
            <a:prstDash val="dash"/>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7141" name="Line 36"/>
          <p:cNvSpPr>
            <a:spLocks noChangeShapeType="1"/>
          </p:cNvSpPr>
          <p:nvPr/>
        </p:nvSpPr>
        <p:spPr bwMode="auto">
          <a:xfrm flipH="1">
            <a:off x="7824788" y="5643563"/>
            <a:ext cx="900112" cy="0"/>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7142" name="Rectangle 37"/>
          <p:cNvSpPr>
            <a:spLocks noChangeArrowheads="1"/>
          </p:cNvSpPr>
          <p:nvPr/>
        </p:nvSpPr>
        <p:spPr bwMode="auto">
          <a:xfrm>
            <a:off x="7935913" y="4057650"/>
            <a:ext cx="1104900" cy="396875"/>
          </a:xfrm>
          <a:prstGeom prst="rect">
            <a:avLst/>
          </a:prstGeom>
          <a:noFill/>
          <a:ln w="9525">
            <a:noFill/>
            <a:miter lim="800000"/>
            <a:headEnd/>
            <a:tailEnd/>
          </a:ln>
        </p:spPr>
        <p:txBody>
          <a:bodyPr wrap="none">
            <a:prstTxWarp prst="textNoShape">
              <a:avLst/>
            </a:prstTxWarp>
            <a:spAutoFit/>
          </a:bodyPr>
          <a:lstStyle/>
          <a:p>
            <a:pPr indent="190500" algn="just" fontAlgn="base">
              <a:lnSpc>
                <a:spcPct val="90000"/>
              </a:lnSpc>
              <a:spcBef>
                <a:spcPct val="20000"/>
              </a:spcBef>
              <a:spcAft>
                <a:spcPct val="0"/>
              </a:spcAft>
              <a:buClr>
                <a:srgbClr val="009999"/>
              </a:buClr>
              <a:buSzPct val="80000"/>
              <a:buFont typeface="Wingdings" charset="2"/>
              <a:buChar char="Ø"/>
            </a:pPr>
            <a:r>
              <a:rPr lang="it-IT" sz="2000" b="1">
                <a:solidFill>
                  <a:srgbClr val="000000"/>
                </a:solidFill>
                <a:effectLst>
                  <a:outerShdw blurRad="38100" dist="38100" dir="2700000" algn="tl">
                    <a:srgbClr val="000000">
                      <a:alpha val="43137"/>
                    </a:srgbClr>
                  </a:outerShdw>
                </a:effectLst>
                <a:latin typeface="Arial" charset="0"/>
              </a:rPr>
              <a:t>V</a:t>
            </a:r>
            <a:r>
              <a:rPr lang="it-IT" sz="2000" b="1" baseline="-25000">
                <a:solidFill>
                  <a:srgbClr val="000000"/>
                </a:solidFill>
                <a:effectLst>
                  <a:outerShdw blurRad="38100" dist="38100" dir="2700000" algn="tl">
                    <a:srgbClr val="000000">
                      <a:alpha val="43137"/>
                    </a:srgbClr>
                  </a:outerShdw>
                </a:effectLst>
                <a:latin typeface="Arial" charset="0"/>
              </a:rPr>
              <a:t>arresto</a:t>
            </a:r>
            <a:endParaRPr lang="it-IT" sz="2000" b="1">
              <a:solidFill>
                <a:srgbClr val="000000"/>
              </a:solidFill>
              <a:effectLst>
                <a:outerShdw blurRad="38100" dist="38100" dir="2700000" algn="tl">
                  <a:srgbClr val="000000">
                    <a:alpha val="43137"/>
                  </a:srgbClr>
                </a:outerShdw>
              </a:effectLst>
              <a:latin typeface="Arial" charset="0"/>
            </a:endParaRPr>
          </a:p>
        </p:txBody>
      </p:sp>
      <p:graphicFrame>
        <p:nvGraphicFramePr>
          <p:cNvPr id="47106" name="Object 38"/>
          <p:cNvGraphicFramePr>
            <a:graphicFrameLocks noGrp="1" noChangeAspect="1"/>
          </p:cNvGraphicFramePr>
          <p:nvPr>
            <p:ph idx="4294967295"/>
          </p:nvPr>
        </p:nvGraphicFramePr>
        <p:xfrm>
          <a:off x="514350" y="4214813"/>
          <a:ext cx="2817813" cy="1039812"/>
        </p:xfrm>
        <a:graphic>
          <a:graphicData uri="http://schemas.openxmlformats.org/presentationml/2006/ole">
            <mc:AlternateContent xmlns:mc="http://schemas.openxmlformats.org/markup-compatibility/2006">
              <mc:Choice xmlns:v="urn:schemas-microsoft-com:vml" Requires="v">
                <p:oleObj spid="_x0000_s263294" name="Equation" r:id="rId4" imgW="1066337" imgH="393529" progId="Equation.3">
                  <p:embed/>
                </p:oleObj>
              </mc:Choice>
              <mc:Fallback>
                <p:oleObj name="Equation" r:id="rId4" imgW="1066337" imgH="39352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 y="4214813"/>
                        <a:ext cx="2817813" cy="1039812"/>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5921" dir="2700000" algn="ctr" rotWithShape="0">
                                <a:srgbClr val="808080"/>
                              </a:outerShdw>
                            </a:effectLst>
                          </a14:hiddenEffects>
                        </a:ext>
                      </a:extLst>
                    </p:spPr>
                  </p:pic>
                </p:oleObj>
              </mc:Fallback>
            </mc:AlternateContent>
          </a:graphicData>
        </a:graphic>
      </p:graphicFrame>
      <p:sp>
        <p:nvSpPr>
          <p:cNvPr id="47143" name="Rectangle 39"/>
          <p:cNvSpPr>
            <a:spLocks noGrp="1" noChangeArrowheads="1"/>
          </p:cNvSpPr>
          <p:nvPr>
            <p:ph type="title"/>
          </p:nvPr>
        </p:nvSpPr>
        <p:spPr>
          <a:noFill/>
        </p:spPr>
        <p:txBody>
          <a:bodyPr/>
          <a:lstStyle/>
          <a:p>
            <a:pPr algn="l" eaLnBrk="1" hangingPunct="1"/>
            <a:r>
              <a:rPr lang="it-IT"/>
              <a:t>Misura di h</a:t>
            </a:r>
          </a:p>
        </p:txBody>
      </p:sp>
      <p:sp>
        <p:nvSpPr>
          <p:cNvPr id="47144" name="Line 40"/>
          <p:cNvSpPr>
            <a:spLocks noChangeShapeType="1"/>
          </p:cNvSpPr>
          <p:nvPr/>
        </p:nvSpPr>
        <p:spPr bwMode="auto">
          <a:xfrm flipV="1">
            <a:off x="7977188" y="4078288"/>
            <a:ext cx="0" cy="1543050"/>
          </a:xfrm>
          <a:prstGeom prst="line">
            <a:avLst/>
          </a:prstGeom>
          <a:noFill/>
          <a:ln w="25400">
            <a:solidFill>
              <a:schemeClr val="tx1"/>
            </a:solidFill>
            <a:round/>
            <a:headEnd/>
            <a:tailEnd type="triangle" w="lg" len="lg"/>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7145" name="Line 41"/>
          <p:cNvSpPr>
            <a:spLocks noChangeShapeType="1"/>
          </p:cNvSpPr>
          <p:nvPr/>
        </p:nvSpPr>
        <p:spPr bwMode="auto">
          <a:xfrm flipV="1">
            <a:off x="3965575" y="4079875"/>
            <a:ext cx="0" cy="1543050"/>
          </a:xfrm>
          <a:prstGeom prst="line">
            <a:avLst/>
          </a:prstGeom>
          <a:noFill/>
          <a:ln w="25400">
            <a:solidFill>
              <a:schemeClr val="tx1"/>
            </a:solidFill>
            <a:round/>
            <a:headEnd/>
            <a:tailEnd type="triangle" w="lg" len="lg"/>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7146" name="Line 42"/>
          <p:cNvSpPr>
            <a:spLocks noChangeShapeType="1"/>
          </p:cNvSpPr>
          <p:nvPr/>
        </p:nvSpPr>
        <p:spPr bwMode="auto">
          <a:xfrm flipH="1">
            <a:off x="3765550" y="5641975"/>
            <a:ext cx="900113" cy="0"/>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7147" name="Rectangle 43"/>
          <p:cNvSpPr>
            <a:spLocks noChangeArrowheads="1"/>
          </p:cNvSpPr>
          <p:nvPr/>
        </p:nvSpPr>
        <p:spPr bwMode="auto">
          <a:xfrm>
            <a:off x="3546475" y="4141788"/>
            <a:ext cx="444500" cy="396875"/>
          </a:xfrm>
          <a:prstGeom prst="rect">
            <a:avLst/>
          </a:prstGeom>
          <a:noFill/>
          <a:ln w="9525">
            <a:noFill/>
            <a:miter lim="800000"/>
            <a:headEnd/>
            <a:tailEnd/>
          </a:ln>
        </p:spPr>
        <p:txBody>
          <a:bodyPr wrap="none">
            <a:prstTxWarp prst="textNoShape">
              <a:avLst/>
            </a:prstTxWarp>
            <a:spAutoFit/>
          </a:bodyPr>
          <a:lstStyle/>
          <a:p>
            <a:pPr indent="190500" algn="just" fontAlgn="base">
              <a:lnSpc>
                <a:spcPct val="90000"/>
              </a:lnSpc>
              <a:spcBef>
                <a:spcPct val="20000"/>
              </a:spcBef>
              <a:spcAft>
                <a:spcPct val="0"/>
              </a:spcAft>
              <a:buClr>
                <a:srgbClr val="009999"/>
              </a:buClr>
              <a:buSzPct val="80000"/>
              <a:buFont typeface="Wingdings" charset="2"/>
              <a:buChar char="Ø"/>
            </a:pPr>
            <a:r>
              <a:rPr lang="it-IT" sz="2000" b="1">
                <a:solidFill>
                  <a:srgbClr val="000000"/>
                </a:solidFill>
                <a:effectLst>
                  <a:outerShdw blurRad="38100" dist="38100" dir="2700000" algn="tl">
                    <a:srgbClr val="000000">
                      <a:alpha val="43137"/>
                    </a:srgbClr>
                  </a:outerShdw>
                </a:effectLst>
                <a:latin typeface="Arial" charset="0"/>
              </a:rPr>
              <a:t>i</a:t>
            </a:r>
          </a:p>
        </p:txBody>
      </p:sp>
    </p:spTree>
    <p:extLst>
      <p:ext uri="{BB962C8B-B14F-4D97-AF65-F5344CB8AC3E}">
        <p14:creationId xmlns:p14="http://schemas.microsoft.com/office/powerpoint/2010/main" val="965519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1000"/>
                                  </p:stCondLst>
                                  <p:childTnLst>
                                    <p:set>
                                      <p:cBhvr>
                                        <p:cTn id="6" dur="1" fill="hold">
                                          <p:stCondLst>
                                            <p:cond delay="0"/>
                                          </p:stCondLst>
                                        </p:cTn>
                                        <p:tgtEl>
                                          <p:spTgt spid="169996"/>
                                        </p:tgtEl>
                                        <p:attrNameLst>
                                          <p:attrName>style.visibility</p:attrName>
                                        </p:attrNameLst>
                                      </p:cBhvr>
                                      <p:to>
                                        <p:strVal val="visible"/>
                                      </p:to>
                                    </p:set>
                                    <p:animEffect transition="in" filter="fade">
                                      <p:cBhvr>
                                        <p:cTn id="7" dur="500"/>
                                        <p:tgtEl>
                                          <p:spTgt spid="169996"/>
                                        </p:tgtEl>
                                      </p:cBhvr>
                                    </p:animEffect>
                                  </p:childTnLst>
                                </p:cTn>
                              </p:par>
                              <p:par>
                                <p:cTn id="8" presetID="35" presetClass="path" presetSubtype="0" repeatCount="indefinite" decel="50000" autoRev="1" fill="hold" nodeType="withEffect">
                                  <p:stCondLst>
                                    <p:cond delay="0"/>
                                  </p:stCondLst>
                                  <p:endCondLst>
                                    <p:cond evt="onNext" delay="0">
                                      <p:tgtEl>
                                        <p:sldTgt/>
                                      </p:tgtEl>
                                    </p:cond>
                                  </p:endCondLst>
                                  <p:childTnLst>
                                    <p:animMotion origin="layout" path="M -3.88889E-6 3.7037E-6 L -0.08698 -0.06574 " pathEditMode="relative" rAng="0" ptsTypes="AA">
                                      <p:cBhvr>
                                        <p:cTn id="9" dur="1000" fill="hold"/>
                                        <p:tgtEl>
                                          <p:spTgt spid="169996"/>
                                        </p:tgtEl>
                                        <p:attrNameLst>
                                          <p:attrName>ppt_x</p:attrName>
                                          <p:attrName>ppt_y</p:attrName>
                                        </p:attrNameLst>
                                      </p:cBhvr>
                                      <p:rCtr x="-4400" y="-3300"/>
                                    </p:animMotion>
                                  </p:childTnLst>
                                  <p:subTnLst>
                                    <p:set>
                                      <p:cBhvr override="childStyle">
                                        <p:cTn dur="1" fill="hold" display="0" masterRel="sameClick" afterEffect="1">
                                          <p:stCondLst>
                                            <p:cond evt="end" delay="0">
                                              <p:tn val="8"/>
                                            </p:cond>
                                          </p:stCondLst>
                                        </p:cTn>
                                        <p:tgtEl>
                                          <p:spTgt spid="169996"/>
                                        </p:tgtEl>
                                        <p:attrNameLst>
                                          <p:attrName>style.visibility</p:attrName>
                                        </p:attrNameLst>
                                      </p:cBhvr>
                                      <p:to>
                                        <p:strVal val="hidden"/>
                                      </p:to>
                                    </p:set>
                                  </p:subTnLst>
                                </p:cTn>
                              </p:par>
                              <p:par>
                                <p:cTn id="10" presetID="10" presetClass="entr" presetSubtype="0" fill="hold" nodeType="withEffect">
                                  <p:stCondLst>
                                    <p:cond delay="300"/>
                                  </p:stCondLst>
                                  <p:childTnLst>
                                    <p:set>
                                      <p:cBhvr>
                                        <p:cTn id="11" dur="1" fill="hold">
                                          <p:stCondLst>
                                            <p:cond delay="0"/>
                                          </p:stCondLst>
                                        </p:cTn>
                                        <p:tgtEl>
                                          <p:spTgt spid="169997"/>
                                        </p:tgtEl>
                                        <p:attrNameLst>
                                          <p:attrName>style.visibility</p:attrName>
                                        </p:attrNameLst>
                                      </p:cBhvr>
                                      <p:to>
                                        <p:strVal val="visible"/>
                                      </p:to>
                                    </p:set>
                                    <p:animEffect transition="in" filter="fade">
                                      <p:cBhvr>
                                        <p:cTn id="12" dur="500"/>
                                        <p:tgtEl>
                                          <p:spTgt spid="169997"/>
                                        </p:tgtEl>
                                      </p:cBhvr>
                                    </p:animEffect>
                                  </p:childTnLst>
                                </p:cTn>
                              </p:par>
                              <p:par>
                                <p:cTn id="13" presetID="35" presetClass="path" presetSubtype="0" repeatCount="indefinite" decel="50000" autoRev="1" fill="hold" nodeType="withEffect">
                                  <p:stCondLst>
                                    <p:cond delay="300"/>
                                  </p:stCondLst>
                                  <p:endCondLst>
                                    <p:cond evt="onNext" delay="0">
                                      <p:tgtEl>
                                        <p:sldTgt/>
                                      </p:tgtEl>
                                    </p:cond>
                                  </p:endCondLst>
                                  <p:childTnLst>
                                    <p:animMotion origin="layout" path="M 4.16667E-6 2.22222E-6 L -0.04844 -0.04375 " pathEditMode="relative" rAng="0" ptsTypes="AA">
                                      <p:cBhvr>
                                        <p:cTn id="14" dur="1000" fill="hold"/>
                                        <p:tgtEl>
                                          <p:spTgt spid="169997"/>
                                        </p:tgtEl>
                                        <p:attrNameLst>
                                          <p:attrName>ppt_x</p:attrName>
                                          <p:attrName>ppt_y</p:attrName>
                                        </p:attrNameLst>
                                      </p:cBhvr>
                                      <p:rCtr x="-2400" y="-2200"/>
                                    </p:animMotion>
                                  </p:childTnLst>
                                  <p:subTnLst>
                                    <p:set>
                                      <p:cBhvr override="childStyle">
                                        <p:cTn dur="1" fill="hold" display="0" masterRel="sameClick" afterEffect="1">
                                          <p:stCondLst>
                                            <p:cond evt="end" delay="0">
                                              <p:tn val="13"/>
                                            </p:cond>
                                          </p:stCondLst>
                                        </p:cTn>
                                        <p:tgtEl>
                                          <p:spTgt spid="169997"/>
                                        </p:tgtEl>
                                        <p:attrNameLst>
                                          <p:attrName>style.visibility</p:attrName>
                                        </p:attrNameLst>
                                      </p:cBhvr>
                                      <p:to>
                                        <p:strVal val="hidden"/>
                                      </p:to>
                                    </p:set>
                                  </p:subTnLst>
                                </p:cTn>
                              </p:par>
                              <p:par>
                                <p:cTn id="15" presetID="10" presetClass="entr" presetSubtype="0" fill="hold" nodeType="withEffect">
                                  <p:stCondLst>
                                    <p:cond delay="500"/>
                                  </p:stCondLst>
                                  <p:childTnLst>
                                    <p:set>
                                      <p:cBhvr>
                                        <p:cTn id="16" dur="1" fill="hold">
                                          <p:stCondLst>
                                            <p:cond delay="0"/>
                                          </p:stCondLst>
                                        </p:cTn>
                                        <p:tgtEl>
                                          <p:spTgt spid="170010"/>
                                        </p:tgtEl>
                                        <p:attrNameLst>
                                          <p:attrName>style.visibility</p:attrName>
                                        </p:attrNameLst>
                                      </p:cBhvr>
                                      <p:to>
                                        <p:strVal val="visible"/>
                                      </p:to>
                                    </p:set>
                                    <p:animEffect transition="in" filter="fade">
                                      <p:cBhvr>
                                        <p:cTn id="17" dur="500"/>
                                        <p:tgtEl>
                                          <p:spTgt spid="170010"/>
                                        </p:tgtEl>
                                      </p:cBhvr>
                                    </p:animEffect>
                                  </p:childTnLst>
                                </p:cTn>
                              </p:par>
                              <p:par>
                                <p:cTn id="18" presetID="35" presetClass="path" presetSubtype="0" repeatCount="indefinite" decel="50000" autoRev="1" fill="hold" nodeType="withEffect">
                                  <p:stCondLst>
                                    <p:cond delay="500"/>
                                  </p:stCondLst>
                                  <p:endCondLst>
                                    <p:cond evt="onNext" delay="0">
                                      <p:tgtEl>
                                        <p:sldTgt/>
                                      </p:tgtEl>
                                    </p:cond>
                                  </p:endCondLst>
                                  <p:childTnLst>
                                    <p:animMotion origin="layout" path="M -3.88889E-6 0 L -0.04722 -0.0044 " pathEditMode="relative" rAng="0" ptsTypes="AA">
                                      <p:cBhvr>
                                        <p:cTn id="19" dur="1000" fill="hold"/>
                                        <p:tgtEl>
                                          <p:spTgt spid="170010"/>
                                        </p:tgtEl>
                                        <p:attrNameLst>
                                          <p:attrName>ppt_x</p:attrName>
                                          <p:attrName>ppt_y</p:attrName>
                                        </p:attrNameLst>
                                      </p:cBhvr>
                                      <p:rCtr x="-2400" y="-200"/>
                                    </p:animMotion>
                                  </p:childTnLst>
                                  <p:subTnLst>
                                    <p:set>
                                      <p:cBhvr override="childStyle">
                                        <p:cTn dur="1" fill="hold" display="0" masterRel="sameClick" afterEffect="1">
                                          <p:stCondLst>
                                            <p:cond evt="end" delay="0">
                                              <p:tn val="18"/>
                                            </p:cond>
                                          </p:stCondLst>
                                        </p:cTn>
                                        <p:tgtEl>
                                          <p:spTgt spid="170010"/>
                                        </p:tgtEl>
                                        <p:attrNameLst>
                                          <p:attrName>style.visibility</p:attrName>
                                        </p:attrNameLst>
                                      </p:cBhvr>
                                      <p:to>
                                        <p:strVal val="hidden"/>
                                      </p:to>
                                    </p:set>
                                  </p:subTnLst>
                                </p:cTn>
                              </p:par>
                              <p:par>
                                <p:cTn id="20" presetID="10" presetClass="entr" presetSubtype="0" fill="hold" nodeType="withEffect">
                                  <p:stCondLst>
                                    <p:cond delay="500"/>
                                  </p:stCondLst>
                                  <p:childTnLst>
                                    <p:set>
                                      <p:cBhvr>
                                        <p:cTn id="21" dur="1" fill="hold">
                                          <p:stCondLst>
                                            <p:cond delay="0"/>
                                          </p:stCondLst>
                                        </p:cTn>
                                        <p:tgtEl>
                                          <p:spTgt spid="169998"/>
                                        </p:tgtEl>
                                        <p:attrNameLst>
                                          <p:attrName>style.visibility</p:attrName>
                                        </p:attrNameLst>
                                      </p:cBhvr>
                                      <p:to>
                                        <p:strVal val="visible"/>
                                      </p:to>
                                    </p:set>
                                    <p:animEffect transition="in" filter="fade">
                                      <p:cBhvr>
                                        <p:cTn id="22" dur="500"/>
                                        <p:tgtEl>
                                          <p:spTgt spid="169998"/>
                                        </p:tgtEl>
                                      </p:cBhvr>
                                    </p:animEffect>
                                  </p:childTnLst>
                                </p:cTn>
                              </p:par>
                              <p:par>
                                <p:cTn id="23" presetID="35" presetClass="path" presetSubtype="0" repeatCount="indefinite" decel="50000" autoRev="1" fill="hold" nodeType="withEffect">
                                  <p:stCondLst>
                                    <p:cond delay="500"/>
                                  </p:stCondLst>
                                  <p:endCondLst>
                                    <p:cond evt="onNext" delay="0">
                                      <p:tgtEl>
                                        <p:sldTgt/>
                                      </p:tgtEl>
                                    </p:cond>
                                  </p:endCondLst>
                                  <p:childTnLst>
                                    <p:animMotion origin="layout" path="M -3.05556E-6 -3.7037E-6 L -0.04948 0.0544 " pathEditMode="relative" rAng="0" ptsTypes="AA">
                                      <p:cBhvr>
                                        <p:cTn id="24" dur="1000" fill="hold"/>
                                        <p:tgtEl>
                                          <p:spTgt spid="169998"/>
                                        </p:tgtEl>
                                        <p:attrNameLst>
                                          <p:attrName>ppt_x</p:attrName>
                                          <p:attrName>ppt_y</p:attrName>
                                        </p:attrNameLst>
                                      </p:cBhvr>
                                      <p:rCtr x="-2500" y="2700"/>
                                    </p:animMotion>
                                  </p:childTnLst>
                                  <p:subTnLst>
                                    <p:set>
                                      <p:cBhvr override="childStyle">
                                        <p:cTn dur="1" fill="hold" display="0" masterRel="sameClick" afterEffect="1">
                                          <p:stCondLst>
                                            <p:cond evt="end" delay="0">
                                              <p:tn val="23"/>
                                            </p:cond>
                                          </p:stCondLst>
                                        </p:cTn>
                                        <p:tgtEl>
                                          <p:spTgt spid="169998"/>
                                        </p:tgtEl>
                                        <p:attrNameLst>
                                          <p:attrName>style.visibility</p:attrName>
                                        </p:attrNameLst>
                                      </p:cBhvr>
                                      <p:to>
                                        <p:strVal val="hidden"/>
                                      </p:to>
                                    </p:set>
                                  </p:subTnLst>
                                </p:cTn>
                              </p:par>
                              <p:par>
                                <p:cTn id="25" presetID="10" presetClass="entr" presetSubtype="0" fill="hold" nodeType="withEffect">
                                  <p:stCondLst>
                                    <p:cond delay="200"/>
                                  </p:stCondLst>
                                  <p:childTnLst>
                                    <p:set>
                                      <p:cBhvr>
                                        <p:cTn id="26" dur="1" fill="hold">
                                          <p:stCondLst>
                                            <p:cond delay="0"/>
                                          </p:stCondLst>
                                        </p:cTn>
                                        <p:tgtEl>
                                          <p:spTgt spid="169999"/>
                                        </p:tgtEl>
                                        <p:attrNameLst>
                                          <p:attrName>style.visibility</p:attrName>
                                        </p:attrNameLst>
                                      </p:cBhvr>
                                      <p:to>
                                        <p:strVal val="visible"/>
                                      </p:to>
                                    </p:set>
                                    <p:animEffect transition="in" filter="fade">
                                      <p:cBhvr>
                                        <p:cTn id="27" dur="500"/>
                                        <p:tgtEl>
                                          <p:spTgt spid="169999"/>
                                        </p:tgtEl>
                                      </p:cBhvr>
                                    </p:animEffect>
                                  </p:childTnLst>
                                </p:cTn>
                              </p:par>
                              <p:par>
                                <p:cTn id="28" presetID="35" presetClass="path" presetSubtype="0" repeatCount="indefinite" decel="50000" autoRev="1" fill="hold" nodeType="withEffect">
                                  <p:stCondLst>
                                    <p:cond delay="200"/>
                                  </p:stCondLst>
                                  <p:endCondLst>
                                    <p:cond evt="onNext" delay="0">
                                      <p:tgtEl>
                                        <p:sldTgt/>
                                      </p:tgtEl>
                                    </p:cond>
                                  </p:endCondLst>
                                  <p:childTnLst>
                                    <p:animMotion origin="layout" path="M 1.38889E-6 -3.7037E-6 L -0.04705 0.00417 " pathEditMode="relative" rAng="0" ptsTypes="AA">
                                      <p:cBhvr>
                                        <p:cTn id="29" dur="1000" fill="hold"/>
                                        <p:tgtEl>
                                          <p:spTgt spid="169999"/>
                                        </p:tgtEl>
                                        <p:attrNameLst>
                                          <p:attrName>ppt_x</p:attrName>
                                          <p:attrName>ppt_y</p:attrName>
                                        </p:attrNameLst>
                                      </p:cBhvr>
                                      <p:rCtr x="-2400" y="200"/>
                                    </p:animMotion>
                                  </p:childTnLst>
                                  <p:subTnLst>
                                    <p:set>
                                      <p:cBhvr override="childStyle">
                                        <p:cTn dur="1" fill="hold" display="0" masterRel="sameClick" afterEffect="1">
                                          <p:stCondLst>
                                            <p:cond evt="end" delay="0">
                                              <p:tn val="28"/>
                                            </p:cond>
                                          </p:stCondLst>
                                        </p:cTn>
                                        <p:tgtEl>
                                          <p:spTgt spid="169999"/>
                                        </p:tgtEl>
                                        <p:attrNameLst>
                                          <p:attrName>style.visibility</p:attrName>
                                        </p:attrNameLst>
                                      </p:cBhvr>
                                      <p:to>
                                        <p:strVal val="hidden"/>
                                      </p:to>
                                    </p:set>
                                  </p:subTnLst>
                                </p:cTn>
                              </p:par>
                              <p:par>
                                <p:cTn id="30" presetID="10" presetClass="entr" presetSubtype="0" fill="hold" nodeType="withEffect">
                                  <p:stCondLst>
                                    <p:cond delay="500"/>
                                  </p:stCondLst>
                                  <p:childTnLst>
                                    <p:set>
                                      <p:cBhvr>
                                        <p:cTn id="31" dur="1" fill="hold">
                                          <p:stCondLst>
                                            <p:cond delay="0"/>
                                          </p:stCondLst>
                                        </p:cTn>
                                        <p:tgtEl>
                                          <p:spTgt spid="170008"/>
                                        </p:tgtEl>
                                        <p:attrNameLst>
                                          <p:attrName>style.visibility</p:attrName>
                                        </p:attrNameLst>
                                      </p:cBhvr>
                                      <p:to>
                                        <p:strVal val="visible"/>
                                      </p:to>
                                    </p:set>
                                    <p:animEffect transition="in" filter="fade">
                                      <p:cBhvr>
                                        <p:cTn id="32" dur="500"/>
                                        <p:tgtEl>
                                          <p:spTgt spid="170008"/>
                                        </p:tgtEl>
                                      </p:cBhvr>
                                    </p:animEffect>
                                  </p:childTnLst>
                                </p:cTn>
                              </p:par>
                              <p:par>
                                <p:cTn id="33" presetID="35" presetClass="path" presetSubtype="0" repeatCount="indefinite" decel="50000" autoRev="1" fill="hold" nodeType="withEffect">
                                  <p:stCondLst>
                                    <p:cond delay="500"/>
                                  </p:stCondLst>
                                  <p:endCondLst>
                                    <p:cond evt="onNext" delay="0">
                                      <p:tgtEl>
                                        <p:sldTgt/>
                                      </p:tgtEl>
                                    </p:cond>
                                  </p:endCondLst>
                                  <p:childTnLst>
                                    <p:animMotion origin="layout" path="M 5E-6 -3.33333E-6 L -0.09167 0.02292 " pathEditMode="relative" rAng="0" ptsTypes="AA">
                                      <p:cBhvr>
                                        <p:cTn id="34" dur="1000" fill="hold"/>
                                        <p:tgtEl>
                                          <p:spTgt spid="170008"/>
                                        </p:tgtEl>
                                        <p:attrNameLst>
                                          <p:attrName>ppt_x</p:attrName>
                                          <p:attrName>ppt_y</p:attrName>
                                        </p:attrNameLst>
                                      </p:cBhvr>
                                      <p:rCtr x="-4600" y="1100"/>
                                    </p:animMotion>
                                  </p:childTnLst>
                                  <p:subTnLst>
                                    <p:set>
                                      <p:cBhvr override="childStyle">
                                        <p:cTn dur="1" fill="hold" display="0" masterRel="sameClick" afterEffect="1">
                                          <p:stCondLst>
                                            <p:cond evt="end" delay="0">
                                              <p:tn val="33"/>
                                            </p:cond>
                                          </p:stCondLst>
                                        </p:cTn>
                                        <p:tgtEl>
                                          <p:spTgt spid="170008"/>
                                        </p:tgtEl>
                                        <p:attrNameLst>
                                          <p:attrName>style.visibility</p:attrName>
                                        </p:attrNameLst>
                                      </p:cBhvr>
                                      <p:to>
                                        <p:strVal val="hidden"/>
                                      </p:to>
                                    </p:set>
                                  </p:subTnLst>
                                </p:cTn>
                              </p:par>
                              <p:par>
                                <p:cTn id="35" presetID="10" presetClass="entr" presetSubtype="0" fill="hold" nodeType="withEffect">
                                  <p:stCondLst>
                                    <p:cond delay="100"/>
                                  </p:stCondLst>
                                  <p:childTnLst>
                                    <p:set>
                                      <p:cBhvr>
                                        <p:cTn id="36" dur="1" fill="hold">
                                          <p:stCondLst>
                                            <p:cond delay="0"/>
                                          </p:stCondLst>
                                        </p:cTn>
                                        <p:tgtEl>
                                          <p:spTgt spid="170000"/>
                                        </p:tgtEl>
                                        <p:attrNameLst>
                                          <p:attrName>style.visibility</p:attrName>
                                        </p:attrNameLst>
                                      </p:cBhvr>
                                      <p:to>
                                        <p:strVal val="visible"/>
                                      </p:to>
                                    </p:set>
                                    <p:animEffect transition="in" filter="fade">
                                      <p:cBhvr>
                                        <p:cTn id="37" dur="500"/>
                                        <p:tgtEl>
                                          <p:spTgt spid="170000"/>
                                        </p:tgtEl>
                                      </p:cBhvr>
                                    </p:animEffect>
                                  </p:childTnLst>
                                </p:cTn>
                              </p:par>
                              <p:par>
                                <p:cTn id="38" presetID="35" presetClass="path" presetSubtype="0" repeatCount="indefinite" decel="50000" autoRev="1" fill="hold" nodeType="withEffect">
                                  <p:stCondLst>
                                    <p:cond delay="100"/>
                                  </p:stCondLst>
                                  <p:endCondLst>
                                    <p:cond evt="onNext" delay="0">
                                      <p:tgtEl>
                                        <p:sldTgt/>
                                      </p:tgtEl>
                                    </p:cond>
                                  </p:endCondLst>
                                  <p:childTnLst>
                                    <p:animMotion origin="layout" path="M 4.16667E-6 -2.96296E-6 L -0.08872 -0.09815 " pathEditMode="relative" rAng="0" ptsTypes="AA">
                                      <p:cBhvr>
                                        <p:cTn id="39" dur="1000" fill="hold"/>
                                        <p:tgtEl>
                                          <p:spTgt spid="170000"/>
                                        </p:tgtEl>
                                        <p:attrNameLst>
                                          <p:attrName>ppt_x</p:attrName>
                                          <p:attrName>ppt_y</p:attrName>
                                        </p:attrNameLst>
                                      </p:cBhvr>
                                      <p:rCtr x="-4400" y="-4900"/>
                                    </p:animMotion>
                                  </p:childTnLst>
                                  <p:subTnLst>
                                    <p:set>
                                      <p:cBhvr override="childStyle">
                                        <p:cTn dur="1" fill="hold" display="0" masterRel="sameClick" afterEffect="1">
                                          <p:stCondLst>
                                            <p:cond evt="end" delay="0">
                                              <p:tn val="38"/>
                                            </p:cond>
                                          </p:stCondLst>
                                        </p:cTn>
                                        <p:tgtEl>
                                          <p:spTgt spid="170000"/>
                                        </p:tgtEl>
                                        <p:attrNameLst>
                                          <p:attrName>style.visibility</p:attrName>
                                        </p:attrNameLst>
                                      </p:cBhvr>
                                      <p:to>
                                        <p:strVal val="hidden"/>
                                      </p:to>
                                    </p:set>
                                  </p:subTnLst>
                                </p:cTn>
                              </p:par>
                              <p:par>
                                <p:cTn id="40" presetID="10" presetClass="entr" presetSubtype="0" fill="hold" nodeType="withEffect">
                                  <p:stCondLst>
                                    <p:cond delay="1100"/>
                                  </p:stCondLst>
                                  <p:childTnLst>
                                    <p:set>
                                      <p:cBhvr>
                                        <p:cTn id="41" dur="1" fill="hold">
                                          <p:stCondLst>
                                            <p:cond delay="0"/>
                                          </p:stCondLst>
                                        </p:cTn>
                                        <p:tgtEl>
                                          <p:spTgt spid="170009"/>
                                        </p:tgtEl>
                                        <p:attrNameLst>
                                          <p:attrName>style.visibility</p:attrName>
                                        </p:attrNameLst>
                                      </p:cBhvr>
                                      <p:to>
                                        <p:strVal val="visible"/>
                                      </p:to>
                                    </p:set>
                                    <p:animEffect transition="in" filter="fade">
                                      <p:cBhvr>
                                        <p:cTn id="42" dur="500"/>
                                        <p:tgtEl>
                                          <p:spTgt spid="170009"/>
                                        </p:tgtEl>
                                      </p:cBhvr>
                                    </p:animEffect>
                                  </p:childTnLst>
                                </p:cTn>
                              </p:par>
                              <p:par>
                                <p:cTn id="43" presetID="35" presetClass="path" presetSubtype="0" repeatCount="indefinite" decel="50000" autoRev="1" fill="hold" nodeType="withEffect">
                                  <p:stCondLst>
                                    <p:cond delay="500"/>
                                  </p:stCondLst>
                                  <p:endCondLst>
                                    <p:cond evt="onNext" delay="0">
                                      <p:tgtEl>
                                        <p:sldTgt/>
                                      </p:tgtEl>
                                    </p:cond>
                                  </p:endCondLst>
                                  <p:childTnLst>
                                    <p:animMotion origin="layout" path="M -2.77778E-7 -2.96296E-6 L -0.09219 -0.03565 " pathEditMode="relative" rAng="0" ptsTypes="AA">
                                      <p:cBhvr>
                                        <p:cTn id="44" dur="1000" fill="hold"/>
                                        <p:tgtEl>
                                          <p:spTgt spid="170009"/>
                                        </p:tgtEl>
                                        <p:attrNameLst>
                                          <p:attrName>ppt_x</p:attrName>
                                          <p:attrName>ppt_y</p:attrName>
                                        </p:attrNameLst>
                                      </p:cBhvr>
                                      <p:rCtr x="-4600" y="-1800"/>
                                    </p:animMotion>
                                  </p:childTnLst>
                                  <p:subTnLst>
                                    <p:set>
                                      <p:cBhvr override="childStyle">
                                        <p:cTn dur="1" fill="hold" display="0" masterRel="sameClick" afterEffect="1">
                                          <p:stCondLst>
                                            <p:cond evt="end" delay="0">
                                              <p:tn val="43"/>
                                            </p:cond>
                                          </p:stCondLst>
                                        </p:cTn>
                                        <p:tgtEl>
                                          <p:spTgt spid="170009"/>
                                        </p:tgtEl>
                                        <p:attrNameLst>
                                          <p:attrName>style.visibility</p:attrName>
                                        </p:attrNameLst>
                                      </p:cBhvr>
                                      <p:to>
                                        <p:strVal val="hidden"/>
                                      </p:to>
                                    </p:set>
                                  </p:subTnLst>
                                </p:cTn>
                              </p:par>
                              <p:par>
                                <p:cTn id="45" presetID="10" presetClass="entr" presetSubtype="0" fill="hold" nodeType="withEffect">
                                  <p:stCondLst>
                                    <p:cond delay="1500"/>
                                  </p:stCondLst>
                                  <p:childTnLst>
                                    <p:set>
                                      <p:cBhvr>
                                        <p:cTn id="46" dur="1" fill="hold">
                                          <p:stCondLst>
                                            <p:cond delay="0"/>
                                          </p:stCondLst>
                                        </p:cTn>
                                        <p:tgtEl>
                                          <p:spTgt spid="170001"/>
                                        </p:tgtEl>
                                        <p:attrNameLst>
                                          <p:attrName>style.visibility</p:attrName>
                                        </p:attrNameLst>
                                      </p:cBhvr>
                                      <p:to>
                                        <p:strVal val="visible"/>
                                      </p:to>
                                    </p:set>
                                    <p:animEffect transition="in" filter="fade">
                                      <p:cBhvr>
                                        <p:cTn id="47" dur="500"/>
                                        <p:tgtEl>
                                          <p:spTgt spid="170001"/>
                                        </p:tgtEl>
                                      </p:cBhvr>
                                    </p:animEffect>
                                  </p:childTnLst>
                                </p:cTn>
                              </p:par>
                              <p:par>
                                <p:cTn id="48" presetID="35" presetClass="path" presetSubtype="0" repeatCount="indefinite" decel="50000" autoRev="1" fill="hold" nodeType="withEffect">
                                  <p:stCondLst>
                                    <p:cond delay="1500"/>
                                  </p:stCondLst>
                                  <p:endCondLst>
                                    <p:cond evt="onNext" delay="0">
                                      <p:tgtEl>
                                        <p:sldTgt/>
                                      </p:tgtEl>
                                    </p:cond>
                                  </p:endCondLst>
                                  <p:childTnLst>
                                    <p:animMotion origin="layout" path="M -2.22222E-6 -1.48148E-6 L -0.0467 -0.02662 " pathEditMode="relative" rAng="0" ptsTypes="AA">
                                      <p:cBhvr>
                                        <p:cTn id="49" dur="1000" fill="hold"/>
                                        <p:tgtEl>
                                          <p:spTgt spid="170001"/>
                                        </p:tgtEl>
                                        <p:attrNameLst>
                                          <p:attrName>ppt_x</p:attrName>
                                          <p:attrName>ppt_y</p:attrName>
                                        </p:attrNameLst>
                                      </p:cBhvr>
                                      <p:rCtr x="-2300" y="-1300"/>
                                    </p:animMotion>
                                  </p:childTnLst>
                                  <p:subTnLst>
                                    <p:set>
                                      <p:cBhvr override="childStyle">
                                        <p:cTn dur="1" fill="hold" display="0" masterRel="sameClick" afterEffect="1">
                                          <p:stCondLst>
                                            <p:cond evt="end" delay="0">
                                              <p:tn val="48"/>
                                            </p:cond>
                                          </p:stCondLst>
                                        </p:cTn>
                                        <p:tgtEl>
                                          <p:spTgt spid="170001"/>
                                        </p:tgtEl>
                                        <p:attrNameLst>
                                          <p:attrName>style.visibility</p:attrName>
                                        </p:attrNameLst>
                                      </p:cBhvr>
                                      <p:to>
                                        <p:strVal val="hidden"/>
                                      </p:to>
                                    </p:set>
                                  </p:subTnLst>
                                </p:cTn>
                              </p:par>
                              <p:par>
                                <p:cTn id="50" presetID="10" presetClass="entr" presetSubtype="0" fill="hold" nodeType="withEffect">
                                  <p:stCondLst>
                                    <p:cond delay="1500"/>
                                  </p:stCondLst>
                                  <p:childTnLst>
                                    <p:set>
                                      <p:cBhvr>
                                        <p:cTn id="51" dur="1" fill="hold">
                                          <p:stCondLst>
                                            <p:cond delay="0"/>
                                          </p:stCondLst>
                                        </p:cTn>
                                        <p:tgtEl>
                                          <p:spTgt spid="170002"/>
                                        </p:tgtEl>
                                        <p:attrNameLst>
                                          <p:attrName>style.visibility</p:attrName>
                                        </p:attrNameLst>
                                      </p:cBhvr>
                                      <p:to>
                                        <p:strVal val="visible"/>
                                      </p:to>
                                    </p:set>
                                    <p:animEffect transition="in" filter="fade">
                                      <p:cBhvr>
                                        <p:cTn id="52" dur="500"/>
                                        <p:tgtEl>
                                          <p:spTgt spid="170002"/>
                                        </p:tgtEl>
                                      </p:cBhvr>
                                    </p:animEffect>
                                  </p:childTnLst>
                                </p:cTn>
                              </p:par>
                              <p:par>
                                <p:cTn id="53" presetID="35" presetClass="path" presetSubtype="0" repeatCount="indefinite" decel="50000" autoRev="1" fill="hold" nodeType="withEffect">
                                  <p:stCondLst>
                                    <p:cond delay="1500"/>
                                  </p:stCondLst>
                                  <p:endCondLst>
                                    <p:cond evt="onNext" delay="0">
                                      <p:tgtEl>
                                        <p:sldTgt/>
                                      </p:tgtEl>
                                    </p:cond>
                                  </p:endCondLst>
                                  <p:childTnLst>
                                    <p:animMotion origin="layout" path="M 4.16667E-6 -1.85185E-6 L -0.09341 0.00787 " pathEditMode="relative" rAng="0" ptsTypes="AA">
                                      <p:cBhvr>
                                        <p:cTn id="54" dur="1000" fill="hold"/>
                                        <p:tgtEl>
                                          <p:spTgt spid="170002"/>
                                        </p:tgtEl>
                                        <p:attrNameLst>
                                          <p:attrName>ppt_x</p:attrName>
                                          <p:attrName>ppt_y</p:attrName>
                                        </p:attrNameLst>
                                      </p:cBhvr>
                                      <p:rCtr x="-4700" y="400"/>
                                    </p:animMotion>
                                  </p:childTnLst>
                                  <p:subTnLst>
                                    <p:set>
                                      <p:cBhvr override="childStyle">
                                        <p:cTn dur="1" fill="hold" display="0" masterRel="sameClick" afterEffect="1">
                                          <p:stCondLst>
                                            <p:cond evt="end" delay="0">
                                              <p:tn val="53"/>
                                            </p:cond>
                                          </p:stCondLst>
                                        </p:cTn>
                                        <p:tgtEl>
                                          <p:spTgt spid="170002"/>
                                        </p:tgtEl>
                                        <p:attrNameLst>
                                          <p:attrName>style.visibility</p:attrName>
                                        </p:attrNameLst>
                                      </p:cBhvr>
                                      <p:to>
                                        <p:strVal val="hidden"/>
                                      </p:to>
                                    </p:set>
                                  </p:subTnLst>
                                </p:cTn>
                              </p:par>
                              <p:par>
                                <p:cTn id="55" presetID="10" presetClass="entr" presetSubtype="0" fill="hold" nodeType="withEffect">
                                  <p:stCondLst>
                                    <p:cond delay="1500"/>
                                  </p:stCondLst>
                                  <p:childTnLst>
                                    <p:set>
                                      <p:cBhvr>
                                        <p:cTn id="56" dur="1" fill="hold">
                                          <p:stCondLst>
                                            <p:cond delay="0"/>
                                          </p:stCondLst>
                                        </p:cTn>
                                        <p:tgtEl>
                                          <p:spTgt spid="170003"/>
                                        </p:tgtEl>
                                        <p:attrNameLst>
                                          <p:attrName>style.visibility</p:attrName>
                                        </p:attrNameLst>
                                      </p:cBhvr>
                                      <p:to>
                                        <p:strVal val="visible"/>
                                      </p:to>
                                    </p:set>
                                    <p:animEffect transition="in" filter="fade">
                                      <p:cBhvr>
                                        <p:cTn id="57" dur="500"/>
                                        <p:tgtEl>
                                          <p:spTgt spid="170003"/>
                                        </p:tgtEl>
                                      </p:cBhvr>
                                    </p:animEffect>
                                  </p:childTnLst>
                                </p:cTn>
                              </p:par>
                              <p:par>
                                <p:cTn id="58" presetID="35" presetClass="path" presetSubtype="0" repeatCount="indefinite" decel="50000" autoRev="1" fill="hold" nodeType="withEffect">
                                  <p:stCondLst>
                                    <p:cond delay="1500"/>
                                  </p:stCondLst>
                                  <p:endCondLst>
                                    <p:cond evt="onNext" delay="0">
                                      <p:tgtEl>
                                        <p:sldTgt/>
                                      </p:tgtEl>
                                    </p:cond>
                                  </p:endCondLst>
                                  <p:childTnLst>
                                    <p:animMotion origin="layout" path="M 1.11111E-6 3.7037E-6 L -0.08333 0.05555 " pathEditMode="relative" rAng="0" ptsTypes="AA">
                                      <p:cBhvr>
                                        <p:cTn id="59" dur="1000" fill="hold"/>
                                        <p:tgtEl>
                                          <p:spTgt spid="170003"/>
                                        </p:tgtEl>
                                        <p:attrNameLst>
                                          <p:attrName>ppt_x</p:attrName>
                                          <p:attrName>ppt_y</p:attrName>
                                        </p:attrNameLst>
                                      </p:cBhvr>
                                      <p:rCtr x="-4200" y="2800"/>
                                    </p:animMotion>
                                  </p:childTnLst>
                                  <p:subTnLst>
                                    <p:set>
                                      <p:cBhvr override="childStyle">
                                        <p:cTn dur="1" fill="hold" display="0" masterRel="sameClick" afterEffect="1">
                                          <p:stCondLst>
                                            <p:cond evt="end" delay="0">
                                              <p:tn val="58"/>
                                            </p:cond>
                                          </p:stCondLst>
                                        </p:cTn>
                                        <p:tgtEl>
                                          <p:spTgt spid="170003"/>
                                        </p:tgtEl>
                                        <p:attrNameLst>
                                          <p:attrName>style.visibility</p:attrName>
                                        </p:attrNameLst>
                                      </p:cBhvr>
                                      <p:to>
                                        <p:strVal val="hidden"/>
                                      </p:to>
                                    </p:set>
                                  </p:subTnLst>
                                </p:cTn>
                              </p:par>
                              <p:par>
                                <p:cTn id="60" presetID="10" presetClass="entr" presetSubtype="0" fill="hold" nodeType="withEffect">
                                  <p:stCondLst>
                                    <p:cond delay="1500"/>
                                  </p:stCondLst>
                                  <p:childTnLst>
                                    <p:set>
                                      <p:cBhvr>
                                        <p:cTn id="61" dur="1" fill="hold">
                                          <p:stCondLst>
                                            <p:cond delay="0"/>
                                          </p:stCondLst>
                                        </p:cTn>
                                        <p:tgtEl>
                                          <p:spTgt spid="170004"/>
                                        </p:tgtEl>
                                        <p:attrNameLst>
                                          <p:attrName>style.visibility</p:attrName>
                                        </p:attrNameLst>
                                      </p:cBhvr>
                                      <p:to>
                                        <p:strVal val="visible"/>
                                      </p:to>
                                    </p:set>
                                    <p:animEffect transition="in" filter="fade">
                                      <p:cBhvr>
                                        <p:cTn id="62" dur="500"/>
                                        <p:tgtEl>
                                          <p:spTgt spid="170004"/>
                                        </p:tgtEl>
                                      </p:cBhvr>
                                    </p:animEffect>
                                  </p:childTnLst>
                                </p:cTn>
                              </p:par>
                              <p:par>
                                <p:cTn id="63" presetID="35" presetClass="path" presetSubtype="0" repeatCount="indefinite" decel="50000" autoRev="1" fill="hold" nodeType="withEffect">
                                  <p:stCondLst>
                                    <p:cond delay="1500"/>
                                  </p:stCondLst>
                                  <p:endCondLst>
                                    <p:cond evt="onNext" delay="0">
                                      <p:tgtEl>
                                        <p:sldTgt/>
                                      </p:tgtEl>
                                    </p:cond>
                                  </p:endCondLst>
                                  <p:childTnLst>
                                    <p:animMotion origin="layout" path="M -3.88889E-6 -3.33333E-6 L -0.09774 -0.02152 " pathEditMode="relative" rAng="0" ptsTypes="AA">
                                      <p:cBhvr>
                                        <p:cTn id="64" dur="1000" fill="hold"/>
                                        <p:tgtEl>
                                          <p:spTgt spid="170004"/>
                                        </p:tgtEl>
                                        <p:attrNameLst>
                                          <p:attrName>ppt_x</p:attrName>
                                          <p:attrName>ppt_y</p:attrName>
                                        </p:attrNameLst>
                                      </p:cBhvr>
                                      <p:rCtr x="-4900" y="-1100"/>
                                    </p:animMotion>
                                  </p:childTnLst>
                                  <p:subTnLst>
                                    <p:set>
                                      <p:cBhvr override="childStyle">
                                        <p:cTn dur="1" fill="hold" display="0" masterRel="sameClick" afterEffect="1">
                                          <p:stCondLst>
                                            <p:cond evt="end" delay="0">
                                              <p:tn val="63"/>
                                            </p:cond>
                                          </p:stCondLst>
                                        </p:cTn>
                                        <p:tgtEl>
                                          <p:spTgt spid="170004"/>
                                        </p:tgtEl>
                                        <p:attrNameLst>
                                          <p:attrName>style.visibility</p:attrName>
                                        </p:attrNameLst>
                                      </p:cBhvr>
                                      <p:to>
                                        <p:strVal val="hidden"/>
                                      </p:to>
                                    </p:set>
                                  </p:subTnLst>
                                </p:cTn>
                              </p:par>
                              <p:par>
                                <p:cTn id="65" presetID="10" presetClass="entr" presetSubtype="0" fill="hold" nodeType="withEffect">
                                  <p:stCondLst>
                                    <p:cond delay="1000"/>
                                  </p:stCondLst>
                                  <p:childTnLst>
                                    <p:set>
                                      <p:cBhvr>
                                        <p:cTn id="66" dur="1" fill="hold">
                                          <p:stCondLst>
                                            <p:cond delay="0"/>
                                          </p:stCondLst>
                                        </p:cTn>
                                        <p:tgtEl>
                                          <p:spTgt spid="170005"/>
                                        </p:tgtEl>
                                        <p:attrNameLst>
                                          <p:attrName>style.visibility</p:attrName>
                                        </p:attrNameLst>
                                      </p:cBhvr>
                                      <p:to>
                                        <p:strVal val="visible"/>
                                      </p:to>
                                    </p:set>
                                    <p:animEffect transition="in" filter="fade">
                                      <p:cBhvr>
                                        <p:cTn id="67" dur="500"/>
                                        <p:tgtEl>
                                          <p:spTgt spid="170005"/>
                                        </p:tgtEl>
                                      </p:cBhvr>
                                    </p:animEffect>
                                  </p:childTnLst>
                                </p:cTn>
                              </p:par>
                              <p:par>
                                <p:cTn id="68" presetID="35" presetClass="path" presetSubtype="0" repeatCount="indefinite" decel="50000" autoRev="1" fill="hold" nodeType="withEffect">
                                  <p:stCondLst>
                                    <p:cond delay="1000"/>
                                  </p:stCondLst>
                                  <p:endCondLst>
                                    <p:cond evt="onNext" delay="0">
                                      <p:tgtEl>
                                        <p:sldTgt/>
                                      </p:tgtEl>
                                    </p:cond>
                                  </p:endCondLst>
                                  <p:childTnLst>
                                    <p:animMotion origin="layout" path="M 3.33333E-6 3.33333E-6 L -0.05486 -0.1051 " pathEditMode="relative" rAng="0" ptsTypes="AA">
                                      <p:cBhvr>
                                        <p:cTn id="69" dur="1000" fill="hold"/>
                                        <p:tgtEl>
                                          <p:spTgt spid="170005"/>
                                        </p:tgtEl>
                                        <p:attrNameLst>
                                          <p:attrName>ppt_x</p:attrName>
                                          <p:attrName>ppt_y</p:attrName>
                                        </p:attrNameLst>
                                      </p:cBhvr>
                                      <p:rCtr x="-2700" y="-5300"/>
                                    </p:animMotion>
                                  </p:childTnLst>
                                  <p:subTnLst>
                                    <p:set>
                                      <p:cBhvr override="childStyle">
                                        <p:cTn dur="1" fill="hold" display="0" masterRel="sameClick" afterEffect="1">
                                          <p:stCondLst>
                                            <p:cond evt="end" delay="0">
                                              <p:tn val="68"/>
                                            </p:cond>
                                          </p:stCondLst>
                                        </p:cTn>
                                        <p:tgtEl>
                                          <p:spTgt spid="170005"/>
                                        </p:tgtEl>
                                        <p:attrNameLst>
                                          <p:attrName>style.visibility</p:attrName>
                                        </p:attrNameLst>
                                      </p:cBhvr>
                                      <p:to>
                                        <p:strVal val="hidden"/>
                                      </p:to>
                                    </p:set>
                                  </p:subTnLst>
                                </p:cTn>
                              </p:par>
                              <p:par>
                                <p:cTn id="70" presetID="10" presetClass="entr" presetSubtype="0" fill="hold" nodeType="withEffect">
                                  <p:stCondLst>
                                    <p:cond delay="1000"/>
                                  </p:stCondLst>
                                  <p:childTnLst>
                                    <p:set>
                                      <p:cBhvr>
                                        <p:cTn id="71" dur="1" fill="hold">
                                          <p:stCondLst>
                                            <p:cond delay="0"/>
                                          </p:stCondLst>
                                        </p:cTn>
                                        <p:tgtEl>
                                          <p:spTgt spid="170006"/>
                                        </p:tgtEl>
                                        <p:attrNameLst>
                                          <p:attrName>style.visibility</p:attrName>
                                        </p:attrNameLst>
                                      </p:cBhvr>
                                      <p:to>
                                        <p:strVal val="visible"/>
                                      </p:to>
                                    </p:set>
                                    <p:animEffect transition="in" filter="fade">
                                      <p:cBhvr>
                                        <p:cTn id="72" dur="500"/>
                                        <p:tgtEl>
                                          <p:spTgt spid="170006"/>
                                        </p:tgtEl>
                                      </p:cBhvr>
                                    </p:animEffect>
                                  </p:childTnLst>
                                </p:cTn>
                              </p:par>
                              <p:par>
                                <p:cTn id="73" presetID="35" presetClass="path" presetSubtype="0" repeatCount="indefinite" decel="50000" autoRev="1" fill="hold" nodeType="withEffect">
                                  <p:stCondLst>
                                    <p:cond delay="1000"/>
                                  </p:stCondLst>
                                  <p:endCondLst>
                                    <p:cond evt="onNext" delay="0">
                                      <p:tgtEl>
                                        <p:sldTgt/>
                                      </p:tgtEl>
                                    </p:cond>
                                  </p:endCondLst>
                                  <p:childTnLst>
                                    <p:animMotion origin="layout" path="M 3.33333E-6 -3.7037E-6 L -0.08924 0.08033 " pathEditMode="relative" rAng="0" ptsTypes="AA">
                                      <p:cBhvr>
                                        <p:cTn id="74" dur="1000" fill="hold"/>
                                        <p:tgtEl>
                                          <p:spTgt spid="170006"/>
                                        </p:tgtEl>
                                        <p:attrNameLst>
                                          <p:attrName>ppt_x</p:attrName>
                                          <p:attrName>ppt_y</p:attrName>
                                        </p:attrNameLst>
                                      </p:cBhvr>
                                      <p:rCtr x="-4500" y="4000"/>
                                    </p:animMotion>
                                  </p:childTnLst>
                                  <p:subTnLst>
                                    <p:set>
                                      <p:cBhvr override="childStyle">
                                        <p:cTn dur="1" fill="hold" display="0" masterRel="sameClick" afterEffect="1">
                                          <p:stCondLst>
                                            <p:cond evt="end" delay="0">
                                              <p:tn val="73"/>
                                            </p:cond>
                                          </p:stCondLst>
                                        </p:cTn>
                                        <p:tgtEl>
                                          <p:spTgt spid="170006"/>
                                        </p:tgtEl>
                                        <p:attrNameLst>
                                          <p:attrName>style.visibility</p:attrName>
                                        </p:attrNameLst>
                                      </p:cBhvr>
                                      <p:to>
                                        <p:strVal val="hidden"/>
                                      </p:to>
                                    </p:set>
                                  </p:subTnLst>
                                </p:cTn>
                              </p:par>
                              <p:par>
                                <p:cTn id="75" presetID="10" presetClass="entr" presetSubtype="0" fill="hold" nodeType="withEffect">
                                  <p:stCondLst>
                                    <p:cond delay="1000"/>
                                  </p:stCondLst>
                                  <p:childTnLst>
                                    <p:set>
                                      <p:cBhvr>
                                        <p:cTn id="76" dur="1" fill="hold">
                                          <p:stCondLst>
                                            <p:cond delay="0"/>
                                          </p:stCondLst>
                                        </p:cTn>
                                        <p:tgtEl>
                                          <p:spTgt spid="170007"/>
                                        </p:tgtEl>
                                        <p:attrNameLst>
                                          <p:attrName>style.visibility</p:attrName>
                                        </p:attrNameLst>
                                      </p:cBhvr>
                                      <p:to>
                                        <p:strVal val="visible"/>
                                      </p:to>
                                    </p:set>
                                    <p:animEffect transition="in" filter="fade">
                                      <p:cBhvr>
                                        <p:cTn id="77" dur="500"/>
                                        <p:tgtEl>
                                          <p:spTgt spid="170007"/>
                                        </p:tgtEl>
                                      </p:cBhvr>
                                    </p:animEffect>
                                  </p:childTnLst>
                                </p:cTn>
                              </p:par>
                              <p:par>
                                <p:cTn id="78" presetID="35" presetClass="path" presetSubtype="0" repeatCount="indefinite" decel="50000" autoRev="1" fill="hold" nodeType="withEffect">
                                  <p:stCondLst>
                                    <p:cond delay="1000"/>
                                  </p:stCondLst>
                                  <p:endCondLst>
                                    <p:cond evt="onNext" delay="0">
                                      <p:tgtEl>
                                        <p:sldTgt/>
                                      </p:tgtEl>
                                    </p:cond>
                                  </p:endCondLst>
                                  <p:childTnLst>
                                    <p:animMotion origin="layout" path="M 1.38889E-6 -2.59259E-6 L -0.05816 0.10486 " pathEditMode="relative" rAng="0" ptsTypes="AA">
                                      <p:cBhvr>
                                        <p:cTn id="79" dur="1000" fill="hold"/>
                                        <p:tgtEl>
                                          <p:spTgt spid="170007"/>
                                        </p:tgtEl>
                                        <p:attrNameLst>
                                          <p:attrName>ppt_x</p:attrName>
                                          <p:attrName>ppt_y</p:attrName>
                                        </p:attrNameLst>
                                      </p:cBhvr>
                                      <p:rCtr x="-2900" y="5200"/>
                                    </p:animMotion>
                                  </p:childTnLst>
                                  <p:subTnLst>
                                    <p:set>
                                      <p:cBhvr override="childStyle">
                                        <p:cTn dur="1" fill="hold" display="0" masterRel="sameClick" afterEffect="1">
                                          <p:stCondLst>
                                            <p:cond evt="end" delay="0">
                                              <p:tn val="78"/>
                                            </p:cond>
                                          </p:stCondLst>
                                        </p:cTn>
                                        <p:tgtEl>
                                          <p:spTgt spid="17000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AutoShape 2"/>
          <p:cNvSpPr>
            <a:spLocks noChangeArrowheads="1"/>
          </p:cNvSpPr>
          <p:nvPr/>
        </p:nvSpPr>
        <p:spPr bwMode="auto">
          <a:xfrm rot="-5400000">
            <a:off x="2516981" y="257969"/>
            <a:ext cx="409575" cy="56657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251 w 21600"/>
              <a:gd name="T13" fmla="*/ 3251 h 21600"/>
              <a:gd name="T14" fmla="*/ 18349 w 21600"/>
              <a:gd name="T15" fmla="*/ 18349 h 21600"/>
            </a:gdLst>
            <a:ahLst/>
            <a:cxnLst>
              <a:cxn ang="T8">
                <a:pos x="T0" y="T1"/>
              </a:cxn>
              <a:cxn ang="T9">
                <a:pos x="T2" y="T3"/>
              </a:cxn>
              <a:cxn ang="T10">
                <a:pos x="T4" y="T5"/>
              </a:cxn>
              <a:cxn ang="T11">
                <a:pos x="T6" y="T7"/>
              </a:cxn>
            </a:cxnLst>
            <a:rect l="T12" t="T13" r="T14" b="T15"/>
            <a:pathLst>
              <a:path w="21600" h="21600">
                <a:moveTo>
                  <a:pt x="0" y="0"/>
                </a:moveTo>
                <a:lnTo>
                  <a:pt x="2902" y="21600"/>
                </a:lnTo>
                <a:lnTo>
                  <a:pt x="18698" y="21600"/>
                </a:lnTo>
                <a:lnTo>
                  <a:pt x="21600" y="0"/>
                </a:lnTo>
                <a:lnTo>
                  <a:pt x="0" y="0"/>
                </a:lnTo>
                <a:close/>
              </a:path>
            </a:pathLst>
          </a:custGeom>
          <a:solidFill>
            <a:srgbClr val="00FFFF"/>
          </a:solidFill>
          <a:ln w="9525">
            <a:noFill/>
            <a:miter lim="800000"/>
            <a:headEnd/>
            <a:tailEnd/>
          </a:ln>
        </p:spPr>
        <p:txBody>
          <a:bodyPr anchor="ctr">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8132" name="Oval 3"/>
          <p:cNvSpPr>
            <a:spLocks noChangeArrowheads="1"/>
          </p:cNvSpPr>
          <p:nvPr/>
        </p:nvSpPr>
        <p:spPr bwMode="auto">
          <a:xfrm>
            <a:off x="4165600" y="2014538"/>
            <a:ext cx="1436688" cy="2111375"/>
          </a:xfrm>
          <a:prstGeom prst="ellipse">
            <a:avLst/>
          </a:prstGeom>
          <a:solidFill>
            <a:srgbClr val="E1FFFF">
              <a:alpha val="61960"/>
            </a:srgbClr>
          </a:solidFill>
          <a:ln w="9525">
            <a:solidFill>
              <a:srgbClr val="33CCCC"/>
            </a:solidFill>
            <a:round/>
            <a:headEnd/>
            <a:tailEnd/>
          </a:ln>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8133" name="Line 4"/>
          <p:cNvSpPr>
            <a:spLocks noChangeShapeType="1"/>
          </p:cNvSpPr>
          <p:nvPr/>
        </p:nvSpPr>
        <p:spPr bwMode="auto">
          <a:xfrm>
            <a:off x="4860925" y="3879850"/>
            <a:ext cx="0" cy="2376488"/>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8134" name="Text Box 5"/>
          <p:cNvSpPr txBox="1">
            <a:spLocks noChangeArrowheads="1"/>
          </p:cNvSpPr>
          <p:nvPr/>
        </p:nvSpPr>
        <p:spPr bwMode="auto">
          <a:xfrm rot="-5400000">
            <a:off x="4718051" y="682625"/>
            <a:ext cx="488950" cy="1997075"/>
          </a:xfrm>
          <a:prstGeom prst="rect">
            <a:avLst/>
          </a:prstGeom>
          <a:noFill/>
          <a:ln w="9525">
            <a:noFill/>
            <a:miter lim="800000"/>
            <a:headEnd/>
            <a:tailEnd/>
          </a:ln>
        </p:spPr>
        <p:txBody>
          <a:bodyPr vert="eaVert" wrap="none">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2000">
                <a:solidFill>
                  <a:srgbClr val="000000"/>
                </a:solidFill>
                <a:effectLst>
                  <a:outerShdw blurRad="38100" dist="38100" dir="2700000" algn="tl">
                    <a:srgbClr val="000000">
                      <a:alpha val="43137"/>
                    </a:srgbClr>
                  </a:outerShdw>
                </a:effectLst>
                <a:latin typeface="Arial" charset="0"/>
              </a:rPr>
              <a:t>cella fotoelettrica</a:t>
            </a:r>
          </a:p>
        </p:txBody>
      </p:sp>
      <p:sp>
        <p:nvSpPr>
          <p:cNvPr id="48135" name="Line 6"/>
          <p:cNvSpPr>
            <a:spLocks noChangeShapeType="1"/>
          </p:cNvSpPr>
          <p:nvPr/>
        </p:nvSpPr>
        <p:spPr bwMode="auto">
          <a:xfrm>
            <a:off x="5603875" y="3071813"/>
            <a:ext cx="2095500" cy="0"/>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8136" name="Arc 7"/>
          <p:cNvSpPr>
            <a:spLocks/>
          </p:cNvSpPr>
          <p:nvPr/>
        </p:nvSpPr>
        <p:spPr bwMode="auto">
          <a:xfrm>
            <a:off x="4860925" y="2054225"/>
            <a:ext cx="736600" cy="2022475"/>
          </a:xfrm>
          <a:custGeom>
            <a:avLst/>
            <a:gdLst>
              <a:gd name="T0" fmla="*/ 2147483647 w 21600"/>
              <a:gd name="T1" fmla="*/ 0 h 41699"/>
              <a:gd name="T2" fmla="*/ 2147483647 w 21600"/>
              <a:gd name="T3" fmla="*/ 2147483647 h 41699"/>
              <a:gd name="T4" fmla="*/ 0 w 21600"/>
              <a:gd name="T5" fmla="*/ 2147483647 h 41699"/>
              <a:gd name="T6" fmla="*/ 0 60000 65536"/>
              <a:gd name="T7" fmla="*/ 0 60000 65536"/>
              <a:gd name="T8" fmla="*/ 0 60000 65536"/>
              <a:gd name="T9" fmla="*/ 0 w 21600"/>
              <a:gd name="T10" fmla="*/ 0 h 41699"/>
              <a:gd name="T11" fmla="*/ 21600 w 21600"/>
              <a:gd name="T12" fmla="*/ 41699 h 41699"/>
            </a:gdLst>
            <a:ahLst/>
            <a:cxnLst>
              <a:cxn ang="T6">
                <a:pos x="T0" y="T1"/>
              </a:cxn>
              <a:cxn ang="T7">
                <a:pos x="T2" y="T3"/>
              </a:cxn>
              <a:cxn ang="T8">
                <a:pos x="T4" y="T5"/>
              </a:cxn>
            </a:cxnLst>
            <a:rect l="T9" t="T10" r="T11" b="T12"/>
            <a:pathLst>
              <a:path w="21600" h="41699" fill="none" extrusionOk="0">
                <a:moveTo>
                  <a:pt x="4733" y="-1"/>
                </a:moveTo>
                <a:cubicBezTo>
                  <a:pt x="14593" y="2214"/>
                  <a:pt x="21600" y="10969"/>
                  <a:pt x="21600" y="21075"/>
                </a:cubicBezTo>
                <a:cubicBezTo>
                  <a:pt x="21600" y="30531"/>
                  <a:pt x="15448" y="38888"/>
                  <a:pt x="6419" y="41699"/>
                </a:cubicBezTo>
              </a:path>
              <a:path w="21600" h="41699" stroke="0" extrusionOk="0">
                <a:moveTo>
                  <a:pt x="4733" y="-1"/>
                </a:moveTo>
                <a:cubicBezTo>
                  <a:pt x="14593" y="2214"/>
                  <a:pt x="21600" y="10969"/>
                  <a:pt x="21600" y="21075"/>
                </a:cubicBezTo>
                <a:cubicBezTo>
                  <a:pt x="21600" y="30531"/>
                  <a:pt x="15448" y="38888"/>
                  <a:pt x="6419" y="41699"/>
                </a:cubicBezTo>
                <a:lnTo>
                  <a:pt x="0" y="21075"/>
                </a:lnTo>
                <a:lnTo>
                  <a:pt x="4733" y="-1"/>
                </a:lnTo>
                <a:close/>
              </a:path>
            </a:pathLst>
          </a:custGeom>
          <a:noFill/>
          <a:ln w="76200">
            <a:solidFill>
              <a:schemeClr val="bg2"/>
            </a:solidFill>
            <a:round/>
            <a:headEnd/>
            <a:tailEnd/>
          </a:ln>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8137" name="Oval 8"/>
          <p:cNvSpPr>
            <a:spLocks noChangeArrowheads="1"/>
          </p:cNvSpPr>
          <p:nvPr/>
        </p:nvSpPr>
        <p:spPr bwMode="auto">
          <a:xfrm>
            <a:off x="4635500" y="2209800"/>
            <a:ext cx="444500" cy="1676400"/>
          </a:xfrm>
          <a:prstGeom prst="ellipse">
            <a:avLst/>
          </a:prstGeom>
          <a:noFill/>
          <a:ln w="38100">
            <a:solidFill>
              <a:schemeClr val="tx1"/>
            </a:solidFill>
            <a:round/>
            <a:headEnd/>
            <a:tailEnd/>
          </a:ln>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8138" name="Line 9"/>
          <p:cNvSpPr>
            <a:spLocks noChangeShapeType="1"/>
          </p:cNvSpPr>
          <p:nvPr/>
        </p:nvSpPr>
        <p:spPr bwMode="auto">
          <a:xfrm>
            <a:off x="4868863" y="6237288"/>
            <a:ext cx="2805112" cy="0"/>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8139" name="Oval 10"/>
          <p:cNvSpPr>
            <a:spLocks noChangeArrowheads="1"/>
          </p:cNvSpPr>
          <p:nvPr/>
        </p:nvSpPr>
        <p:spPr bwMode="auto">
          <a:xfrm>
            <a:off x="4565650" y="4810125"/>
            <a:ext cx="576263" cy="501650"/>
          </a:xfrm>
          <a:prstGeom prst="ellipse">
            <a:avLst/>
          </a:prstGeom>
          <a:solidFill>
            <a:schemeClr val="bg1"/>
          </a:solidFill>
          <a:ln w="25400">
            <a:solidFill>
              <a:schemeClr val="tx1"/>
            </a:solidFill>
            <a:round/>
            <a:headEnd/>
            <a:tailEnd/>
          </a:ln>
        </p:spPr>
        <p:txBody>
          <a:bodyPr wrap="none" anchor="ctr">
            <a:prstTxWarp prst="textNoShape">
              <a:avLst/>
            </a:prstTxWarp>
          </a:bodyPr>
          <a:lstStyle/>
          <a:p>
            <a:pPr algn="ctr" fontAlgn="base">
              <a:lnSpc>
                <a:spcPct val="90000"/>
              </a:lnSpc>
              <a:spcBef>
                <a:spcPct val="20000"/>
              </a:spcBef>
              <a:spcAft>
                <a:spcPct val="0"/>
              </a:spcAft>
              <a:buClr>
                <a:srgbClr val="009999"/>
              </a:buClr>
              <a:buSzPct val="80000"/>
              <a:buFont typeface="Wingdings" charset="2"/>
              <a:buChar char="Ø"/>
            </a:pPr>
            <a:r>
              <a:rPr lang="it-IT" sz="3200" b="1">
                <a:solidFill>
                  <a:srgbClr val="000000"/>
                </a:solidFill>
                <a:effectLst>
                  <a:outerShdw blurRad="38100" dist="38100" dir="2700000" algn="tl">
                    <a:srgbClr val="000000">
                      <a:alpha val="43137"/>
                    </a:srgbClr>
                  </a:outerShdw>
                </a:effectLst>
                <a:latin typeface="Arial" charset="0"/>
              </a:rPr>
              <a:t>A</a:t>
            </a:r>
          </a:p>
        </p:txBody>
      </p:sp>
      <p:sp>
        <p:nvSpPr>
          <p:cNvPr id="48140" name="Rectangle 11"/>
          <p:cNvSpPr>
            <a:spLocks noChangeArrowheads="1"/>
          </p:cNvSpPr>
          <p:nvPr/>
        </p:nvSpPr>
        <p:spPr bwMode="auto">
          <a:xfrm>
            <a:off x="7991475" y="3968750"/>
            <a:ext cx="531813" cy="1651000"/>
          </a:xfrm>
          <a:prstGeom prst="rect">
            <a:avLst/>
          </a:prstGeom>
          <a:solidFill>
            <a:srgbClr val="3366FF">
              <a:alpha val="70195"/>
            </a:srgbClr>
          </a:solidFill>
          <a:ln w="9525">
            <a:noFill/>
            <a:miter lim="800000"/>
            <a:headEnd/>
            <a:tailEnd/>
          </a:ln>
        </p:spPr>
        <p:txBody>
          <a:bodyPr wrap="none" anchor="ct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pic>
        <p:nvPicPr>
          <p:cNvPr id="171020" name="Picture 12"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75288" y="3060700"/>
            <a:ext cx="71437" cy="71438"/>
          </a:xfrm>
          <a:prstGeom prst="rect">
            <a:avLst/>
          </a:prstGeom>
          <a:noFill/>
          <a:ln w="9525">
            <a:noFill/>
            <a:miter lim="800000"/>
            <a:headEnd/>
            <a:tailEnd/>
          </a:ln>
        </p:spPr>
      </p:pic>
      <p:pic>
        <p:nvPicPr>
          <p:cNvPr id="171021" name="Picture 13"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68938" y="2851150"/>
            <a:ext cx="71437" cy="71438"/>
          </a:xfrm>
          <a:prstGeom prst="rect">
            <a:avLst/>
          </a:prstGeom>
          <a:noFill/>
          <a:ln w="9525">
            <a:noFill/>
            <a:miter lim="800000"/>
            <a:headEnd/>
            <a:tailEnd/>
          </a:ln>
        </p:spPr>
      </p:pic>
      <p:pic>
        <p:nvPicPr>
          <p:cNvPr id="171022" name="Picture 14"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1638" y="3238500"/>
            <a:ext cx="71437" cy="71438"/>
          </a:xfrm>
          <a:prstGeom prst="rect">
            <a:avLst/>
          </a:prstGeom>
          <a:noFill/>
          <a:ln w="9525">
            <a:noFill/>
            <a:miter lim="800000"/>
            <a:headEnd/>
            <a:tailEnd/>
          </a:ln>
        </p:spPr>
      </p:pic>
      <p:pic>
        <p:nvPicPr>
          <p:cNvPr id="171023" name="Picture 15"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4813" y="3130550"/>
            <a:ext cx="71437" cy="71438"/>
          </a:xfrm>
          <a:prstGeom prst="rect">
            <a:avLst/>
          </a:prstGeom>
          <a:noFill/>
          <a:ln w="9525">
            <a:noFill/>
            <a:miter lim="800000"/>
            <a:headEnd/>
            <a:tailEnd/>
          </a:ln>
        </p:spPr>
      </p:pic>
      <p:pic>
        <p:nvPicPr>
          <p:cNvPr id="171024" name="Picture 16"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400" y="3178175"/>
            <a:ext cx="71438" cy="71438"/>
          </a:xfrm>
          <a:prstGeom prst="rect">
            <a:avLst/>
          </a:prstGeom>
          <a:noFill/>
          <a:ln w="9525">
            <a:noFill/>
            <a:miter lim="800000"/>
            <a:headEnd/>
            <a:tailEnd/>
          </a:ln>
        </p:spPr>
      </p:pic>
      <p:pic>
        <p:nvPicPr>
          <p:cNvPr id="171025" name="Picture 17"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400" y="3043238"/>
            <a:ext cx="71438" cy="71437"/>
          </a:xfrm>
          <a:prstGeom prst="rect">
            <a:avLst/>
          </a:prstGeom>
          <a:noFill/>
          <a:ln w="9525">
            <a:noFill/>
            <a:miter lim="800000"/>
            <a:headEnd/>
            <a:tailEnd/>
          </a:ln>
        </p:spPr>
      </p:pic>
      <p:pic>
        <p:nvPicPr>
          <p:cNvPr id="171026" name="Picture 18"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64175" y="3316288"/>
            <a:ext cx="71438" cy="71437"/>
          </a:xfrm>
          <a:prstGeom prst="rect">
            <a:avLst/>
          </a:prstGeom>
          <a:noFill/>
          <a:ln w="9525">
            <a:noFill/>
            <a:miter lim="800000"/>
            <a:headEnd/>
            <a:tailEnd/>
          </a:ln>
        </p:spPr>
      </p:pic>
      <p:pic>
        <p:nvPicPr>
          <p:cNvPr id="171027" name="Picture 19"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1163" y="3014663"/>
            <a:ext cx="71437" cy="71437"/>
          </a:xfrm>
          <a:prstGeom prst="rect">
            <a:avLst/>
          </a:prstGeom>
          <a:noFill/>
          <a:ln w="9525">
            <a:noFill/>
            <a:miter lim="800000"/>
            <a:headEnd/>
            <a:tailEnd/>
          </a:ln>
        </p:spPr>
      </p:pic>
      <p:pic>
        <p:nvPicPr>
          <p:cNvPr id="171028" name="Picture 20"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9575" y="2981325"/>
            <a:ext cx="71438" cy="71438"/>
          </a:xfrm>
          <a:prstGeom prst="rect">
            <a:avLst/>
          </a:prstGeom>
          <a:noFill/>
          <a:ln w="9525">
            <a:noFill/>
            <a:miter lim="800000"/>
            <a:headEnd/>
            <a:tailEnd/>
          </a:ln>
        </p:spPr>
      </p:pic>
      <p:pic>
        <p:nvPicPr>
          <p:cNvPr id="171029" name="Picture 21"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3225" y="2916238"/>
            <a:ext cx="71438" cy="71437"/>
          </a:xfrm>
          <a:prstGeom prst="rect">
            <a:avLst/>
          </a:prstGeom>
          <a:noFill/>
          <a:ln w="9525">
            <a:noFill/>
            <a:miter lim="800000"/>
            <a:headEnd/>
            <a:tailEnd/>
          </a:ln>
        </p:spPr>
      </p:pic>
      <p:pic>
        <p:nvPicPr>
          <p:cNvPr id="171030" name="Picture 22"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70525" y="3270250"/>
            <a:ext cx="71438" cy="71438"/>
          </a:xfrm>
          <a:prstGeom prst="rect">
            <a:avLst/>
          </a:prstGeom>
          <a:noFill/>
          <a:ln w="9525">
            <a:noFill/>
            <a:miter lim="800000"/>
            <a:headEnd/>
            <a:tailEnd/>
          </a:ln>
        </p:spPr>
      </p:pic>
      <p:sp>
        <p:nvSpPr>
          <p:cNvPr id="48152" name="Text Box 23"/>
          <p:cNvSpPr txBox="1">
            <a:spLocks noChangeArrowheads="1"/>
          </p:cNvSpPr>
          <p:nvPr/>
        </p:nvSpPr>
        <p:spPr bwMode="auto">
          <a:xfrm>
            <a:off x="5589588" y="3006725"/>
            <a:ext cx="414337" cy="549275"/>
          </a:xfrm>
          <a:prstGeom prst="rect">
            <a:avLst/>
          </a:prstGeom>
          <a:noFill/>
          <a:ln w="9525">
            <a:noFill/>
            <a:miter lim="800000"/>
            <a:headEnd/>
            <a:tailEnd/>
          </a:ln>
        </p:spPr>
        <p:txBody>
          <a:bodyPr wrap="none">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3000">
                <a:solidFill>
                  <a:srgbClr val="000000"/>
                </a:solidFill>
                <a:effectLst>
                  <a:outerShdw blurRad="38100" dist="38100" dir="2700000" algn="tl">
                    <a:srgbClr val="000000">
                      <a:alpha val="43137"/>
                    </a:srgbClr>
                  </a:outerShdw>
                </a:effectLst>
                <a:latin typeface="Century Gothic" pitchFamily="34" charset="0"/>
              </a:rPr>
              <a:t>+</a:t>
            </a:r>
          </a:p>
        </p:txBody>
      </p:sp>
      <p:sp>
        <p:nvSpPr>
          <p:cNvPr id="48153" name="Text Box 24"/>
          <p:cNvSpPr txBox="1">
            <a:spLocks noChangeArrowheads="1"/>
          </p:cNvSpPr>
          <p:nvPr/>
        </p:nvSpPr>
        <p:spPr bwMode="auto">
          <a:xfrm>
            <a:off x="4475163" y="3789363"/>
            <a:ext cx="374650" cy="549275"/>
          </a:xfrm>
          <a:prstGeom prst="rect">
            <a:avLst/>
          </a:prstGeom>
          <a:noFill/>
          <a:ln w="9525">
            <a:noFill/>
            <a:miter lim="800000"/>
            <a:headEnd/>
            <a:tailEnd/>
          </a:ln>
        </p:spPr>
        <p:txBody>
          <a:bodyPr wrap="none">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3000">
                <a:solidFill>
                  <a:srgbClr val="000000"/>
                </a:solidFill>
                <a:effectLst>
                  <a:outerShdw blurRad="38100" dist="38100" dir="2700000" algn="tl">
                    <a:srgbClr val="000000">
                      <a:alpha val="43137"/>
                    </a:srgbClr>
                  </a:outerShdw>
                </a:effectLst>
                <a:latin typeface="Century Gothic" pitchFamily="34" charset="0"/>
              </a:rPr>
              <a:t>_</a:t>
            </a:r>
          </a:p>
        </p:txBody>
      </p:sp>
      <p:sp>
        <p:nvSpPr>
          <p:cNvPr id="48154" name="Text Box 25"/>
          <p:cNvSpPr txBox="1">
            <a:spLocks noChangeArrowheads="1"/>
          </p:cNvSpPr>
          <p:nvPr/>
        </p:nvSpPr>
        <p:spPr bwMode="auto">
          <a:xfrm>
            <a:off x="5630863" y="2633663"/>
            <a:ext cx="1679575" cy="396875"/>
          </a:xfrm>
          <a:prstGeom prst="rect">
            <a:avLst/>
          </a:prstGeom>
          <a:noFill/>
          <a:ln w="9525">
            <a:noFill/>
            <a:miter lim="800000"/>
            <a:headEnd/>
            <a:tailEnd/>
          </a:ln>
        </p:spPr>
        <p:txBody>
          <a:bodyPr>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2000">
                <a:solidFill>
                  <a:srgbClr val="000000"/>
                </a:solidFill>
                <a:effectLst>
                  <a:outerShdw blurRad="38100" dist="38100" dir="2700000" algn="tl">
                    <a:srgbClr val="000000">
                      <a:alpha val="43137"/>
                    </a:srgbClr>
                  </a:outerShdw>
                </a:effectLst>
                <a:latin typeface="Arial" charset="0"/>
              </a:rPr>
              <a:t>fotocatodo</a:t>
            </a:r>
          </a:p>
        </p:txBody>
      </p:sp>
      <p:sp>
        <p:nvSpPr>
          <p:cNvPr id="48155" name="Text Box 26"/>
          <p:cNvSpPr txBox="1">
            <a:spLocks noChangeArrowheads="1"/>
          </p:cNvSpPr>
          <p:nvPr/>
        </p:nvSpPr>
        <p:spPr bwMode="auto">
          <a:xfrm>
            <a:off x="4903788" y="4257675"/>
            <a:ext cx="1320800" cy="396875"/>
          </a:xfrm>
          <a:prstGeom prst="rect">
            <a:avLst/>
          </a:prstGeom>
          <a:noFill/>
          <a:ln w="9525">
            <a:noFill/>
            <a:miter lim="800000"/>
            <a:headEnd/>
            <a:tailEnd/>
          </a:ln>
        </p:spPr>
        <p:txBody>
          <a:bodyPr>
            <a:prstTxWarp prst="textNoShape">
              <a:avLst/>
            </a:prstTxWarp>
            <a:spAutoFit/>
          </a:bodyPr>
          <a:lstStyle/>
          <a:p>
            <a:pPr fontAlgn="base">
              <a:lnSpc>
                <a:spcPct val="90000"/>
              </a:lnSpc>
              <a:spcBef>
                <a:spcPct val="20000"/>
              </a:spcBef>
              <a:spcAft>
                <a:spcPct val="0"/>
              </a:spcAft>
              <a:buClr>
                <a:srgbClr val="009999"/>
              </a:buClr>
              <a:buSzPct val="80000"/>
              <a:buFont typeface="Wingdings" charset="2"/>
              <a:buChar char="Ø"/>
            </a:pPr>
            <a:r>
              <a:rPr lang="it-IT" sz="2000">
                <a:solidFill>
                  <a:srgbClr val="000000"/>
                </a:solidFill>
                <a:effectLst>
                  <a:outerShdw blurRad="38100" dist="38100" dir="2700000" algn="tl">
                    <a:srgbClr val="000000">
                      <a:alpha val="43137"/>
                    </a:srgbClr>
                  </a:outerShdw>
                </a:effectLst>
                <a:latin typeface="Arial" charset="0"/>
              </a:rPr>
              <a:t>anodo</a:t>
            </a:r>
          </a:p>
        </p:txBody>
      </p:sp>
      <p:sp>
        <p:nvSpPr>
          <p:cNvPr id="48156" name="Line 27"/>
          <p:cNvSpPr>
            <a:spLocks noChangeShapeType="1"/>
          </p:cNvSpPr>
          <p:nvPr/>
        </p:nvSpPr>
        <p:spPr bwMode="auto">
          <a:xfrm>
            <a:off x="7681913" y="3086100"/>
            <a:ext cx="0" cy="1770063"/>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8157" name="Line 28"/>
          <p:cNvSpPr>
            <a:spLocks noChangeShapeType="1"/>
          </p:cNvSpPr>
          <p:nvPr/>
        </p:nvSpPr>
        <p:spPr bwMode="auto">
          <a:xfrm>
            <a:off x="7491413" y="4848225"/>
            <a:ext cx="384175" cy="0"/>
          </a:xfrm>
          <a:prstGeom prst="line">
            <a:avLst/>
          </a:prstGeom>
          <a:noFill/>
          <a:ln w="254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8158" name="Line 29"/>
          <p:cNvSpPr>
            <a:spLocks noChangeShapeType="1"/>
          </p:cNvSpPr>
          <p:nvPr/>
        </p:nvSpPr>
        <p:spPr bwMode="auto">
          <a:xfrm>
            <a:off x="7588250" y="4954588"/>
            <a:ext cx="190500" cy="0"/>
          </a:xfrm>
          <a:prstGeom prst="line">
            <a:avLst/>
          </a:prstGeom>
          <a:noFill/>
          <a:ln w="5715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8159" name="Line 30"/>
          <p:cNvSpPr>
            <a:spLocks noChangeShapeType="1"/>
          </p:cNvSpPr>
          <p:nvPr/>
        </p:nvSpPr>
        <p:spPr bwMode="auto">
          <a:xfrm flipH="1">
            <a:off x="7681913" y="4954588"/>
            <a:ext cx="9525" cy="1303337"/>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pic>
        <p:nvPicPr>
          <p:cNvPr id="171039" name="Picture 31"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9575" y="3076575"/>
            <a:ext cx="71438" cy="71438"/>
          </a:xfrm>
          <a:prstGeom prst="rect">
            <a:avLst/>
          </a:prstGeom>
          <a:noFill/>
          <a:ln w="9525">
            <a:noFill/>
            <a:miter lim="800000"/>
            <a:headEnd/>
            <a:tailEnd/>
          </a:ln>
        </p:spPr>
      </p:pic>
      <p:pic>
        <p:nvPicPr>
          <p:cNvPr id="171040" name="Picture 32"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1638" y="3211513"/>
            <a:ext cx="71437" cy="71437"/>
          </a:xfrm>
          <a:prstGeom prst="rect">
            <a:avLst/>
          </a:prstGeom>
          <a:noFill/>
          <a:ln w="9525">
            <a:noFill/>
            <a:miter lim="800000"/>
            <a:headEnd/>
            <a:tailEnd/>
          </a:ln>
        </p:spPr>
      </p:pic>
      <p:pic>
        <p:nvPicPr>
          <p:cNvPr id="171041" name="Picture 33"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0050" y="2873375"/>
            <a:ext cx="71438" cy="71438"/>
          </a:xfrm>
          <a:prstGeom prst="rect">
            <a:avLst/>
          </a:prstGeom>
          <a:noFill/>
          <a:ln w="9525">
            <a:noFill/>
            <a:miter lim="800000"/>
            <a:headEnd/>
            <a:tailEnd/>
          </a:ln>
        </p:spPr>
      </p:pic>
      <p:pic>
        <p:nvPicPr>
          <p:cNvPr id="171042" name="Picture 34" descr="sfera bl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4813" y="3113088"/>
            <a:ext cx="71437" cy="71437"/>
          </a:xfrm>
          <a:prstGeom prst="rect">
            <a:avLst/>
          </a:prstGeom>
          <a:noFill/>
          <a:ln w="9525">
            <a:noFill/>
            <a:miter lim="800000"/>
            <a:headEnd/>
            <a:tailEnd/>
          </a:ln>
        </p:spPr>
      </p:pic>
      <p:sp>
        <p:nvSpPr>
          <p:cNvPr id="48164" name="Line 35"/>
          <p:cNvSpPr>
            <a:spLocks noChangeShapeType="1"/>
          </p:cNvSpPr>
          <p:nvPr/>
        </p:nvSpPr>
        <p:spPr bwMode="auto">
          <a:xfrm flipH="1">
            <a:off x="7810500" y="4449763"/>
            <a:ext cx="900113" cy="0"/>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8165" name="Line 36"/>
          <p:cNvSpPr>
            <a:spLocks noChangeShapeType="1"/>
          </p:cNvSpPr>
          <p:nvPr/>
        </p:nvSpPr>
        <p:spPr bwMode="auto">
          <a:xfrm flipH="1">
            <a:off x="7824788" y="5643563"/>
            <a:ext cx="900112" cy="0"/>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8166" name="Rectangle 37"/>
          <p:cNvSpPr>
            <a:spLocks noChangeArrowheads="1"/>
          </p:cNvSpPr>
          <p:nvPr/>
        </p:nvSpPr>
        <p:spPr bwMode="auto">
          <a:xfrm>
            <a:off x="7721600" y="3540125"/>
            <a:ext cx="1422400" cy="396875"/>
          </a:xfrm>
          <a:prstGeom prst="rect">
            <a:avLst/>
          </a:prstGeom>
          <a:noFill/>
          <a:ln w="9525">
            <a:noFill/>
            <a:miter lim="800000"/>
            <a:headEnd/>
            <a:tailEnd/>
          </a:ln>
        </p:spPr>
        <p:txBody>
          <a:bodyPr wrap="none">
            <a:prstTxWarp prst="textNoShape">
              <a:avLst/>
            </a:prstTxWarp>
            <a:spAutoFit/>
          </a:bodyPr>
          <a:lstStyle/>
          <a:p>
            <a:pPr indent="190500" algn="just" fontAlgn="base">
              <a:lnSpc>
                <a:spcPct val="90000"/>
              </a:lnSpc>
              <a:spcBef>
                <a:spcPct val="20000"/>
              </a:spcBef>
              <a:spcAft>
                <a:spcPct val="0"/>
              </a:spcAft>
              <a:buClr>
                <a:srgbClr val="009999"/>
              </a:buClr>
              <a:buSzPct val="80000"/>
              <a:buFont typeface="Wingdings" charset="2"/>
              <a:buChar char="Ø"/>
            </a:pPr>
            <a:r>
              <a:rPr lang="it-IT" sz="2000" b="1">
                <a:solidFill>
                  <a:srgbClr val="000000"/>
                </a:solidFill>
                <a:effectLst>
                  <a:outerShdw blurRad="38100" dist="38100" dir="2700000" algn="tl">
                    <a:srgbClr val="000000">
                      <a:alpha val="43137"/>
                    </a:srgbClr>
                  </a:outerShdw>
                </a:effectLst>
                <a:latin typeface="Arial" charset="0"/>
              </a:rPr>
              <a:t>V&gt;V</a:t>
            </a:r>
            <a:r>
              <a:rPr lang="it-IT" sz="2000" b="1" baseline="-25000">
                <a:solidFill>
                  <a:srgbClr val="000000"/>
                </a:solidFill>
                <a:effectLst>
                  <a:outerShdw blurRad="38100" dist="38100" dir="2700000" algn="tl">
                    <a:srgbClr val="000000">
                      <a:alpha val="43137"/>
                    </a:srgbClr>
                  </a:outerShdw>
                </a:effectLst>
                <a:latin typeface="Arial" charset="0"/>
              </a:rPr>
              <a:t>arresto</a:t>
            </a:r>
            <a:endParaRPr lang="it-IT" sz="2000" b="1">
              <a:solidFill>
                <a:srgbClr val="000000"/>
              </a:solidFill>
              <a:effectLst>
                <a:outerShdw blurRad="38100" dist="38100" dir="2700000" algn="tl">
                  <a:srgbClr val="000000">
                    <a:alpha val="43137"/>
                  </a:srgbClr>
                </a:outerShdw>
              </a:effectLst>
              <a:latin typeface="Arial" charset="0"/>
            </a:endParaRPr>
          </a:p>
        </p:txBody>
      </p:sp>
      <p:sp>
        <p:nvSpPr>
          <p:cNvPr id="48167" name="Rectangle 38"/>
          <p:cNvSpPr>
            <a:spLocks noGrp="1" noChangeArrowheads="1"/>
          </p:cNvSpPr>
          <p:nvPr>
            <p:ph type="title"/>
          </p:nvPr>
        </p:nvSpPr>
        <p:spPr>
          <a:noFill/>
        </p:spPr>
        <p:txBody>
          <a:bodyPr/>
          <a:lstStyle/>
          <a:p>
            <a:pPr algn="l" eaLnBrk="1" hangingPunct="1"/>
            <a:r>
              <a:rPr lang="it-IT"/>
              <a:t>Misura di h</a:t>
            </a:r>
          </a:p>
        </p:txBody>
      </p:sp>
      <p:sp>
        <p:nvSpPr>
          <p:cNvPr id="48168" name="Line 39"/>
          <p:cNvSpPr>
            <a:spLocks noChangeShapeType="1"/>
          </p:cNvSpPr>
          <p:nvPr/>
        </p:nvSpPr>
        <p:spPr bwMode="auto">
          <a:xfrm flipV="1">
            <a:off x="7977188" y="3278188"/>
            <a:ext cx="0" cy="2343150"/>
          </a:xfrm>
          <a:prstGeom prst="line">
            <a:avLst/>
          </a:prstGeom>
          <a:noFill/>
          <a:ln w="25400">
            <a:solidFill>
              <a:schemeClr val="tx1"/>
            </a:solidFill>
            <a:round/>
            <a:headEnd/>
            <a:tailEnd type="triangle" w="lg" len="lg"/>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8169" name="Line 40"/>
          <p:cNvSpPr>
            <a:spLocks noChangeShapeType="1"/>
          </p:cNvSpPr>
          <p:nvPr/>
        </p:nvSpPr>
        <p:spPr bwMode="auto">
          <a:xfrm flipV="1">
            <a:off x="3965575" y="4079875"/>
            <a:ext cx="0" cy="1543050"/>
          </a:xfrm>
          <a:prstGeom prst="line">
            <a:avLst/>
          </a:prstGeom>
          <a:noFill/>
          <a:ln w="25400">
            <a:solidFill>
              <a:schemeClr val="tx1"/>
            </a:solidFill>
            <a:round/>
            <a:headEnd/>
            <a:tailEnd type="triangle" w="lg" len="lg"/>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8170" name="Line 41"/>
          <p:cNvSpPr>
            <a:spLocks noChangeShapeType="1"/>
          </p:cNvSpPr>
          <p:nvPr/>
        </p:nvSpPr>
        <p:spPr bwMode="auto">
          <a:xfrm flipH="1">
            <a:off x="3765550" y="5641975"/>
            <a:ext cx="900113" cy="0"/>
          </a:xfrm>
          <a:prstGeom prst="line">
            <a:avLst/>
          </a:prstGeom>
          <a:noFill/>
          <a:ln w="38100">
            <a:solidFill>
              <a:schemeClr val="tx1"/>
            </a:solidFill>
            <a:round/>
            <a:headEnd/>
            <a:tailEnd/>
          </a:ln>
        </p:spPr>
        <p:txBody>
          <a:bodyPr>
            <a:prstTxWarp prst="textNoShape">
              <a:avLst/>
            </a:prstTxWarp>
          </a:bodyPr>
          <a:lstStyle/>
          <a:p>
            <a:pPr fontAlgn="base">
              <a:lnSpc>
                <a:spcPct val="90000"/>
              </a:lnSpc>
              <a:spcBef>
                <a:spcPct val="20000"/>
              </a:spcBef>
              <a:spcAft>
                <a:spcPct val="0"/>
              </a:spcAft>
              <a:buClr>
                <a:srgbClr val="009999"/>
              </a:buClr>
              <a:buSzPct val="80000"/>
              <a:buFont typeface="Wingdings" charset="2"/>
              <a:buChar char="Ø"/>
            </a:pPr>
            <a:endParaRPr lang="it-IT" sz="3200">
              <a:solidFill>
                <a:srgbClr val="000000"/>
              </a:solidFill>
              <a:effectLst>
                <a:outerShdw blurRad="38100" dist="38100" dir="2700000" algn="tl">
                  <a:srgbClr val="000000">
                    <a:alpha val="43137"/>
                  </a:srgbClr>
                </a:outerShdw>
              </a:effectLst>
              <a:latin typeface="Arial" charset="0"/>
            </a:endParaRPr>
          </a:p>
        </p:txBody>
      </p:sp>
      <p:sp>
        <p:nvSpPr>
          <p:cNvPr id="48171" name="Rectangle 42"/>
          <p:cNvSpPr>
            <a:spLocks noChangeArrowheads="1"/>
          </p:cNvSpPr>
          <p:nvPr/>
        </p:nvSpPr>
        <p:spPr bwMode="auto">
          <a:xfrm>
            <a:off x="3546475" y="4141788"/>
            <a:ext cx="444500" cy="396875"/>
          </a:xfrm>
          <a:prstGeom prst="rect">
            <a:avLst/>
          </a:prstGeom>
          <a:noFill/>
          <a:ln w="9525">
            <a:noFill/>
            <a:miter lim="800000"/>
            <a:headEnd/>
            <a:tailEnd/>
          </a:ln>
        </p:spPr>
        <p:txBody>
          <a:bodyPr wrap="none">
            <a:prstTxWarp prst="textNoShape">
              <a:avLst/>
            </a:prstTxWarp>
            <a:spAutoFit/>
          </a:bodyPr>
          <a:lstStyle/>
          <a:p>
            <a:pPr indent="190500" algn="just" fontAlgn="base">
              <a:lnSpc>
                <a:spcPct val="90000"/>
              </a:lnSpc>
              <a:spcBef>
                <a:spcPct val="20000"/>
              </a:spcBef>
              <a:spcAft>
                <a:spcPct val="0"/>
              </a:spcAft>
              <a:buClr>
                <a:srgbClr val="009999"/>
              </a:buClr>
              <a:buSzPct val="80000"/>
              <a:buFont typeface="Wingdings" charset="2"/>
              <a:buChar char="Ø"/>
            </a:pPr>
            <a:r>
              <a:rPr lang="it-IT" sz="2000" b="1">
                <a:solidFill>
                  <a:srgbClr val="000000"/>
                </a:solidFill>
                <a:effectLst>
                  <a:outerShdw blurRad="38100" dist="38100" dir="2700000" algn="tl">
                    <a:srgbClr val="000000">
                      <a:alpha val="43137"/>
                    </a:srgbClr>
                  </a:outerShdw>
                </a:effectLst>
                <a:latin typeface="Arial" charset="0"/>
              </a:rPr>
              <a:t>i</a:t>
            </a:r>
          </a:p>
        </p:txBody>
      </p:sp>
      <p:graphicFrame>
        <p:nvGraphicFramePr>
          <p:cNvPr id="48130" name="Object 43"/>
          <p:cNvGraphicFramePr>
            <a:graphicFrameLocks noGrp="1" noChangeAspect="1"/>
          </p:cNvGraphicFramePr>
          <p:nvPr>
            <p:ph idx="1"/>
          </p:nvPr>
        </p:nvGraphicFramePr>
        <p:xfrm>
          <a:off x="768350" y="4224338"/>
          <a:ext cx="1952625" cy="946150"/>
        </p:xfrm>
        <a:graphic>
          <a:graphicData uri="http://schemas.openxmlformats.org/presentationml/2006/ole">
            <mc:AlternateContent xmlns:mc="http://schemas.openxmlformats.org/markup-compatibility/2006">
              <mc:Choice xmlns:v="urn:schemas-microsoft-com:vml" Requires="v">
                <p:oleObj spid="_x0000_s264318" name="Equation" r:id="rId4" imgW="812447" imgH="393529" progId="Equation.3">
                  <p:embed/>
                </p:oleObj>
              </mc:Choice>
              <mc:Fallback>
                <p:oleObj name="Equation" r:id="rId4" imgW="812447" imgH="39352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350" y="4224338"/>
                        <a:ext cx="1952625" cy="946150"/>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635975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1000"/>
                                  </p:stCondLst>
                                  <p:childTnLst>
                                    <p:set>
                                      <p:cBhvr>
                                        <p:cTn id="6" dur="1" fill="hold">
                                          <p:stCondLst>
                                            <p:cond delay="0"/>
                                          </p:stCondLst>
                                        </p:cTn>
                                        <p:tgtEl>
                                          <p:spTgt spid="171020"/>
                                        </p:tgtEl>
                                        <p:attrNameLst>
                                          <p:attrName>style.visibility</p:attrName>
                                        </p:attrNameLst>
                                      </p:cBhvr>
                                      <p:to>
                                        <p:strVal val="visible"/>
                                      </p:to>
                                    </p:set>
                                    <p:animEffect transition="in" filter="fade">
                                      <p:cBhvr>
                                        <p:cTn id="7" dur="500"/>
                                        <p:tgtEl>
                                          <p:spTgt spid="171020"/>
                                        </p:tgtEl>
                                      </p:cBhvr>
                                    </p:animEffect>
                                  </p:childTnLst>
                                </p:cTn>
                              </p:par>
                              <p:par>
                                <p:cTn id="8" presetID="35" presetClass="path" presetSubtype="0" repeatCount="indefinite" decel="50000" autoRev="1" fill="hold" nodeType="withEffect">
                                  <p:stCondLst>
                                    <p:cond delay="0"/>
                                  </p:stCondLst>
                                  <p:endCondLst>
                                    <p:cond evt="onNext" delay="0">
                                      <p:tgtEl>
                                        <p:sldTgt/>
                                      </p:tgtEl>
                                    </p:cond>
                                  </p:endCondLst>
                                  <p:childTnLst>
                                    <p:animMotion origin="layout" path="M -2.77778E-7 -1.11111E-6 L -0.02552 -0.00903 " pathEditMode="relative" rAng="0" ptsTypes="AA">
                                      <p:cBhvr>
                                        <p:cTn id="9" dur="1000" fill="hold"/>
                                        <p:tgtEl>
                                          <p:spTgt spid="171020"/>
                                        </p:tgtEl>
                                        <p:attrNameLst>
                                          <p:attrName>ppt_x</p:attrName>
                                          <p:attrName>ppt_y</p:attrName>
                                        </p:attrNameLst>
                                      </p:cBhvr>
                                      <p:rCtr x="-1300" y="-500"/>
                                    </p:animMotion>
                                  </p:childTnLst>
                                  <p:subTnLst>
                                    <p:set>
                                      <p:cBhvr override="childStyle">
                                        <p:cTn dur="1" fill="hold" display="0" masterRel="sameClick" afterEffect="1">
                                          <p:stCondLst>
                                            <p:cond evt="end" delay="0">
                                              <p:tn val="8"/>
                                            </p:cond>
                                          </p:stCondLst>
                                        </p:cTn>
                                        <p:tgtEl>
                                          <p:spTgt spid="171020"/>
                                        </p:tgtEl>
                                        <p:attrNameLst>
                                          <p:attrName>style.visibility</p:attrName>
                                        </p:attrNameLst>
                                      </p:cBhvr>
                                      <p:to>
                                        <p:strVal val="hidden"/>
                                      </p:to>
                                    </p:set>
                                  </p:subTnLst>
                                </p:cTn>
                              </p:par>
                              <p:par>
                                <p:cTn id="10" presetID="10" presetClass="entr" presetSubtype="0" fill="hold" nodeType="withEffect">
                                  <p:stCondLst>
                                    <p:cond delay="300"/>
                                  </p:stCondLst>
                                  <p:childTnLst>
                                    <p:set>
                                      <p:cBhvr>
                                        <p:cTn id="11" dur="1" fill="hold">
                                          <p:stCondLst>
                                            <p:cond delay="0"/>
                                          </p:stCondLst>
                                        </p:cTn>
                                        <p:tgtEl>
                                          <p:spTgt spid="171021"/>
                                        </p:tgtEl>
                                        <p:attrNameLst>
                                          <p:attrName>style.visibility</p:attrName>
                                        </p:attrNameLst>
                                      </p:cBhvr>
                                      <p:to>
                                        <p:strVal val="visible"/>
                                      </p:to>
                                    </p:set>
                                    <p:animEffect transition="in" filter="fade">
                                      <p:cBhvr>
                                        <p:cTn id="12" dur="500"/>
                                        <p:tgtEl>
                                          <p:spTgt spid="171021"/>
                                        </p:tgtEl>
                                      </p:cBhvr>
                                    </p:animEffect>
                                  </p:childTnLst>
                                </p:cTn>
                              </p:par>
                              <p:par>
                                <p:cTn id="13" presetID="35" presetClass="path" presetSubtype="0" repeatCount="indefinite" decel="50000" autoRev="1" fill="hold" nodeType="withEffect">
                                  <p:stCondLst>
                                    <p:cond delay="300"/>
                                  </p:stCondLst>
                                  <p:endCondLst>
                                    <p:cond evt="onNext" delay="0">
                                      <p:tgtEl>
                                        <p:sldTgt/>
                                      </p:tgtEl>
                                    </p:cond>
                                  </p:endCondLst>
                                  <p:childTnLst>
                                    <p:animMotion origin="layout" path="M -3.61111E-6 -7.40741E-7 L -0.03125 -0.02292 " pathEditMode="relative" rAng="0" ptsTypes="AA">
                                      <p:cBhvr>
                                        <p:cTn id="14" dur="1000" fill="hold"/>
                                        <p:tgtEl>
                                          <p:spTgt spid="171021"/>
                                        </p:tgtEl>
                                        <p:attrNameLst>
                                          <p:attrName>ppt_x</p:attrName>
                                          <p:attrName>ppt_y</p:attrName>
                                        </p:attrNameLst>
                                      </p:cBhvr>
                                      <p:rCtr x="-1600" y="-1200"/>
                                    </p:animMotion>
                                  </p:childTnLst>
                                  <p:subTnLst>
                                    <p:set>
                                      <p:cBhvr override="childStyle">
                                        <p:cTn dur="1" fill="hold" display="0" masterRel="sameClick" afterEffect="1">
                                          <p:stCondLst>
                                            <p:cond evt="end" delay="0">
                                              <p:tn val="13"/>
                                            </p:cond>
                                          </p:stCondLst>
                                        </p:cTn>
                                        <p:tgtEl>
                                          <p:spTgt spid="171021"/>
                                        </p:tgtEl>
                                        <p:attrNameLst>
                                          <p:attrName>style.visibility</p:attrName>
                                        </p:attrNameLst>
                                      </p:cBhvr>
                                      <p:to>
                                        <p:strVal val="hidden"/>
                                      </p:to>
                                    </p:set>
                                  </p:subTnLst>
                                </p:cTn>
                              </p:par>
                              <p:par>
                                <p:cTn id="15" presetID="10" presetClass="entr" presetSubtype="0" fill="hold" nodeType="withEffect">
                                  <p:stCondLst>
                                    <p:cond delay="500"/>
                                  </p:stCondLst>
                                  <p:childTnLst>
                                    <p:set>
                                      <p:cBhvr>
                                        <p:cTn id="16" dur="1" fill="hold">
                                          <p:stCondLst>
                                            <p:cond delay="0"/>
                                          </p:stCondLst>
                                        </p:cTn>
                                        <p:tgtEl>
                                          <p:spTgt spid="171042"/>
                                        </p:tgtEl>
                                        <p:attrNameLst>
                                          <p:attrName>style.visibility</p:attrName>
                                        </p:attrNameLst>
                                      </p:cBhvr>
                                      <p:to>
                                        <p:strVal val="visible"/>
                                      </p:to>
                                    </p:set>
                                    <p:animEffect transition="in" filter="fade">
                                      <p:cBhvr>
                                        <p:cTn id="17" dur="500"/>
                                        <p:tgtEl>
                                          <p:spTgt spid="171042"/>
                                        </p:tgtEl>
                                      </p:cBhvr>
                                    </p:animEffect>
                                  </p:childTnLst>
                                </p:cTn>
                              </p:par>
                              <p:par>
                                <p:cTn id="18" presetID="35" presetClass="path" presetSubtype="0" repeatCount="indefinite" decel="50000" autoRev="1" fill="hold" nodeType="withEffect">
                                  <p:stCondLst>
                                    <p:cond delay="500"/>
                                  </p:stCondLst>
                                  <p:endCondLst>
                                    <p:cond evt="onNext" delay="0">
                                      <p:tgtEl>
                                        <p:sldTgt/>
                                      </p:tgtEl>
                                    </p:cond>
                                  </p:endCondLst>
                                  <p:childTnLst>
                                    <p:animMotion origin="layout" path="M -3.61111E-6 -7.40741E-7 L -0.02517 -0.00139 " pathEditMode="relative" rAng="0" ptsTypes="AA">
                                      <p:cBhvr>
                                        <p:cTn id="19" dur="1000" fill="hold"/>
                                        <p:tgtEl>
                                          <p:spTgt spid="171042"/>
                                        </p:tgtEl>
                                        <p:attrNameLst>
                                          <p:attrName>ppt_x</p:attrName>
                                          <p:attrName>ppt_y</p:attrName>
                                        </p:attrNameLst>
                                      </p:cBhvr>
                                      <p:rCtr x="-1300" y="-100"/>
                                    </p:animMotion>
                                  </p:childTnLst>
                                  <p:subTnLst>
                                    <p:set>
                                      <p:cBhvr override="childStyle">
                                        <p:cTn dur="1" fill="hold" display="0" masterRel="sameClick" afterEffect="1">
                                          <p:stCondLst>
                                            <p:cond evt="end" delay="0">
                                              <p:tn val="18"/>
                                            </p:cond>
                                          </p:stCondLst>
                                        </p:cTn>
                                        <p:tgtEl>
                                          <p:spTgt spid="171042"/>
                                        </p:tgtEl>
                                        <p:attrNameLst>
                                          <p:attrName>style.visibility</p:attrName>
                                        </p:attrNameLst>
                                      </p:cBhvr>
                                      <p:to>
                                        <p:strVal val="hidden"/>
                                      </p:to>
                                    </p:set>
                                  </p:subTnLst>
                                </p:cTn>
                              </p:par>
                              <p:par>
                                <p:cTn id="20" presetID="10" presetClass="entr" presetSubtype="0" fill="hold" nodeType="withEffect">
                                  <p:stCondLst>
                                    <p:cond delay="500"/>
                                  </p:stCondLst>
                                  <p:childTnLst>
                                    <p:set>
                                      <p:cBhvr>
                                        <p:cTn id="21" dur="1" fill="hold">
                                          <p:stCondLst>
                                            <p:cond delay="0"/>
                                          </p:stCondLst>
                                        </p:cTn>
                                        <p:tgtEl>
                                          <p:spTgt spid="171039"/>
                                        </p:tgtEl>
                                        <p:attrNameLst>
                                          <p:attrName>style.visibility</p:attrName>
                                        </p:attrNameLst>
                                      </p:cBhvr>
                                      <p:to>
                                        <p:strVal val="visible"/>
                                      </p:to>
                                    </p:set>
                                    <p:animEffect transition="in" filter="fade">
                                      <p:cBhvr>
                                        <p:cTn id="22" dur="500"/>
                                        <p:tgtEl>
                                          <p:spTgt spid="171039"/>
                                        </p:tgtEl>
                                      </p:cBhvr>
                                    </p:animEffect>
                                  </p:childTnLst>
                                </p:cTn>
                              </p:par>
                              <p:par>
                                <p:cTn id="23" presetID="35" presetClass="path" presetSubtype="0" repeatCount="indefinite" decel="50000" autoRev="1" fill="hold" nodeType="withEffect">
                                  <p:stCondLst>
                                    <p:cond delay="500"/>
                                  </p:stCondLst>
                                  <p:endCondLst>
                                    <p:cond evt="onNext" delay="0">
                                      <p:tgtEl>
                                        <p:sldTgt/>
                                      </p:tgtEl>
                                    </p:cond>
                                  </p:endCondLst>
                                  <p:childTnLst>
                                    <p:animMotion origin="layout" path="M -3.05556E-6 4.44444E-6 L -0.01771 0.02708 " pathEditMode="relative" rAng="0" ptsTypes="AA">
                                      <p:cBhvr>
                                        <p:cTn id="24" dur="1000" fill="hold"/>
                                        <p:tgtEl>
                                          <p:spTgt spid="171039"/>
                                        </p:tgtEl>
                                        <p:attrNameLst>
                                          <p:attrName>ppt_x</p:attrName>
                                          <p:attrName>ppt_y</p:attrName>
                                        </p:attrNameLst>
                                      </p:cBhvr>
                                      <p:rCtr x="-900" y="1300"/>
                                    </p:animMotion>
                                  </p:childTnLst>
                                  <p:subTnLst>
                                    <p:set>
                                      <p:cBhvr override="childStyle">
                                        <p:cTn dur="1" fill="hold" display="0" masterRel="sameClick" afterEffect="1">
                                          <p:stCondLst>
                                            <p:cond evt="end" delay="0">
                                              <p:tn val="23"/>
                                            </p:cond>
                                          </p:stCondLst>
                                        </p:cTn>
                                        <p:tgtEl>
                                          <p:spTgt spid="171039"/>
                                        </p:tgtEl>
                                        <p:attrNameLst>
                                          <p:attrName>style.visibility</p:attrName>
                                        </p:attrNameLst>
                                      </p:cBhvr>
                                      <p:to>
                                        <p:strVal val="hidden"/>
                                      </p:to>
                                    </p:set>
                                  </p:subTnLst>
                                </p:cTn>
                              </p:par>
                              <p:par>
                                <p:cTn id="25" presetID="10" presetClass="entr" presetSubtype="0" fill="hold" nodeType="withEffect">
                                  <p:stCondLst>
                                    <p:cond delay="200"/>
                                  </p:stCondLst>
                                  <p:childTnLst>
                                    <p:set>
                                      <p:cBhvr>
                                        <p:cTn id="26" dur="1" fill="hold">
                                          <p:stCondLst>
                                            <p:cond delay="0"/>
                                          </p:stCondLst>
                                        </p:cTn>
                                        <p:tgtEl>
                                          <p:spTgt spid="171022"/>
                                        </p:tgtEl>
                                        <p:attrNameLst>
                                          <p:attrName>style.visibility</p:attrName>
                                        </p:attrNameLst>
                                      </p:cBhvr>
                                      <p:to>
                                        <p:strVal val="visible"/>
                                      </p:to>
                                    </p:set>
                                    <p:animEffect transition="in" filter="fade">
                                      <p:cBhvr>
                                        <p:cTn id="27" dur="500"/>
                                        <p:tgtEl>
                                          <p:spTgt spid="171022"/>
                                        </p:tgtEl>
                                      </p:cBhvr>
                                    </p:animEffect>
                                  </p:childTnLst>
                                </p:cTn>
                              </p:par>
                              <p:par>
                                <p:cTn id="28" presetID="35" presetClass="path" presetSubtype="0" repeatCount="indefinite" decel="50000" autoRev="1" fill="hold" nodeType="withEffect">
                                  <p:stCondLst>
                                    <p:cond delay="200"/>
                                  </p:stCondLst>
                                  <p:endCondLst>
                                    <p:cond evt="onNext" delay="0">
                                      <p:tgtEl>
                                        <p:sldTgt/>
                                      </p:tgtEl>
                                    </p:cond>
                                  </p:endCondLst>
                                  <p:childTnLst>
                                    <p:animMotion origin="layout" path="M -3.05556E-6 4.44444E-6 L -0.02656 0.00324 " pathEditMode="relative" rAng="0" ptsTypes="AA">
                                      <p:cBhvr>
                                        <p:cTn id="29" dur="1000" fill="hold"/>
                                        <p:tgtEl>
                                          <p:spTgt spid="171022"/>
                                        </p:tgtEl>
                                        <p:attrNameLst>
                                          <p:attrName>ppt_x</p:attrName>
                                          <p:attrName>ppt_y</p:attrName>
                                        </p:attrNameLst>
                                      </p:cBhvr>
                                      <p:rCtr x="-1300" y="200"/>
                                    </p:animMotion>
                                  </p:childTnLst>
                                  <p:subTnLst>
                                    <p:set>
                                      <p:cBhvr override="childStyle">
                                        <p:cTn dur="1" fill="hold" display="0" masterRel="sameClick" afterEffect="1">
                                          <p:stCondLst>
                                            <p:cond evt="end" delay="0">
                                              <p:tn val="28"/>
                                            </p:cond>
                                          </p:stCondLst>
                                        </p:cTn>
                                        <p:tgtEl>
                                          <p:spTgt spid="171022"/>
                                        </p:tgtEl>
                                        <p:attrNameLst>
                                          <p:attrName>style.visibility</p:attrName>
                                        </p:attrNameLst>
                                      </p:cBhvr>
                                      <p:to>
                                        <p:strVal val="hidden"/>
                                      </p:to>
                                    </p:set>
                                  </p:subTnLst>
                                </p:cTn>
                              </p:par>
                              <p:par>
                                <p:cTn id="30" presetID="10" presetClass="entr" presetSubtype="0" fill="hold" nodeType="withEffect">
                                  <p:stCondLst>
                                    <p:cond delay="500"/>
                                  </p:stCondLst>
                                  <p:childTnLst>
                                    <p:set>
                                      <p:cBhvr>
                                        <p:cTn id="31" dur="1" fill="hold">
                                          <p:stCondLst>
                                            <p:cond delay="0"/>
                                          </p:stCondLst>
                                        </p:cTn>
                                        <p:tgtEl>
                                          <p:spTgt spid="171030"/>
                                        </p:tgtEl>
                                        <p:attrNameLst>
                                          <p:attrName>style.visibility</p:attrName>
                                        </p:attrNameLst>
                                      </p:cBhvr>
                                      <p:to>
                                        <p:strVal val="visible"/>
                                      </p:to>
                                    </p:set>
                                    <p:animEffect transition="in" filter="fade">
                                      <p:cBhvr>
                                        <p:cTn id="32" dur="500"/>
                                        <p:tgtEl>
                                          <p:spTgt spid="171030"/>
                                        </p:tgtEl>
                                      </p:cBhvr>
                                    </p:animEffect>
                                  </p:childTnLst>
                                </p:cTn>
                              </p:par>
                              <p:par>
                                <p:cTn id="33" presetID="35" presetClass="path" presetSubtype="0" repeatCount="indefinite" decel="50000" autoRev="1" fill="hold" nodeType="withEffect">
                                  <p:stCondLst>
                                    <p:cond delay="500"/>
                                  </p:stCondLst>
                                  <p:endCondLst>
                                    <p:cond evt="onNext" delay="0">
                                      <p:tgtEl>
                                        <p:sldTgt/>
                                      </p:tgtEl>
                                    </p:cond>
                                  </p:endCondLst>
                                  <p:childTnLst>
                                    <p:animMotion origin="layout" path="M -3.05556E-6 4.44444E-6 L -0.02222 0.00601 " pathEditMode="relative" rAng="0" ptsTypes="AA">
                                      <p:cBhvr>
                                        <p:cTn id="34" dur="1000" fill="hold"/>
                                        <p:tgtEl>
                                          <p:spTgt spid="171030"/>
                                        </p:tgtEl>
                                        <p:attrNameLst>
                                          <p:attrName>ppt_x</p:attrName>
                                          <p:attrName>ppt_y</p:attrName>
                                        </p:attrNameLst>
                                      </p:cBhvr>
                                      <p:rCtr x="-1100" y="300"/>
                                    </p:animMotion>
                                  </p:childTnLst>
                                  <p:subTnLst>
                                    <p:set>
                                      <p:cBhvr override="childStyle">
                                        <p:cTn dur="1" fill="hold" display="0" masterRel="sameClick" afterEffect="1">
                                          <p:stCondLst>
                                            <p:cond evt="end" delay="0">
                                              <p:tn val="33"/>
                                            </p:cond>
                                          </p:stCondLst>
                                        </p:cTn>
                                        <p:tgtEl>
                                          <p:spTgt spid="171030"/>
                                        </p:tgtEl>
                                        <p:attrNameLst>
                                          <p:attrName>style.visibility</p:attrName>
                                        </p:attrNameLst>
                                      </p:cBhvr>
                                      <p:to>
                                        <p:strVal val="hidden"/>
                                      </p:to>
                                    </p:set>
                                  </p:subTnLst>
                                </p:cTn>
                              </p:par>
                              <p:par>
                                <p:cTn id="35" presetID="10" presetClass="entr" presetSubtype="0" fill="hold" nodeType="withEffect">
                                  <p:stCondLst>
                                    <p:cond delay="100"/>
                                  </p:stCondLst>
                                  <p:childTnLst>
                                    <p:set>
                                      <p:cBhvr>
                                        <p:cTn id="36" dur="1" fill="hold">
                                          <p:stCondLst>
                                            <p:cond delay="0"/>
                                          </p:stCondLst>
                                        </p:cTn>
                                        <p:tgtEl>
                                          <p:spTgt spid="171023"/>
                                        </p:tgtEl>
                                        <p:attrNameLst>
                                          <p:attrName>style.visibility</p:attrName>
                                        </p:attrNameLst>
                                      </p:cBhvr>
                                      <p:to>
                                        <p:strVal val="visible"/>
                                      </p:to>
                                    </p:set>
                                    <p:animEffect transition="in" filter="fade">
                                      <p:cBhvr>
                                        <p:cTn id="37" dur="500"/>
                                        <p:tgtEl>
                                          <p:spTgt spid="171023"/>
                                        </p:tgtEl>
                                      </p:cBhvr>
                                    </p:animEffect>
                                  </p:childTnLst>
                                </p:cTn>
                              </p:par>
                              <p:par>
                                <p:cTn id="38" presetID="35" presetClass="path" presetSubtype="0" repeatCount="indefinite" decel="50000" autoRev="1" fill="hold" nodeType="withEffect">
                                  <p:stCondLst>
                                    <p:cond delay="100"/>
                                  </p:stCondLst>
                                  <p:endCondLst>
                                    <p:cond evt="onNext" delay="0">
                                      <p:tgtEl>
                                        <p:sldTgt/>
                                      </p:tgtEl>
                                    </p:cond>
                                  </p:endCondLst>
                                  <p:childTnLst>
                                    <p:animMotion origin="layout" path="M -3.05556E-6 4.44444E-6 L -0.03125 -0.00394 " pathEditMode="relative" rAng="0" ptsTypes="AA">
                                      <p:cBhvr>
                                        <p:cTn id="39" dur="1000" fill="hold"/>
                                        <p:tgtEl>
                                          <p:spTgt spid="171023"/>
                                        </p:tgtEl>
                                        <p:attrNameLst>
                                          <p:attrName>ppt_x</p:attrName>
                                          <p:attrName>ppt_y</p:attrName>
                                        </p:attrNameLst>
                                      </p:cBhvr>
                                      <p:rCtr x="-1600" y="-200"/>
                                    </p:animMotion>
                                  </p:childTnLst>
                                  <p:subTnLst>
                                    <p:set>
                                      <p:cBhvr override="childStyle">
                                        <p:cTn dur="1" fill="hold" display="0" masterRel="sameClick" afterEffect="1">
                                          <p:stCondLst>
                                            <p:cond evt="end" delay="0">
                                              <p:tn val="38"/>
                                            </p:cond>
                                          </p:stCondLst>
                                        </p:cTn>
                                        <p:tgtEl>
                                          <p:spTgt spid="171023"/>
                                        </p:tgtEl>
                                        <p:attrNameLst>
                                          <p:attrName>style.visibility</p:attrName>
                                        </p:attrNameLst>
                                      </p:cBhvr>
                                      <p:to>
                                        <p:strVal val="hidden"/>
                                      </p:to>
                                    </p:set>
                                  </p:subTnLst>
                                </p:cTn>
                              </p:par>
                              <p:par>
                                <p:cTn id="40" presetID="10" presetClass="entr" presetSubtype="0" fill="hold" nodeType="withEffect">
                                  <p:stCondLst>
                                    <p:cond delay="1100"/>
                                  </p:stCondLst>
                                  <p:childTnLst>
                                    <p:set>
                                      <p:cBhvr>
                                        <p:cTn id="41" dur="1" fill="hold">
                                          <p:stCondLst>
                                            <p:cond delay="0"/>
                                          </p:stCondLst>
                                        </p:cTn>
                                        <p:tgtEl>
                                          <p:spTgt spid="171041"/>
                                        </p:tgtEl>
                                        <p:attrNameLst>
                                          <p:attrName>style.visibility</p:attrName>
                                        </p:attrNameLst>
                                      </p:cBhvr>
                                      <p:to>
                                        <p:strVal val="visible"/>
                                      </p:to>
                                    </p:set>
                                    <p:animEffect transition="in" filter="fade">
                                      <p:cBhvr>
                                        <p:cTn id="42" dur="500"/>
                                        <p:tgtEl>
                                          <p:spTgt spid="171041"/>
                                        </p:tgtEl>
                                      </p:cBhvr>
                                    </p:animEffect>
                                  </p:childTnLst>
                                </p:cTn>
                              </p:par>
                              <p:par>
                                <p:cTn id="43" presetID="35" presetClass="path" presetSubtype="0" repeatCount="indefinite" decel="50000" autoRev="1" fill="hold" nodeType="withEffect">
                                  <p:stCondLst>
                                    <p:cond delay="500"/>
                                  </p:stCondLst>
                                  <p:endCondLst>
                                    <p:cond evt="onNext" delay="0">
                                      <p:tgtEl>
                                        <p:sldTgt/>
                                      </p:tgtEl>
                                    </p:cond>
                                  </p:endCondLst>
                                  <p:childTnLst>
                                    <p:animMotion origin="layout" path="M -3.61111E-6 -7.40741E-7 L -0.02413 -0.01319 " pathEditMode="relative" rAng="0" ptsTypes="AA">
                                      <p:cBhvr>
                                        <p:cTn id="44" dur="1000" fill="hold"/>
                                        <p:tgtEl>
                                          <p:spTgt spid="171041"/>
                                        </p:tgtEl>
                                        <p:attrNameLst>
                                          <p:attrName>ppt_x</p:attrName>
                                          <p:attrName>ppt_y</p:attrName>
                                        </p:attrNameLst>
                                      </p:cBhvr>
                                      <p:rCtr x="-1200" y="-700"/>
                                    </p:animMotion>
                                  </p:childTnLst>
                                  <p:subTnLst>
                                    <p:set>
                                      <p:cBhvr override="childStyle">
                                        <p:cTn dur="1" fill="hold" display="0" masterRel="sameClick" afterEffect="1">
                                          <p:stCondLst>
                                            <p:cond evt="end" delay="0">
                                              <p:tn val="43"/>
                                            </p:cond>
                                          </p:stCondLst>
                                        </p:cTn>
                                        <p:tgtEl>
                                          <p:spTgt spid="171041"/>
                                        </p:tgtEl>
                                        <p:attrNameLst>
                                          <p:attrName>style.visibility</p:attrName>
                                        </p:attrNameLst>
                                      </p:cBhvr>
                                      <p:to>
                                        <p:strVal val="hidden"/>
                                      </p:to>
                                    </p:set>
                                  </p:subTnLst>
                                </p:cTn>
                              </p:par>
                              <p:par>
                                <p:cTn id="45" presetID="10" presetClass="entr" presetSubtype="0" fill="hold" nodeType="withEffect">
                                  <p:stCondLst>
                                    <p:cond delay="1500"/>
                                  </p:stCondLst>
                                  <p:childTnLst>
                                    <p:set>
                                      <p:cBhvr>
                                        <p:cTn id="46" dur="1" fill="hold">
                                          <p:stCondLst>
                                            <p:cond delay="0"/>
                                          </p:stCondLst>
                                        </p:cTn>
                                        <p:tgtEl>
                                          <p:spTgt spid="171024"/>
                                        </p:tgtEl>
                                        <p:attrNameLst>
                                          <p:attrName>style.visibility</p:attrName>
                                        </p:attrNameLst>
                                      </p:cBhvr>
                                      <p:to>
                                        <p:strVal val="visible"/>
                                      </p:to>
                                    </p:set>
                                    <p:animEffect transition="in" filter="fade">
                                      <p:cBhvr>
                                        <p:cTn id="47" dur="500"/>
                                        <p:tgtEl>
                                          <p:spTgt spid="171024"/>
                                        </p:tgtEl>
                                      </p:cBhvr>
                                    </p:animEffect>
                                  </p:childTnLst>
                                </p:cTn>
                              </p:par>
                              <p:par>
                                <p:cTn id="48" presetID="35" presetClass="path" presetSubtype="0" repeatCount="indefinite" decel="50000" autoRev="1" fill="hold" nodeType="withEffect">
                                  <p:stCondLst>
                                    <p:cond delay="1500"/>
                                  </p:stCondLst>
                                  <p:endCondLst>
                                    <p:cond evt="onNext" delay="0">
                                      <p:tgtEl>
                                        <p:sldTgt/>
                                      </p:tgtEl>
                                    </p:cond>
                                  </p:endCondLst>
                                  <p:childTnLst>
                                    <p:animMotion origin="layout" path="M -3.61111E-6 -7.40741E-7 L -0.02829 -0.01759 " pathEditMode="relative" rAng="0" ptsTypes="AA">
                                      <p:cBhvr>
                                        <p:cTn id="49" dur="1000" fill="hold"/>
                                        <p:tgtEl>
                                          <p:spTgt spid="171024"/>
                                        </p:tgtEl>
                                        <p:attrNameLst>
                                          <p:attrName>ppt_x</p:attrName>
                                          <p:attrName>ppt_y</p:attrName>
                                        </p:attrNameLst>
                                      </p:cBhvr>
                                      <p:rCtr x="-1400" y="-900"/>
                                    </p:animMotion>
                                  </p:childTnLst>
                                  <p:subTnLst>
                                    <p:set>
                                      <p:cBhvr override="childStyle">
                                        <p:cTn dur="1" fill="hold" display="0" masterRel="sameClick" afterEffect="1">
                                          <p:stCondLst>
                                            <p:cond evt="end" delay="0">
                                              <p:tn val="48"/>
                                            </p:cond>
                                          </p:stCondLst>
                                        </p:cTn>
                                        <p:tgtEl>
                                          <p:spTgt spid="171024"/>
                                        </p:tgtEl>
                                        <p:attrNameLst>
                                          <p:attrName>style.visibility</p:attrName>
                                        </p:attrNameLst>
                                      </p:cBhvr>
                                      <p:to>
                                        <p:strVal val="hidden"/>
                                      </p:to>
                                    </p:set>
                                  </p:subTnLst>
                                </p:cTn>
                              </p:par>
                              <p:par>
                                <p:cTn id="50" presetID="10" presetClass="entr" presetSubtype="0" fill="hold" nodeType="withEffect">
                                  <p:stCondLst>
                                    <p:cond delay="1500"/>
                                  </p:stCondLst>
                                  <p:childTnLst>
                                    <p:set>
                                      <p:cBhvr>
                                        <p:cTn id="51" dur="1" fill="hold">
                                          <p:stCondLst>
                                            <p:cond delay="0"/>
                                          </p:stCondLst>
                                        </p:cTn>
                                        <p:tgtEl>
                                          <p:spTgt spid="171025"/>
                                        </p:tgtEl>
                                        <p:attrNameLst>
                                          <p:attrName>style.visibility</p:attrName>
                                        </p:attrNameLst>
                                      </p:cBhvr>
                                      <p:to>
                                        <p:strVal val="visible"/>
                                      </p:to>
                                    </p:set>
                                    <p:animEffect transition="in" filter="fade">
                                      <p:cBhvr>
                                        <p:cTn id="52" dur="500"/>
                                        <p:tgtEl>
                                          <p:spTgt spid="171025"/>
                                        </p:tgtEl>
                                      </p:cBhvr>
                                    </p:animEffect>
                                  </p:childTnLst>
                                </p:cTn>
                              </p:par>
                              <p:par>
                                <p:cTn id="53" presetID="35" presetClass="path" presetSubtype="0" repeatCount="indefinite" decel="50000" autoRev="1" fill="hold" nodeType="withEffect">
                                  <p:stCondLst>
                                    <p:cond delay="1500"/>
                                  </p:stCondLst>
                                  <p:endCondLst>
                                    <p:cond evt="onNext" delay="0">
                                      <p:tgtEl>
                                        <p:sldTgt/>
                                      </p:tgtEl>
                                    </p:cond>
                                  </p:endCondLst>
                                  <p:childTnLst>
                                    <p:animMotion origin="layout" path="M -3.05556E-6 4.44444E-6 L -0.03055 0.003 " pathEditMode="relative" rAng="0" ptsTypes="AA">
                                      <p:cBhvr>
                                        <p:cTn id="54" dur="1000" fill="hold"/>
                                        <p:tgtEl>
                                          <p:spTgt spid="171025"/>
                                        </p:tgtEl>
                                        <p:attrNameLst>
                                          <p:attrName>ppt_x</p:attrName>
                                          <p:attrName>ppt_y</p:attrName>
                                        </p:attrNameLst>
                                      </p:cBhvr>
                                      <p:rCtr x="-1500" y="100"/>
                                    </p:animMotion>
                                  </p:childTnLst>
                                  <p:subTnLst>
                                    <p:set>
                                      <p:cBhvr override="childStyle">
                                        <p:cTn dur="1" fill="hold" display="0" masterRel="sameClick" afterEffect="1">
                                          <p:stCondLst>
                                            <p:cond evt="end" delay="0">
                                              <p:tn val="53"/>
                                            </p:cond>
                                          </p:stCondLst>
                                        </p:cTn>
                                        <p:tgtEl>
                                          <p:spTgt spid="171025"/>
                                        </p:tgtEl>
                                        <p:attrNameLst>
                                          <p:attrName>style.visibility</p:attrName>
                                        </p:attrNameLst>
                                      </p:cBhvr>
                                      <p:to>
                                        <p:strVal val="hidden"/>
                                      </p:to>
                                    </p:set>
                                  </p:subTnLst>
                                </p:cTn>
                              </p:par>
                              <p:par>
                                <p:cTn id="55" presetID="10" presetClass="entr" presetSubtype="0" fill="hold" nodeType="withEffect">
                                  <p:stCondLst>
                                    <p:cond delay="1500"/>
                                  </p:stCondLst>
                                  <p:childTnLst>
                                    <p:set>
                                      <p:cBhvr>
                                        <p:cTn id="56" dur="1" fill="hold">
                                          <p:stCondLst>
                                            <p:cond delay="0"/>
                                          </p:stCondLst>
                                        </p:cTn>
                                        <p:tgtEl>
                                          <p:spTgt spid="171026"/>
                                        </p:tgtEl>
                                        <p:attrNameLst>
                                          <p:attrName>style.visibility</p:attrName>
                                        </p:attrNameLst>
                                      </p:cBhvr>
                                      <p:to>
                                        <p:strVal val="visible"/>
                                      </p:to>
                                    </p:set>
                                    <p:animEffect transition="in" filter="fade">
                                      <p:cBhvr>
                                        <p:cTn id="57" dur="500"/>
                                        <p:tgtEl>
                                          <p:spTgt spid="171026"/>
                                        </p:tgtEl>
                                      </p:cBhvr>
                                    </p:animEffect>
                                  </p:childTnLst>
                                </p:cTn>
                              </p:par>
                              <p:par>
                                <p:cTn id="58" presetID="35" presetClass="path" presetSubtype="0" repeatCount="indefinite" decel="50000" autoRev="1" fill="hold" nodeType="withEffect">
                                  <p:stCondLst>
                                    <p:cond delay="1500"/>
                                  </p:stCondLst>
                                  <p:endCondLst>
                                    <p:cond evt="onNext" delay="0">
                                      <p:tgtEl>
                                        <p:sldTgt/>
                                      </p:tgtEl>
                                    </p:cond>
                                  </p:endCondLst>
                                  <p:childTnLst>
                                    <p:animMotion origin="layout" path="M -3.33333E-6 3.33333E-6 L -0.02795 0.01551 " pathEditMode="relative" rAng="0" ptsTypes="AA">
                                      <p:cBhvr>
                                        <p:cTn id="59" dur="1000" fill="hold"/>
                                        <p:tgtEl>
                                          <p:spTgt spid="171026"/>
                                        </p:tgtEl>
                                        <p:attrNameLst>
                                          <p:attrName>ppt_x</p:attrName>
                                          <p:attrName>ppt_y</p:attrName>
                                        </p:attrNameLst>
                                      </p:cBhvr>
                                      <p:rCtr x="-1400" y="800"/>
                                    </p:animMotion>
                                  </p:childTnLst>
                                  <p:subTnLst>
                                    <p:set>
                                      <p:cBhvr override="childStyle">
                                        <p:cTn dur="1" fill="hold" display="0" masterRel="sameClick" afterEffect="1">
                                          <p:stCondLst>
                                            <p:cond evt="end" delay="0">
                                              <p:tn val="58"/>
                                            </p:cond>
                                          </p:stCondLst>
                                        </p:cTn>
                                        <p:tgtEl>
                                          <p:spTgt spid="171026"/>
                                        </p:tgtEl>
                                        <p:attrNameLst>
                                          <p:attrName>style.visibility</p:attrName>
                                        </p:attrNameLst>
                                      </p:cBhvr>
                                      <p:to>
                                        <p:strVal val="hidden"/>
                                      </p:to>
                                    </p:set>
                                  </p:subTnLst>
                                </p:cTn>
                              </p:par>
                              <p:par>
                                <p:cTn id="60" presetID="10" presetClass="entr" presetSubtype="0" fill="hold" nodeType="withEffect">
                                  <p:stCondLst>
                                    <p:cond delay="1500"/>
                                  </p:stCondLst>
                                  <p:childTnLst>
                                    <p:set>
                                      <p:cBhvr>
                                        <p:cTn id="61" dur="1" fill="hold">
                                          <p:stCondLst>
                                            <p:cond delay="0"/>
                                          </p:stCondLst>
                                        </p:cTn>
                                        <p:tgtEl>
                                          <p:spTgt spid="171027"/>
                                        </p:tgtEl>
                                        <p:attrNameLst>
                                          <p:attrName>style.visibility</p:attrName>
                                        </p:attrNameLst>
                                      </p:cBhvr>
                                      <p:to>
                                        <p:strVal val="visible"/>
                                      </p:to>
                                    </p:set>
                                    <p:animEffect transition="in" filter="fade">
                                      <p:cBhvr>
                                        <p:cTn id="62" dur="500"/>
                                        <p:tgtEl>
                                          <p:spTgt spid="171027"/>
                                        </p:tgtEl>
                                      </p:cBhvr>
                                    </p:animEffect>
                                  </p:childTnLst>
                                </p:cTn>
                              </p:par>
                              <p:par>
                                <p:cTn id="63" presetID="35" presetClass="path" presetSubtype="0" repeatCount="indefinite" decel="50000" autoRev="1" fill="hold" nodeType="withEffect">
                                  <p:stCondLst>
                                    <p:cond delay="1500"/>
                                  </p:stCondLst>
                                  <p:endCondLst>
                                    <p:cond evt="onNext" delay="0">
                                      <p:tgtEl>
                                        <p:sldTgt/>
                                      </p:tgtEl>
                                    </p:cond>
                                  </p:endCondLst>
                                  <p:childTnLst>
                                    <p:animMotion origin="layout" path="M -3.61111E-6 -7.40741E-7 L -0.02395 -0.00347 " pathEditMode="relative" rAng="0" ptsTypes="AA">
                                      <p:cBhvr>
                                        <p:cTn id="64" dur="1000" fill="hold"/>
                                        <p:tgtEl>
                                          <p:spTgt spid="171027"/>
                                        </p:tgtEl>
                                        <p:attrNameLst>
                                          <p:attrName>ppt_x</p:attrName>
                                          <p:attrName>ppt_y</p:attrName>
                                        </p:attrNameLst>
                                      </p:cBhvr>
                                      <p:rCtr x="-1200" y="-200"/>
                                    </p:animMotion>
                                  </p:childTnLst>
                                  <p:subTnLst>
                                    <p:set>
                                      <p:cBhvr override="childStyle">
                                        <p:cTn dur="1" fill="hold" display="0" masterRel="sameClick" afterEffect="1">
                                          <p:stCondLst>
                                            <p:cond evt="end" delay="0">
                                              <p:tn val="63"/>
                                            </p:cond>
                                          </p:stCondLst>
                                        </p:cTn>
                                        <p:tgtEl>
                                          <p:spTgt spid="171027"/>
                                        </p:tgtEl>
                                        <p:attrNameLst>
                                          <p:attrName>style.visibility</p:attrName>
                                        </p:attrNameLst>
                                      </p:cBhvr>
                                      <p:to>
                                        <p:strVal val="hidden"/>
                                      </p:to>
                                    </p:set>
                                  </p:subTnLst>
                                </p:cTn>
                              </p:par>
                              <p:par>
                                <p:cTn id="65" presetID="10" presetClass="entr" presetSubtype="0" fill="hold" nodeType="withEffect">
                                  <p:stCondLst>
                                    <p:cond delay="1000"/>
                                  </p:stCondLst>
                                  <p:childTnLst>
                                    <p:set>
                                      <p:cBhvr>
                                        <p:cTn id="66" dur="1" fill="hold">
                                          <p:stCondLst>
                                            <p:cond delay="0"/>
                                          </p:stCondLst>
                                        </p:cTn>
                                        <p:tgtEl>
                                          <p:spTgt spid="171040"/>
                                        </p:tgtEl>
                                        <p:attrNameLst>
                                          <p:attrName>style.visibility</p:attrName>
                                        </p:attrNameLst>
                                      </p:cBhvr>
                                      <p:to>
                                        <p:strVal val="visible"/>
                                      </p:to>
                                    </p:set>
                                    <p:animEffect transition="in" filter="fade">
                                      <p:cBhvr>
                                        <p:cTn id="67" dur="500"/>
                                        <p:tgtEl>
                                          <p:spTgt spid="171040"/>
                                        </p:tgtEl>
                                      </p:cBhvr>
                                    </p:animEffect>
                                  </p:childTnLst>
                                </p:cTn>
                              </p:par>
                              <p:par>
                                <p:cTn id="68" presetID="35" presetClass="path" presetSubtype="0" repeatCount="indefinite" decel="50000" autoRev="1" fill="hold" nodeType="withEffect">
                                  <p:stCondLst>
                                    <p:cond delay="1000"/>
                                  </p:stCondLst>
                                  <p:endCondLst>
                                    <p:cond evt="onNext" delay="0">
                                      <p:tgtEl>
                                        <p:sldTgt/>
                                      </p:tgtEl>
                                    </p:cond>
                                  </p:endCondLst>
                                  <p:childTnLst>
                                    <p:animMotion origin="layout" path="M -2.22222E-6 -2.96296E-6 L -0.00903 -0.01527 " pathEditMode="relative" rAng="0" ptsTypes="AA">
                                      <p:cBhvr>
                                        <p:cTn id="69" dur="1000" fill="hold"/>
                                        <p:tgtEl>
                                          <p:spTgt spid="171040"/>
                                        </p:tgtEl>
                                        <p:attrNameLst>
                                          <p:attrName>ppt_x</p:attrName>
                                          <p:attrName>ppt_y</p:attrName>
                                        </p:attrNameLst>
                                      </p:cBhvr>
                                      <p:rCtr x="-500" y="-800"/>
                                    </p:animMotion>
                                  </p:childTnLst>
                                  <p:subTnLst>
                                    <p:set>
                                      <p:cBhvr override="childStyle">
                                        <p:cTn dur="1" fill="hold" display="0" masterRel="sameClick" afterEffect="1">
                                          <p:stCondLst>
                                            <p:cond evt="end" delay="0">
                                              <p:tn val="68"/>
                                            </p:cond>
                                          </p:stCondLst>
                                        </p:cTn>
                                        <p:tgtEl>
                                          <p:spTgt spid="171040"/>
                                        </p:tgtEl>
                                        <p:attrNameLst>
                                          <p:attrName>style.visibility</p:attrName>
                                        </p:attrNameLst>
                                      </p:cBhvr>
                                      <p:to>
                                        <p:strVal val="hidden"/>
                                      </p:to>
                                    </p:set>
                                  </p:subTnLst>
                                </p:cTn>
                              </p:par>
                              <p:par>
                                <p:cTn id="70" presetID="10" presetClass="entr" presetSubtype="0" fill="hold" nodeType="withEffect">
                                  <p:stCondLst>
                                    <p:cond delay="1000"/>
                                  </p:stCondLst>
                                  <p:childTnLst>
                                    <p:set>
                                      <p:cBhvr>
                                        <p:cTn id="71" dur="1" fill="hold">
                                          <p:stCondLst>
                                            <p:cond delay="0"/>
                                          </p:stCondLst>
                                        </p:cTn>
                                        <p:tgtEl>
                                          <p:spTgt spid="171028"/>
                                        </p:tgtEl>
                                        <p:attrNameLst>
                                          <p:attrName>style.visibility</p:attrName>
                                        </p:attrNameLst>
                                      </p:cBhvr>
                                      <p:to>
                                        <p:strVal val="visible"/>
                                      </p:to>
                                    </p:set>
                                    <p:animEffect transition="in" filter="fade">
                                      <p:cBhvr>
                                        <p:cTn id="72" dur="500"/>
                                        <p:tgtEl>
                                          <p:spTgt spid="171028"/>
                                        </p:tgtEl>
                                      </p:cBhvr>
                                    </p:animEffect>
                                  </p:childTnLst>
                                </p:cTn>
                              </p:par>
                              <p:par>
                                <p:cTn id="73" presetID="35" presetClass="path" presetSubtype="0" repeatCount="indefinite" decel="50000" autoRev="1" fill="hold" nodeType="withEffect">
                                  <p:stCondLst>
                                    <p:cond delay="1000"/>
                                  </p:stCondLst>
                                  <p:endCondLst>
                                    <p:cond evt="onNext" delay="0">
                                      <p:tgtEl>
                                        <p:sldTgt/>
                                      </p:tgtEl>
                                    </p:cond>
                                  </p:endCondLst>
                                  <p:childTnLst>
                                    <p:animMotion origin="layout" path="M -3.05556E-6 4.44444E-6 L -0.02916 0.01666 " pathEditMode="relative" rAng="0" ptsTypes="AA">
                                      <p:cBhvr>
                                        <p:cTn id="74" dur="1000" fill="hold"/>
                                        <p:tgtEl>
                                          <p:spTgt spid="171028"/>
                                        </p:tgtEl>
                                        <p:attrNameLst>
                                          <p:attrName>ppt_x</p:attrName>
                                          <p:attrName>ppt_y</p:attrName>
                                        </p:attrNameLst>
                                      </p:cBhvr>
                                      <p:rCtr x="-1500" y="800"/>
                                    </p:animMotion>
                                  </p:childTnLst>
                                  <p:subTnLst>
                                    <p:set>
                                      <p:cBhvr override="childStyle">
                                        <p:cTn dur="1" fill="hold" display="0" masterRel="sameClick" afterEffect="1">
                                          <p:stCondLst>
                                            <p:cond evt="end" delay="0">
                                              <p:tn val="73"/>
                                            </p:cond>
                                          </p:stCondLst>
                                        </p:cTn>
                                        <p:tgtEl>
                                          <p:spTgt spid="171028"/>
                                        </p:tgtEl>
                                        <p:attrNameLst>
                                          <p:attrName>style.visibility</p:attrName>
                                        </p:attrNameLst>
                                      </p:cBhvr>
                                      <p:to>
                                        <p:strVal val="hidden"/>
                                      </p:to>
                                    </p:set>
                                  </p:subTnLst>
                                </p:cTn>
                              </p:par>
                              <p:par>
                                <p:cTn id="75" presetID="10" presetClass="entr" presetSubtype="0" fill="hold" nodeType="withEffect">
                                  <p:stCondLst>
                                    <p:cond delay="1000"/>
                                  </p:stCondLst>
                                  <p:childTnLst>
                                    <p:set>
                                      <p:cBhvr>
                                        <p:cTn id="76" dur="1" fill="hold">
                                          <p:stCondLst>
                                            <p:cond delay="0"/>
                                          </p:stCondLst>
                                        </p:cTn>
                                        <p:tgtEl>
                                          <p:spTgt spid="171029"/>
                                        </p:tgtEl>
                                        <p:attrNameLst>
                                          <p:attrName>style.visibility</p:attrName>
                                        </p:attrNameLst>
                                      </p:cBhvr>
                                      <p:to>
                                        <p:strVal val="visible"/>
                                      </p:to>
                                    </p:set>
                                    <p:animEffect transition="in" filter="fade">
                                      <p:cBhvr>
                                        <p:cTn id="77" dur="500"/>
                                        <p:tgtEl>
                                          <p:spTgt spid="171029"/>
                                        </p:tgtEl>
                                      </p:cBhvr>
                                    </p:animEffect>
                                  </p:childTnLst>
                                </p:cTn>
                              </p:par>
                              <p:par>
                                <p:cTn id="78" presetID="35" presetClass="path" presetSubtype="0" repeatCount="indefinite" decel="50000" autoRev="1" fill="hold" nodeType="withEffect">
                                  <p:stCondLst>
                                    <p:cond delay="1000"/>
                                  </p:stCondLst>
                                  <p:endCondLst>
                                    <p:cond evt="onNext" delay="0">
                                      <p:tgtEl>
                                        <p:sldTgt/>
                                      </p:tgtEl>
                                    </p:cond>
                                  </p:endCondLst>
                                  <p:childTnLst>
                                    <p:animMotion origin="layout" path="M -3.05556E-6 4.44444E-6 L -0.02673 0.02245 " pathEditMode="relative" rAng="0" ptsTypes="AA">
                                      <p:cBhvr>
                                        <p:cTn id="79" dur="1000" fill="hold"/>
                                        <p:tgtEl>
                                          <p:spTgt spid="171029"/>
                                        </p:tgtEl>
                                        <p:attrNameLst>
                                          <p:attrName>ppt_x</p:attrName>
                                          <p:attrName>ppt_y</p:attrName>
                                        </p:attrNameLst>
                                      </p:cBhvr>
                                      <p:rCtr x="-1300" y="1100"/>
                                    </p:animMotion>
                                  </p:childTnLst>
                                  <p:subTnLst>
                                    <p:set>
                                      <p:cBhvr override="childStyle">
                                        <p:cTn dur="1" fill="hold" display="0" masterRel="sameClick" afterEffect="1">
                                          <p:stCondLst>
                                            <p:cond evt="end" delay="0">
                                              <p:tn val="78"/>
                                            </p:cond>
                                          </p:stCondLst>
                                        </p:cTn>
                                        <p:tgtEl>
                                          <p:spTgt spid="17102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343025" y="615950"/>
            <a:ext cx="6456363" cy="3924300"/>
            <a:chOff x="706" y="466"/>
            <a:chExt cx="4557" cy="3316"/>
          </a:xfrm>
        </p:grpSpPr>
        <p:sp>
          <p:nvSpPr>
            <p:cNvPr id="228355" name="Oval 3"/>
            <p:cNvSpPr>
              <a:spLocks noChangeArrowheads="1"/>
            </p:cNvSpPr>
            <p:nvPr/>
          </p:nvSpPr>
          <p:spPr bwMode="auto">
            <a:xfrm>
              <a:off x="1767" y="466"/>
              <a:ext cx="912" cy="1254"/>
            </a:xfrm>
            <a:prstGeom prst="ellipse">
              <a:avLst/>
            </a:prstGeom>
            <a:solidFill>
              <a:schemeClr val="bg1"/>
            </a:solidFill>
            <a:ln w="9525">
              <a:noFill/>
              <a:round/>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56" name="Arco 4"/>
            <p:cNvSpPr>
              <a:spLocks/>
            </p:cNvSpPr>
            <p:nvPr/>
          </p:nvSpPr>
          <p:spPr bwMode="auto">
            <a:xfrm flipH="1" flipV="1">
              <a:off x="2366" y="721"/>
              <a:ext cx="305" cy="743"/>
            </a:xfrm>
            <a:custGeom>
              <a:avLst/>
              <a:gdLst>
                <a:gd name="G0" fmla="+- 21600 0 0"/>
                <a:gd name="G1" fmla="+- 21600 0 0"/>
                <a:gd name="G2" fmla="+- 21600 0 0"/>
                <a:gd name="T0" fmla="*/ 23565 w 24579"/>
                <a:gd name="T1" fmla="*/ 43110 h 43200"/>
                <a:gd name="T2" fmla="*/ 24579 w 24579"/>
                <a:gd name="T3" fmla="*/ 206 h 43200"/>
                <a:gd name="T4" fmla="*/ 21600 w 24579"/>
                <a:gd name="T5" fmla="*/ 21600 h 43200"/>
              </a:gdLst>
              <a:ahLst/>
              <a:cxnLst>
                <a:cxn ang="0">
                  <a:pos x="T0" y="T1"/>
                </a:cxn>
                <a:cxn ang="0">
                  <a:pos x="T2" y="T3"/>
                </a:cxn>
                <a:cxn ang="0">
                  <a:pos x="T4" y="T5"/>
                </a:cxn>
              </a:cxnLst>
              <a:rect l="0" t="0" r="r" b="b"/>
              <a:pathLst>
                <a:path w="24579" h="43200" fill="none" extrusionOk="0">
                  <a:moveTo>
                    <a:pt x="23565" y="43110"/>
                  </a:moveTo>
                  <a:cubicBezTo>
                    <a:pt x="22911" y="43170"/>
                    <a:pt x="22256" y="43199"/>
                    <a:pt x="21600" y="43199"/>
                  </a:cubicBezTo>
                  <a:cubicBezTo>
                    <a:pt x="9670" y="43200"/>
                    <a:pt x="0" y="33529"/>
                    <a:pt x="0" y="21600"/>
                  </a:cubicBezTo>
                  <a:cubicBezTo>
                    <a:pt x="0" y="9670"/>
                    <a:pt x="9670" y="0"/>
                    <a:pt x="21600" y="0"/>
                  </a:cubicBezTo>
                  <a:cubicBezTo>
                    <a:pt x="22596" y="0"/>
                    <a:pt x="23591" y="68"/>
                    <a:pt x="24578" y="206"/>
                  </a:cubicBezTo>
                </a:path>
                <a:path w="24579" h="43200" stroke="0" extrusionOk="0">
                  <a:moveTo>
                    <a:pt x="23565" y="43110"/>
                  </a:moveTo>
                  <a:cubicBezTo>
                    <a:pt x="22911" y="43170"/>
                    <a:pt x="22256" y="43199"/>
                    <a:pt x="21600" y="43199"/>
                  </a:cubicBezTo>
                  <a:cubicBezTo>
                    <a:pt x="9670" y="43200"/>
                    <a:pt x="0" y="33529"/>
                    <a:pt x="0" y="21600"/>
                  </a:cubicBezTo>
                  <a:cubicBezTo>
                    <a:pt x="0" y="9670"/>
                    <a:pt x="9670" y="0"/>
                    <a:pt x="21600" y="0"/>
                  </a:cubicBezTo>
                  <a:cubicBezTo>
                    <a:pt x="22596" y="0"/>
                    <a:pt x="23591" y="68"/>
                    <a:pt x="24578" y="206"/>
                  </a:cubicBezTo>
                  <a:lnTo>
                    <a:pt x="21600" y="21600"/>
                  </a:lnTo>
                  <a:close/>
                </a:path>
              </a:pathLst>
            </a:custGeom>
            <a:noFill/>
            <a:ln w="19050">
              <a:solidFill>
                <a:schemeClr val="tx1"/>
              </a:solidFill>
              <a:round/>
              <a:headEnd/>
              <a:tailEnd/>
            </a:ln>
            <a:effectLst/>
          </p:spPr>
          <p:txBody>
            <a:bodyPr wrap="none" anchor="ct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grpSp>
          <p:nvGrpSpPr>
            <p:cNvPr id="3" name="Group 5"/>
            <p:cNvGrpSpPr>
              <a:grpSpLocks/>
            </p:cNvGrpSpPr>
            <p:nvPr/>
          </p:nvGrpSpPr>
          <p:grpSpPr bwMode="auto">
            <a:xfrm rot="5400000">
              <a:off x="1679" y="1093"/>
              <a:ext cx="1076" cy="2"/>
              <a:chOff x="3326" y="2912"/>
              <a:chExt cx="861" cy="0"/>
            </a:xfrm>
          </p:grpSpPr>
          <p:sp>
            <p:nvSpPr>
              <p:cNvPr id="228358" name="Line 6"/>
              <p:cNvSpPr>
                <a:spLocks noChangeShapeType="1"/>
              </p:cNvSpPr>
              <p:nvPr/>
            </p:nvSpPr>
            <p:spPr bwMode="auto">
              <a:xfrm>
                <a:off x="3326" y="2912"/>
                <a:ext cx="45" cy="0"/>
              </a:xfrm>
              <a:prstGeom prst="line">
                <a:avLst/>
              </a:prstGeom>
              <a:noFill/>
              <a:ln w="1905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59" name="Line 7"/>
              <p:cNvSpPr>
                <a:spLocks noChangeShapeType="1"/>
              </p:cNvSpPr>
              <p:nvPr/>
            </p:nvSpPr>
            <p:spPr bwMode="auto">
              <a:xfrm>
                <a:off x="3598" y="2912"/>
                <a:ext cx="45" cy="0"/>
              </a:xfrm>
              <a:prstGeom prst="line">
                <a:avLst/>
              </a:prstGeom>
              <a:noFill/>
              <a:ln w="1905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60" name="Line 8"/>
              <p:cNvSpPr>
                <a:spLocks noChangeShapeType="1"/>
              </p:cNvSpPr>
              <p:nvPr/>
            </p:nvSpPr>
            <p:spPr bwMode="auto">
              <a:xfrm>
                <a:off x="3734" y="2912"/>
                <a:ext cx="45" cy="0"/>
              </a:xfrm>
              <a:prstGeom prst="line">
                <a:avLst/>
              </a:prstGeom>
              <a:noFill/>
              <a:ln w="1905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61" name="Line 9"/>
              <p:cNvSpPr>
                <a:spLocks noChangeShapeType="1"/>
              </p:cNvSpPr>
              <p:nvPr/>
            </p:nvSpPr>
            <p:spPr bwMode="auto">
              <a:xfrm>
                <a:off x="3870" y="2912"/>
                <a:ext cx="45" cy="0"/>
              </a:xfrm>
              <a:prstGeom prst="line">
                <a:avLst/>
              </a:prstGeom>
              <a:noFill/>
              <a:ln w="1905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62" name="Line 10"/>
              <p:cNvSpPr>
                <a:spLocks noChangeShapeType="1"/>
              </p:cNvSpPr>
              <p:nvPr/>
            </p:nvSpPr>
            <p:spPr bwMode="auto">
              <a:xfrm>
                <a:off x="3462" y="2912"/>
                <a:ext cx="45" cy="0"/>
              </a:xfrm>
              <a:prstGeom prst="line">
                <a:avLst/>
              </a:prstGeom>
              <a:noFill/>
              <a:ln w="1905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63" name="Line 11"/>
              <p:cNvSpPr>
                <a:spLocks noChangeShapeType="1"/>
              </p:cNvSpPr>
              <p:nvPr/>
            </p:nvSpPr>
            <p:spPr bwMode="auto">
              <a:xfrm>
                <a:off x="4006" y="2912"/>
                <a:ext cx="45" cy="0"/>
              </a:xfrm>
              <a:prstGeom prst="line">
                <a:avLst/>
              </a:prstGeom>
              <a:noFill/>
              <a:ln w="1905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64" name="Line 12"/>
              <p:cNvSpPr>
                <a:spLocks noChangeShapeType="1"/>
              </p:cNvSpPr>
              <p:nvPr/>
            </p:nvSpPr>
            <p:spPr bwMode="auto">
              <a:xfrm>
                <a:off x="4142" y="2912"/>
                <a:ext cx="45" cy="0"/>
              </a:xfrm>
              <a:prstGeom prst="line">
                <a:avLst/>
              </a:prstGeom>
              <a:noFill/>
              <a:ln w="1905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grpSp>
        <p:sp>
          <p:nvSpPr>
            <p:cNvPr id="228365" name="Freeform 13"/>
            <p:cNvSpPr>
              <a:spLocks/>
            </p:cNvSpPr>
            <p:nvPr/>
          </p:nvSpPr>
          <p:spPr bwMode="auto">
            <a:xfrm>
              <a:off x="2212" y="3484"/>
              <a:ext cx="2642" cy="2"/>
            </a:xfrm>
            <a:custGeom>
              <a:avLst/>
              <a:gdLst/>
              <a:ahLst/>
              <a:cxnLst>
                <a:cxn ang="0">
                  <a:pos x="0" y="0"/>
                </a:cxn>
                <a:cxn ang="0">
                  <a:pos x="2210" y="0"/>
                </a:cxn>
              </a:cxnLst>
              <a:rect l="0" t="0" r="r" b="b"/>
              <a:pathLst>
                <a:path w="2210" h="1">
                  <a:moveTo>
                    <a:pt x="0" y="0"/>
                  </a:moveTo>
                  <a:lnTo>
                    <a:pt x="2210" y="0"/>
                  </a:lnTo>
                </a:path>
              </a:pathLst>
            </a:custGeom>
            <a:noFill/>
            <a:ln w="1905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66" name="Line 14"/>
            <p:cNvSpPr>
              <a:spLocks noChangeShapeType="1"/>
            </p:cNvSpPr>
            <p:nvPr/>
          </p:nvSpPr>
          <p:spPr bwMode="auto">
            <a:xfrm flipH="1" flipV="1">
              <a:off x="3458" y="1094"/>
              <a:ext cx="0" cy="2508"/>
            </a:xfrm>
            <a:prstGeom prst="line">
              <a:avLst/>
            </a:prstGeom>
            <a:noFill/>
            <a:ln w="1905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67" name="Oval 15"/>
            <p:cNvSpPr>
              <a:spLocks noChangeArrowheads="1"/>
            </p:cNvSpPr>
            <p:nvPr/>
          </p:nvSpPr>
          <p:spPr bwMode="auto">
            <a:xfrm>
              <a:off x="3250" y="1340"/>
              <a:ext cx="406" cy="425"/>
            </a:xfrm>
            <a:prstGeom prst="ellipse">
              <a:avLst/>
            </a:prstGeom>
            <a:solidFill>
              <a:schemeClr val="bg1"/>
            </a:solidFill>
            <a:ln w="9525">
              <a:noFill/>
              <a:round/>
              <a:headEnd/>
              <a:tailEnd/>
            </a:ln>
            <a:effectLst/>
          </p:spPr>
          <p:txBody>
            <a:bodyPr wrap="none" anchor="ctr">
              <a:prstTxWarp prst="textNoShape">
                <a:avLst/>
              </a:prstTxWarp>
            </a:bodyPr>
            <a:lstStyle/>
            <a:p>
              <a:pPr algn="ctr" fontAlgn="base">
                <a:spcBef>
                  <a:spcPct val="0"/>
                </a:spcBef>
                <a:spcAft>
                  <a:spcPct val="0"/>
                </a:spcAft>
              </a:pPr>
              <a:r>
                <a:rPr lang="it-IT" b="1">
                  <a:solidFill>
                    <a:srgbClr val="000000"/>
                  </a:solidFill>
                  <a:latin typeface="Garamond" charset="0"/>
                </a:rPr>
                <a:t>A</a:t>
              </a:r>
            </a:p>
          </p:txBody>
        </p:sp>
        <p:sp>
          <p:nvSpPr>
            <p:cNvPr id="228368" name="Freeform 16"/>
            <p:cNvSpPr>
              <a:spLocks/>
            </p:cNvSpPr>
            <p:nvPr/>
          </p:nvSpPr>
          <p:spPr bwMode="auto">
            <a:xfrm>
              <a:off x="2671" y="1091"/>
              <a:ext cx="787" cy="3"/>
            </a:xfrm>
            <a:custGeom>
              <a:avLst/>
              <a:gdLst/>
              <a:ahLst/>
              <a:cxnLst>
                <a:cxn ang="0">
                  <a:pos x="0" y="0"/>
                </a:cxn>
                <a:cxn ang="0">
                  <a:pos x="658" y="2"/>
                </a:cxn>
              </a:cxnLst>
              <a:rect l="0" t="0" r="r" b="b"/>
              <a:pathLst>
                <a:path w="658" h="2">
                  <a:moveTo>
                    <a:pt x="0" y="0"/>
                  </a:moveTo>
                  <a:lnTo>
                    <a:pt x="658" y="2"/>
                  </a:lnTo>
                </a:path>
              </a:pathLst>
            </a:custGeom>
            <a:noFill/>
            <a:ln w="1905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69" name="Line 17"/>
            <p:cNvSpPr>
              <a:spLocks noChangeShapeType="1"/>
            </p:cNvSpPr>
            <p:nvPr/>
          </p:nvSpPr>
          <p:spPr bwMode="auto">
            <a:xfrm>
              <a:off x="3985" y="2004"/>
              <a:ext cx="868" cy="0"/>
            </a:xfrm>
            <a:prstGeom prst="line">
              <a:avLst/>
            </a:prstGeom>
            <a:noFill/>
            <a:ln w="1905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70" name="Line 18"/>
            <p:cNvSpPr>
              <a:spLocks noChangeShapeType="1"/>
            </p:cNvSpPr>
            <p:nvPr/>
          </p:nvSpPr>
          <p:spPr bwMode="auto">
            <a:xfrm>
              <a:off x="4852" y="1996"/>
              <a:ext cx="0" cy="311"/>
            </a:xfrm>
            <a:prstGeom prst="line">
              <a:avLst/>
            </a:prstGeom>
            <a:noFill/>
            <a:ln w="1905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71" name="Line 19"/>
            <p:cNvSpPr>
              <a:spLocks noChangeShapeType="1"/>
            </p:cNvSpPr>
            <p:nvPr/>
          </p:nvSpPr>
          <p:spPr bwMode="auto">
            <a:xfrm>
              <a:off x="4716" y="2312"/>
              <a:ext cx="271" cy="0"/>
            </a:xfrm>
            <a:prstGeom prst="line">
              <a:avLst/>
            </a:prstGeom>
            <a:noFill/>
            <a:ln w="2540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72" name="Line 20"/>
            <p:cNvSpPr>
              <a:spLocks noChangeShapeType="1"/>
            </p:cNvSpPr>
            <p:nvPr/>
          </p:nvSpPr>
          <p:spPr bwMode="auto">
            <a:xfrm>
              <a:off x="4784" y="2402"/>
              <a:ext cx="135" cy="0"/>
            </a:xfrm>
            <a:prstGeom prst="line">
              <a:avLst/>
            </a:prstGeom>
            <a:noFill/>
            <a:ln w="5715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73" name="Line 21"/>
            <p:cNvSpPr>
              <a:spLocks noChangeShapeType="1"/>
            </p:cNvSpPr>
            <p:nvPr/>
          </p:nvSpPr>
          <p:spPr bwMode="auto">
            <a:xfrm flipV="1">
              <a:off x="4852" y="2414"/>
              <a:ext cx="0" cy="1078"/>
            </a:xfrm>
            <a:prstGeom prst="line">
              <a:avLst/>
            </a:prstGeom>
            <a:noFill/>
            <a:ln w="1905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74" name="Freeform 22"/>
            <p:cNvSpPr>
              <a:spLocks/>
            </p:cNvSpPr>
            <p:nvPr/>
          </p:nvSpPr>
          <p:spPr bwMode="auto">
            <a:xfrm>
              <a:off x="3921" y="2199"/>
              <a:ext cx="132" cy="593"/>
            </a:xfrm>
            <a:custGeom>
              <a:avLst/>
              <a:gdLst/>
              <a:ahLst/>
              <a:cxnLst>
                <a:cxn ang="0">
                  <a:pos x="54" y="0"/>
                </a:cxn>
                <a:cxn ang="0">
                  <a:pos x="111" y="30"/>
                </a:cxn>
                <a:cxn ang="0">
                  <a:pos x="0" y="74"/>
                </a:cxn>
                <a:cxn ang="0">
                  <a:pos x="107" y="122"/>
                </a:cxn>
                <a:cxn ang="0">
                  <a:pos x="54" y="148"/>
                </a:cxn>
                <a:cxn ang="0">
                  <a:pos x="3" y="170"/>
                </a:cxn>
                <a:cxn ang="0">
                  <a:pos x="108" y="216"/>
                </a:cxn>
                <a:cxn ang="0">
                  <a:pos x="2" y="262"/>
                </a:cxn>
                <a:cxn ang="0">
                  <a:pos x="108" y="312"/>
                </a:cxn>
                <a:cxn ang="0">
                  <a:pos x="5" y="356"/>
                </a:cxn>
                <a:cxn ang="0">
                  <a:pos x="111" y="408"/>
                </a:cxn>
                <a:cxn ang="0">
                  <a:pos x="54" y="428"/>
                </a:cxn>
                <a:cxn ang="0">
                  <a:pos x="54" y="474"/>
                </a:cxn>
              </a:cxnLst>
              <a:rect l="0" t="0" r="r" b="b"/>
              <a:pathLst>
                <a:path w="111" h="474">
                  <a:moveTo>
                    <a:pt x="54" y="0"/>
                  </a:moveTo>
                  <a:lnTo>
                    <a:pt x="111" y="30"/>
                  </a:lnTo>
                  <a:lnTo>
                    <a:pt x="0" y="74"/>
                  </a:lnTo>
                  <a:lnTo>
                    <a:pt x="107" y="122"/>
                  </a:lnTo>
                  <a:lnTo>
                    <a:pt x="54" y="148"/>
                  </a:lnTo>
                  <a:lnTo>
                    <a:pt x="3" y="170"/>
                  </a:lnTo>
                  <a:lnTo>
                    <a:pt x="108" y="216"/>
                  </a:lnTo>
                  <a:lnTo>
                    <a:pt x="2" y="262"/>
                  </a:lnTo>
                  <a:lnTo>
                    <a:pt x="108" y="312"/>
                  </a:lnTo>
                  <a:lnTo>
                    <a:pt x="5" y="356"/>
                  </a:lnTo>
                  <a:lnTo>
                    <a:pt x="111" y="408"/>
                  </a:lnTo>
                  <a:lnTo>
                    <a:pt x="54" y="428"/>
                  </a:lnTo>
                  <a:lnTo>
                    <a:pt x="54" y="474"/>
                  </a:lnTo>
                </a:path>
              </a:pathLst>
            </a:custGeom>
            <a:noFill/>
            <a:ln w="19050">
              <a:solidFill>
                <a:schemeClr val="tx1"/>
              </a:solidFill>
              <a:round/>
              <a:headEnd type="none" w="med" len="med"/>
              <a:tailEnd type="none"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75" name="Freeform 23"/>
            <p:cNvSpPr>
              <a:spLocks/>
            </p:cNvSpPr>
            <p:nvPr/>
          </p:nvSpPr>
          <p:spPr bwMode="auto">
            <a:xfrm>
              <a:off x="3985" y="2790"/>
              <a:ext cx="32" cy="687"/>
            </a:xfrm>
            <a:custGeom>
              <a:avLst/>
              <a:gdLst/>
              <a:ahLst/>
              <a:cxnLst>
                <a:cxn ang="0">
                  <a:pos x="0" y="945"/>
                </a:cxn>
                <a:cxn ang="0">
                  <a:pos x="0" y="0"/>
                </a:cxn>
              </a:cxnLst>
              <a:rect l="0" t="0" r="r" b="b"/>
              <a:pathLst>
                <a:path w="1" h="945">
                  <a:moveTo>
                    <a:pt x="0" y="945"/>
                  </a:moveTo>
                  <a:lnTo>
                    <a:pt x="0" y="0"/>
                  </a:lnTo>
                </a:path>
              </a:pathLst>
            </a:custGeom>
            <a:noFill/>
            <a:ln w="19050">
              <a:solidFill>
                <a:schemeClr val="tx1"/>
              </a:solidFill>
              <a:round/>
              <a:headEnd type="none" w="med" len="med"/>
              <a:tailEnd type="none"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76" name="Line 24"/>
            <p:cNvSpPr>
              <a:spLocks noChangeShapeType="1"/>
            </p:cNvSpPr>
            <p:nvPr/>
          </p:nvSpPr>
          <p:spPr bwMode="auto">
            <a:xfrm flipV="1">
              <a:off x="3986" y="1996"/>
              <a:ext cx="0" cy="208"/>
            </a:xfrm>
            <a:prstGeom prst="line">
              <a:avLst/>
            </a:prstGeom>
            <a:noFill/>
            <a:ln w="1905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77" name="Line 25"/>
            <p:cNvSpPr>
              <a:spLocks noChangeShapeType="1"/>
            </p:cNvSpPr>
            <p:nvPr/>
          </p:nvSpPr>
          <p:spPr bwMode="auto">
            <a:xfrm>
              <a:off x="3458" y="2422"/>
              <a:ext cx="447" cy="0"/>
            </a:xfrm>
            <a:prstGeom prst="line">
              <a:avLst/>
            </a:prstGeom>
            <a:noFill/>
            <a:ln w="9525">
              <a:solidFill>
                <a:schemeClr val="tx1"/>
              </a:solidFill>
              <a:round/>
              <a:headEnd/>
              <a:tailEnd type="triangle" w="med" len="me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78" name="Text Box 26"/>
            <p:cNvSpPr txBox="1">
              <a:spLocks noChangeArrowheads="1"/>
            </p:cNvSpPr>
            <p:nvPr/>
          </p:nvSpPr>
          <p:spPr bwMode="auto">
            <a:xfrm>
              <a:off x="2573" y="666"/>
              <a:ext cx="1065" cy="310"/>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pPr>
              <a:r>
                <a:rPr lang="it-IT" b="1">
                  <a:solidFill>
                    <a:srgbClr val="000000"/>
                  </a:solidFill>
                  <a:latin typeface="Garamond" charset="0"/>
                </a:rPr>
                <a:t>Fotocatodo</a:t>
              </a:r>
            </a:p>
          </p:txBody>
        </p:sp>
        <p:sp>
          <p:nvSpPr>
            <p:cNvPr id="228379" name="Line 27"/>
            <p:cNvSpPr>
              <a:spLocks noChangeShapeType="1"/>
            </p:cNvSpPr>
            <p:nvPr/>
          </p:nvSpPr>
          <p:spPr bwMode="auto">
            <a:xfrm>
              <a:off x="3256" y="3606"/>
              <a:ext cx="406" cy="0"/>
            </a:xfrm>
            <a:prstGeom prst="line">
              <a:avLst/>
            </a:prstGeom>
            <a:noFill/>
            <a:ln w="1905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80" name="Line 28"/>
            <p:cNvSpPr>
              <a:spLocks noChangeShapeType="1"/>
            </p:cNvSpPr>
            <p:nvPr/>
          </p:nvSpPr>
          <p:spPr bwMode="auto">
            <a:xfrm>
              <a:off x="3323" y="3673"/>
              <a:ext cx="271" cy="0"/>
            </a:xfrm>
            <a:prstGeom prst="line">
              <a:avLst/>
            </a:prstGeom>
            <a:noFill/>
            <a:ln w="1905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81" name="Line 29"/>
            <p:cNvSpPr>
              <a:spLocks noChangeShapeType="1"/>
            </p:cNvSpPr>
            <p:nvPr/>
          </p:nvSpPr>
          <p:spPr bwMode="auto">
            <a:xfrm>
              <a:off x="3391" y="3724"/>
              <a:ext cx="135" cy="0"/>
            </a:xfrm>
            <a:prstGeom prst="line">
              <a:avLst/>
            </a:prstGeom>
            <a:noFill/>
            <a:ln w="1905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82" name="Line 30"/>
            <p:cNvSpPr>
              <a:spLocks noChangeShapeType="1"/>
            </p:cNvSpPr>
            <p:nvPr/>
          </p:nvSpPr>
          <p:spPr bwMode="auto">
            <a:xfrm>
              <a:off x="3431" y="3782"/>
              <a:ext cx="54" cy="0"/>
            </a:xfrm>
            <a:prstGeom prst="line">
              <a:avLst/>
            </a:prstGeom>
            <a:noFill/>
            <a:ln w="1905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sp>
          <p:nvSpPr>
            <p:cNvPr id="228383" name="Oval 31"/>
            <p:cNvSpPr>
              <a:spLocks noChangeArrowheads="1"/>
            </p:cNvSpPr>
            <p:nvPr/>
          </p:nvSpPr>
          <p:spPr bwMode="auto">
            <a:xfrm>
              <a:off x="3254" y="2799"/>
              <a:ext cx="407" cy="425"/>
            </a:xfrm>
            <a:prstGeom prst="ellipse">
              <a:avLst/>
            </a:prstGeom>
            <a:solidFill>
              <a:schemeClr val="bg1"/>
            </a:solidFill>
            <a:ln w="9525">
              <a:noFill/>
              <a:round/>
              <a:headEnd/>
              <a:tailEnd/>
            </a:ln>
            <a:effectLst/>
          </p:spPr>
          <p:txBody>
            <a:bodyPr wrap="none" anchor="ctr">
              <a:prstTxWarp prst="textNoShape">
                <a:avLst/>
              </a:prstTxWarp>
            </a:bodyPr>
            <a:lstStyle/>
            <a:p>
              <a:pPr algn="ctr" fontAlgn="base">
                <a:spcBef>
                  <a:spcPct val="0"/>
                </a:spcBef>
                <a:spcAft>
                  <a:spcPct val="0"/>
                </a:spcAft>
              </a:pPr>
              <a:r>
                <a:rPr lang="it-IT" b="1">
                  <a:solidFill>
                    <a:srgbClr val="000000"/>
                  </a:solidFill>
                  <a:latin typeface="Garamond" charset="0"/>
                </a:rPr>
                <a:t>V</a:t>
              </a:r>
            </a:p>
          </p:txBody>
        </p:sp>
        <p:sp>
          <p:nvSpPr>
            <p:cNvPr id="228384" name="Text Box 32"/>
            <p:cNvSpPr txBox="1">
              <a:spLocks noChangeArrowheads="1"/>
            </p:cNvSpPr>
            <p:nvPr/>
          </p:nvSpPr>
          <p:spPr bwMode="auto">
            <a:xfrm>
              <a:off x="4991" y="2251"/>
              <a:ext cx="210" cy="310"/>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b="1">
                  <a:solidFill>
                    <a:srgbClr val="000000"/>
                  </a:solidFill>
                  <a:latin typeface="Garamond" charset="0"/>
                </a:rPr>
                <a:t>_</a:t>
              </a:r>
            </a:p>
          </p:txBody>
        </p:sp>
        <p:sp>
          <p:nvSpPr>
            <p:cNvPr id="228385" name="Text Box 33"/>
            <p:cNvSpPr txBox="1">
              <a:spLocks noChangeArrowheads="1"/>
            </p:cNvSpPr>
            <p:nvPr/>
          </p:nvSpPr>
          <p:spPr bwMode="auto">
            <a:xfrm>
              <a:off x="4985" y="2200"/>
              <a:ext cx="278" cy="310"/>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b="1">
                  <a:solidFill>
                    <a:srgbClr val="000000"/>
                  </a:solidFill>
                  <a:latin typeface="Garamond" charset="0"/>
                </a:rPr>
                <a:t>+ </a:t>
              </a:r>
            </a:p>
          </p:txBody>
        </p:sp>
        <p:graphicFrame>
          <p:nvGraphicFramePr>
            <p:cNvPr id="228386" name="Object 34"/>
            <p:cNvGraphicFramePr>
              <a:graphicFrameLocks noChangeAspect="1"/>
            </p:cNvGraphicFramePr>
            <p:nvPr/>
          </p:nvGraphicFramePr>
          <p:xfrm>
            <a:off x="706" y="795"/>
            <a:ext cx="883" cy="142"/>
          </p:xfrm>
          <a:graphic>
            <a:graphicData uri="http://schemas.openxmlformats.org/presentationml/2006/ole">
              <mc:AlternateContent xmlns:mc="http://schemas.openxmlformats.org/markup-compatibility/2006">
                <mc:Choice xmlns:v="urn:schemas-microsoft-com:vml" Requires="v">
                  <p:oleObj spid="_x0000_s265907" name="Fotografia di Photo Editor" r:id="rId3" imgW="1171429" imgH="181096" progId="">
                    <p:embed/>
                  </p:oleObj>
                </mc:Choice>
                <mc:Fallback>
                  <p:oleObj name="Fotografia di Photo Editor" r:id="rId3" imgW="1171429" imgH="18109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 y="795"/>
                          <a:ext cx="883"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28387" name="Object 35"/>
            <p:cNvGraphicFramePr>
              <a:graphicFrameLocks noChangeAspect="1"/>
            </p:cNvGraphicFramePr>
            <p:nvPr/>
          </p:nvGraphicFramePr>
          <p:xfrm>
            <a:off x="706" y="965"/>
            <a:ext cx="883" cy="142"/>
          </p:xfrm>
          <a:graphic>
            <a:graphicData uri="http://schemas.openxmlformats.org/presentationml/2006/ole">
              <mc:AlternateContent xmlns:mc="http://schemas.openxmlformats.org/markup-compatibility/2006">
                <mc:Choice xmlns:v="urn:schemas-microsoft-com:vml" Requires="v">
                  <p:oleObj spid="_x0000_s265908" name="Fotografia di Photo Editor" r:id="rId5" imgW="1171429" imgH="181096" progId="">
                    <p:embed/>
                  </p:oleObj>
                </mc:Choice>
                <mc:Fallback>
                  <p:oleObj name="Fotografia di Photo Editor" r:id="rId5" imgW="1171429" imgH="18109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 y="965"/>
                          <a:ext cx="883"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28388" name="Object 36"/>
            <p:cNvGraphicFramePr>
              <a:graphicFrameLocks noChangeAspect="1"/>
            </p:cNvGraphicFramePr>
            <p:nvPr/>
          </p:nvGraphicFramePr>
          <p:xfrm>
            <a:off x="706" y="1135"/>
            <a:ext cx="883" cy="142"/>
          </p:xfrm>
          <a:graphic>
            <a:graphicData uri="http://schemas.openxmlformats.org/presentationml/2006/ole">
              <mc:AlternateContent xmlns:mc="http://schemas.openxmlformats.org/markup-compatibility/2006">
                <mc:Choice xmlns:v="urn:schemas-microsoft-com:vml" Requires="v">
                  <p:oleObj spid="_x0000_s265909" name="Fotografia di Photo Editor" r:id="rId6" imgW="1171429" imgH="181096" progId="">
                    <p:embed/>
                  </p:oleObj>
                </mc:Choice>
                <mc:Fallback>
                  <p:oleObj name="Fotografia di Photo Editor" r:id="rId6" imgW="1171429" imgH="18109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 y="1135"/>
                          <a:ext cx="883"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28389" name="Object 37"/>
            <p:cNvGraphicFramePr>
              <a:graphicFrameLocks noChangeAspect="1"/>
            </p:cNvGraphicFramePr>
            <p:nvPr/>
          </p:nvGraphicFramePr>
          <p:xfrm>
            <a:off x="706" y="1305"/>
            <a:ext cx="883" cy="143"/>
          </p:xfrm>
          <a:graphic>
            <a:graphicData uri="http://schemas.openxmlformats.org/presentationml/2006/ole">
              <mc:AlternateContent xmlns:mc="http://schemas.openxmlformats.org/markup-compatibility/2006">
                <mc:Choice xmlns:v="urn:schemas-microsoft-com:vml" Requires="v">
                  <p:oleObj spid="_x0000_s265910" name="Fotografia di Photo Editor" r:id="rId7" imgW="1171429" imgH="181096" progId="">
                    <p:embed/>
                  </p:oleObj>
                </mc:Choice>
                <mc:Fallback>
                  <p:oleObj name="Fotografia di Photo Editor" r:id="rId7" imgW="1171429" imgH="18109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 y="1305"/>
                          <a:ext cx="883" cy="1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8390" name="Line 38"/>
            <p:cNvSpPr>
              <a:spLocks noChangeShapeType="1"/>
            </p:cNvSpPr>
            <p:nvPr/>
          </p:nvSpPr>
          <p:spPr bwMode="auto">
            <a:xfrm>
              <a:off x="2220" y="1721"/>
              <a:ext cx="0" cy="1756"/>
            </a:xfrm>
            <a:prstGeom prst="line">
              <a:avLst/>
            </a:prstGeom>
            <a:noFill/>
            <a:ln w="19050">
              <a:solidFill>
                <a:schemeClr val="tx1"/>
              </a:solidFill>
              <a:round/>
              <a:headEnd/>
              <a:tailEnd/>
            </a:ln>
            <a:effectLst/>
          </p:spPr>
          <p:txBody>
            <a:bodyPr>
              <a:prstTxWarp prst="textNoShape">
                <a:avLst/>
              </a:prstTxWarp>
            </a:bodyPr>
            <a:lstStyle/>
            <a:p>
              <a:pPr algn="just" fontAlgn="base">
                <a:spcBef>
                  <a:spcPct val="0"/>
                </a:spcBef>
                <a:spcAft>
                  <a:spcPct val="0"/>
                </a:spcAft>
              </a:pPr>
              <a:endParaRPr lang="it-IT" sz="2800" smtClean="0">
                <a:solidFill>
                  <a:srgbClr val="000000"/>
                </a:solidFill>
                <a:latin typeface="Arial" charset="0"/>
              </a:endParaRPr>
            </a:p>
          </p:txBody>
        </p:sp>
      </p:grpSp>
      <p:graphicFrame>
        <p:nvGraphicFramePr>
          <p:cNvPr id="228391" name="Object 39"/>
          <p:cNvGraphicFramePr>
            <a:graphicFrameLocks noChangeAspect="1"/>
          </p:cNvGraphicFramePr>
          <p:nvPr/>
        </p:nvGraphicFramePr>
        <p:xfrm>
          <a:off x="1460500" y="4821238"/>
          <a:ext cx="6223000" cy="609600"/>
        </p:xfrm>
        <a:graphic>
          <a:graphicData uri="http://schemas.openxmlformats.org/presentationml/2006/ole">
            <mc:AlternateContent xmlns:mc="http://schemas.openxmlformats.org/markup-compatibility/2006">
              <mc:Choice xmlns:v="urn:schemas-microsoft-com:vml" Requires="v">
                <p:oleObj spid="_x0000_s265911" name="Equation" r:id="rId8" imgW="6222960" imgH="609480" progId="">
                  <p:embed/>
                </p:oleObj>
              </mc:Choice>
              <mc:Fallback>
                <p:oleObj name="Equation" r:id="rId8" imgW="6222960" imgH="60948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60500" y="4821238"/>
                        <a:ext cx="6223000" cy="6096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28392" name="Text Box 40"/>
          <p:cNvSpPr txBox="1">
            <a:spLocks noChangeArrowheads="1"/>
          </p:cNvSpPr>
          <p:nvPr/>
        </p:nvSpPr>
        <p:spPr bwMode="auto">
          <a:xfrm>
            <a:off x="4065588" y="1265238"/>
            <a:ext cx="322262" cy="366712"/>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a:solidFill>
                  <a:srgbClr val="000000"/>
                </a:solidFill>
                <a:latin typeface="Century Gothic" charset="0"/>
              </a:rPr>
              <a:t>+</a:t>
            </a:r>
          </a:p>
        </p:txBody>
      </p:sp>
      <p:sp>
        <p:nvSpPr>
          <p:cNvPr id="228393" name="Text Box 41"/>
          <p:cNvSpPr txBox="1">
            <a:spLocks noChangeArrowheads="1"/>
          </p:cNvSpPr>
          <p:nvPr/>
        </p:nvSpPr>
        <p:spPr bwMode="auto">
          <a:xfrm>
            <a:off x="3198813" y="1876425"/>
            <a:ext cx="298450" cy="366713"/>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pPr>
            <a:r>
              <a:rPr lang="it-IT">
                <a:solidFill>
                  <a:srgbClr val="000000"/>
                </a:solidFill>
                <a:latin typeface="Century Gothic" charset="0"/>
              </a:rPr>
              <a:t>_</a:t>
            </a:r>
          </a:p>
        </p:txBody>
      </p:sp>
      <p:graphicFrame>
        <p:nvGraphicFramePr>
          <p:cNvPr id="44" name="Oggetto 43"/>
          <p:cNvGraphicFramePr>
            <a:graphicFrameLocks noChangeAspect="1"/>
          </p:cNvGraphicFramePr>
          <p:nvPr/>
        </p:nvGraphicFramePr>
        <p:xfrm>
          <a:off x="3646714" y="5232400"/>
          <a:ext cx="1850571" cy="863600"/>
        </p:xfrm>
        <a:graphic>
          <a:graphicData uri="http://schemas.openxmlformats.org/presentationml/2006/ole">
            <mc:AlternateContent xmlns:mc="http://schemas.openxmlformats.org/markup-compatibility/2006">
              <mc:Choice xmlns:v="urn:schemas-microsoft-com:vml" Requires="v">
                <p:oleObj spid="_x0000_s265912" name="Equation" r:id="rId10" imgW="762000" imgH="355600" progId="Equation.3">
                  <p:embed/>
                </p:oleObj>
              </mc:Choice>
              <mc:Fallback>
                <p:oleObj name="Equation" r:id="rId10" imgW="762000" imgH="355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6714" y="5232400"/>
                        <a:ext cx="1850571" cy="8636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5" name="Rettangolo 44"/>
          <p:cNvSpPr/>
          <p:nvPr/>
        </p:nvSpPr>
        <p:spPr>
          <a:xfrm>
            <a:off x="545421" y="6198513"/>
            <a:ext cx="8065179" cy="430887"/>
          </a:xfrm>
          <a:prstGeom prst="rect">
            <a:avLst/>
          </a:prstGeom>
        </p:spPr>
        <p:txBody>
          <a:bodyPr wrap="none">
            <a:spAutoFit/>
          </a:bodyPr>
          <a:lstStyle/>
          <a:p>
            <a:pPr fontAlgn="base">
              <a:lnSpc>
                <a:spcPct val="90000"/>
              </a:lnSpc>
              <a:spcBef>
                <a:spcPct val="20000"/>
              </a:spcBef>
              <a:spcAft>
                <a:spcPct val="0"/>
              </a:spcAft>
              <a:buClr>
                <a:srgbClr val="009999"/>
              </a:buClr>
              <a:buSzPct val="80000"/>
              <a:buFont typeface="Wingdings" charset="2"/>
              <a:buNone/>
            </a:pPr>
            <a:r>
              <a:rPr lang="it-IT" sz="2400" dirty="0" smtClean="0">
                <a:solidFill>
                  <a:srgbClr val="000000"/>
                </a:solidFill>
                <a:effectLst>
                  <a:outerShdw blurRad="38100" dist="38100" dir="2700000" algn="tl">
                    <a:srgbClr val="000000">
                      <a:alpha val="43137"/>
                    </a:srgbClr>
                  </a:outerShdw>
                </a:effectLst>
                <a:latin typeface="Arial" charset="0"/>
              </a:rPr>
              <a:t>Dalla misura di V</a:t>
            </a:r>
            <a:r>
              <a:rPr lang="it-IT" sz="2400" baseline="-25000" dirty="0" smtClean="0">
                <a:solidFill>
                  <a:srgbClr val="000000"/>
                </a:solidFill>
                <a:effectLst>
                  <a:outerShdw blurRad="38100" dist="38100" dir="2700000" algn="tl">
                    <a:srgbClr val="000000">
                      <a:alpha val="43137"/>
                    </a:srgbClr>
                  </a:outerShdw>
                </a:effectLst>
                <a:latin typeface="Arial" charset="0"/>
              </a:rPr>
              <a:t>0</a:t>
            </a:r>
            <a:r>
              <a:rPr lang="it-IT" sz="2400" dirty="0" smtClean="0">
                <a:solidFill>
                  <a:srgbClr val="000000"/>
                </a:solidFill>
                <a:effectLst>
                  <a:outerShdw blurRad="38100" dist="38100" dir="2700000" algn="tl">
                    <a:srgbClr val="000000">
                      <a:alpha val="43137"/>
                    </a:srgbClr>
                  </a:outerShdw>
                </a:effectLst>
                <a:latin typeface="Arial" charset="0"/>
              </a:rPr>
              <a:t> si ricava l’energia cinetica degli elettroni</a:t>
            </a:r>
            <a:endParaRPr lang="it-IT" sz="2400" dirty="0">
              <a:solidFill>
                <a:srgbClr val="000000"/>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365382877"/>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zione standard1" id="{067DE787-4463-482E-82BD-F43F126DE748}" vid="{9CCC87CE-01AF-4922-B079-FEB703AD02B8}"/>
    </a:ext>
  </a:extLst>
</a:theme>
</file>

<file path=ppt/theme/theme10.xml><?xml version="1.0" encoding="utf-8"?>
<a:theme xmlns:a="http://schemas.openxmlformats.org/drawingml/2006/main" name="1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zione standard1" id="{067DE787-4463-482E-82BD-F43F126DE748}" vid="{9CCC87CE-01AF-4922-B079-FEB703AD02B8}"/>
    </a:ext>
  </a:extLst>
</a:theme>
</file>

<file path=ppt/theme/theme11.xml><?xml version="1.0" encoding="utf-8"?>
<a:theme xmlns:a="http://schemas.openxmlformats.org/drawingml/2006/main" name="2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zione standard1" id="{067DE787-4463-482E-82BD-F43F126DE748}" vid="{9CCC87CE-01AF-4922-B079-FEB703AD02B8}"/>
    </a:ext>
  </a:extLst>
</a:theme>
</file>

<file path=ppt/theme/theme1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190500" algn="just" defTabSz="914400" rtl="0" eaLnBrk="1" fontAlgn="base" latinLnBrk="0" hangingPunct="1">
          <a:lnSpc>
            <a:spcPct val="100000"/>
          </a:lnSpc>
          <a:spcBef>
            <a:spcPct val="0"/>
          </a:spcBef>
          <a:spcAft>
            <a:spcPct val="0"/>
          </a:spcAft>
          <a:buClrTx/>
          <a:buSzTx/>
          <a:buFontTx/>
          <a:buNone/>
          <a:tabLst/>
          <a:defRPr kumimoji="0" lang="it-IT" sz="2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190500" algn="just" defTabSz="914400" rtl="0" eaLnBrk="1" fontAlgn="base" latinLnBrk="0" hangingPunct="1">
          <a:lnSpc>
            <a:spcPct val="100000"/>
          </a:lnSpc>
          <a:spcBef>
            <a:spcPct val="0"/>
          </a:spcBef>
          <a:spcAft>
            <a:spcPct val="0"/>
          </a:spcAft>
          <a:buClrTx/>
          <a:buSzTx/>
          <a:buFontTx/>
          <a:buNone/>
          <a:tabLst/>
          <a:defRPr kumimoji="0" lang="it-IT" sz="2800" b="0" i="0" u="none" strike="noStrike" cap="none" normalizeH="0" baseline="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zione standard1" id="{067DE787-4463-482E-82BD-F43F126DE748}" vid="{9CCC87CE-01AF-4922-B079-FEB703AD02B8}"/>
    </a:ext>
  </a:extLst>
</a:theme>
</file>

<file path=ppt/theme/theme14.xml><?xml version="1.0" encoding="utf-8"?>
<a:theme xmlns:a="http://schemas.openxmlformats.org/drawingml/2006/main" name="4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zione standard1" id="{067DE787-4463-482E-82BD-F43F126DE748}" vid="{9CCC87CE-01AF-4922-B079-FEB703AD02B8}"/>
    </a:ext>
  </a:extLst>
</a:theme>
</file>

<file path=ppt/theme/theme15.xml><?xml version="1.0" encoding="utf-8"?>
<a:theme xmlns:a="http://schemas.openxmlformats.org/drawingml/2006/main" name="5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zione standard1" id="{067DE787-4463-482E-82BD-F43F126DE748}" vid="{9CCC87CE-01AF-4922-B079-FEB703AD02B8}"/>
    </a:ext>
  </a:extLst>
</a:theme>
</file>

<file path=ppt/theme/theme16.xml><?xml version="1.0" encoding="utf-8"?>
<a:theme xmlns:a="http://schemas.openxmlformats.org/drawingml/2006/main" name="6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zione standard1" id="{067DE787-4463-482E-82BD-F43F126DE748}" vid="{9CCC87CE-01AF-4922-B079-FEB703AD02B8}"/>
    </a:ext>
  </a:extLst>
</a:theme>
</file>

<file path=ppt/theme/theme17.xml><?xml version="1.0" encoding="utf-8"?>
<a:theme xmlns:a="http://schemas.openxmlformats.org/drawingml/2006/main" name="3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190500" algn="just" defTabSz="914400" rtl="0" eaLnBrk="1" fontAlgn="base" latinLnBrk="0" hangingPunct="1">
          <a:lnSpc>
            <a:spcPct val="100000"/>
          </a:lnSpc>
          <a:spcBef>
            <a:spcPct val="0"/>
          </a:spcBef>
          <a:spcAft>
            <a:spcPct val="0"/>
          </a:spcAft>
          <a:buClrTx/>
          <a:buSzTx/>
          <a:buFontTx/>
          <a:buNone/>
          <a:tabLst/>
          <a:defRPr kumimoji="0" lang="it-IT" altLang="it-IT" sz="2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190500" algn="just" defTabSz="914400" rtl="0" eaLnBrk="1" fontAlgn="base" latinLnBrk="0" hangingPunct="1">
          <a:lnSpc>
            <a:spcPct val="100000"/>
          </a:lnSpc>
          <a:spcBef>
            <a:spcPct val="0"/>
          </a:spcBef>
          <a:spcAft>
            <a:spcPct val="0"/>
          </a:spcAft>
          <a:buClrTx/>
          <a:buSzTx/>
          <a:buFontTx/>
          <a:buNone/>
          <a:tabLst/>
          <a:defRPr kumimoji="0" lang="it-IT" altLang="it-IT" sz="2800" b="0" i="0" u="none" strike="noStrike" cap="none" normalizeH="0" baseline="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4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190500" algn="just" defTabSz="914400" rtl="0" eaLnBrk="1" fontAlgn="base" latinLnBrk="0" hangingPunct="1">
          <a:lnSpc>
            <a:spcPct val="100000"/>
          </a:lnSpc>
          <a:spcBef>
            <a:spcPct val="0"/>
          </a:spcBef>
          <a:spcAft>
            <a:spcPct val="0"/>
          </a:spcAft>
          <a:buClrTx/>
          <a:buSzTx/>
          <a:buFontTx/>
          <a:buNone/>
          <a:tabLst/>
          <a:defRPr kumimoji="0" lang="it-IT" altLang="it-IT" sz="2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190500" algn="just" defTabSz="914400" rtl="0" eaLnBrk="1" fontAlgn="base" latinLnBrk="0" hangingPunct="1">
          <a:lnSpc>
            <a:spcPct val="100000"/>
          </a:lnSpc>
          <a:spcBef>
            <a:spcPct val="0"/>
          </a:spcBef>
          <a:spcAft>
            <a:spcPct val="0"/>
          </a:spcAft>
          <a:buClrTx/>
          <a:buSzTx/>
          <a:buFontTx/>
          <a:buNone/>
          <a:tabLst/>
          <a:defRPr kumimoji="0" lang="it-IT" altLang="it-IT" sz="2800" b="0" i="0" u="none" strike="noStrike" cap="none" normalizeH="0" baseline="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ndulazione">
  <a:themeElements>
    <a:clrScheme name="Ondulazion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Ondulazio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9525" algn="l" defTabSz="914400" rtl="0" eaLnBrk="1" fontAlgn="base" latinLnBrk="0" hangingPunct="1">
          <a:lnSpc>
            <a:spcPct val="90000"/>
          </a:lnSpc>
          <a:spcBef>
            <a:spcPct val="20000"/>
          </a:spcBef>
          <a:spcAft>
            <a:spcPct val="0"/>
          </a:spcAft>
          <a:buClr>
            <a:schemeClr val="hlink"/>
          </a:buClr>
          <a:buSzPct val="80000"/>
          <a:buFont typeface="Wingdings" charset="2"/>
          <a:buChar char="Ø"/>
          <a:tabLst/>
          <a:defRPr kumimoji="0" lang="it-IT" sz="3200" b="0" i="0" u="none" strike="noStrike" cap="none" normalizeH="0" baseline="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9525" algn="l" defTabSz="914400" rtl="0" eaLnBrk="1" fontAlgn="base" latinLnBrk="0" hangingPunct="1">
          <a:lnSpc>
            <a:spcPct val="90000"/>
          </a:lnSpc>
          <a:spcBef>
            <a:spcPct val="20000"/>
          </a:spcBef>
          <a:spcAft>
            <a:spcPct val="0"/>
          </a:spcAft>
          <a:buClr>
            <a:schemeClr val="hlink"/>
          </a:buClr>
          <a:buSzPct val="80000"/>
          <a:buFont typeface="Wingdings" charset="2"/>
          <a:buChar char="Ø"/>
          <a:tabLst/>
          <a:defRPr kumimoji="0" lang="it-IT" sz="3200" b="0" i="0" u="none" strike="noStrike" cap="none" normalizeH="0" baseline="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Ondulazion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Ondulazion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Ondulazion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Ondulazion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Ondulazion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Ondulazion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Ondulazion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Ondulazion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Ondulazion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iarezza">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190500" algn="just" defTabSz="914400" rtl="0" eaLnBrk="1" fontAlgn="base" latinLnBrk="0" hangingPunct="1">
          <a:lnSpc>
            <a:spcPct val="100000"/>
          </a:lnSpc>
          <a:spcBef>
            <a:spcPct val="0"/>
          </a:spcBef>
          <a:spcAft>
            <a:spcPct val="0"/>
          </a:spcAft>
          <a:buClrTx/>
          <a:buSzTx/>
          <a:buFontTx/>
          <a:buNone/>
          <a:tabLst/>
          <a:defRPr kumimoji="0" lang="it-IT" sz="2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190500" algn="just" defTabSz="914400" rtl="0" eaLnBrk="1" fontAlgn="base" latinLnBrk="0" hangingPunct="1">
          <a:lnSpc>
            <a:spcPct val="100000"/>
          </a:lnSpc>
          <a:spcBef>
            <a:spcPct val="0"/>
          </a:spcBef>
          <a:spcAft>
            <a:spcPct val="0"/>
          </a:spcAft>
          <a:buClrTx/>
          <a:buSzTx/>
          <a:buFontTx/>
          <a:buNone/>
          <a:tabLst/>
          <a:defRPr kumimoji="0" lang="it-IT" sz="2800" b="0" i="0" u="none" strike="noStrike" cap="none" normalizeH="0" baseline="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ndulazione">
  <a:themeElements>
    <a:clrScheme name="Ondulazion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Ondulazio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9525" algn="l" defTabSz="914400" rtl="0" eaLnBrk="1" fontAlgn="base" latinLnBrk="0" hangingPunct="1">
          <a:lnSpc>
            <a:spcPct val="90000"/>
          </a:lnSpc>
          <a:spcBef>
            <a:spcPct val="20000"/>
          </a:spcBef>
          <a:spcAft>
            <a:spcPct val="0"/>
          </a:spcAft>
          <a:buClr>
            <a:schemeClr val="hlink"/>
          </a:buClr>
          <a:buSzPct val="80000"/>
          <a:buFont typeface="Wingdings" charset="2"/>
          <a:buChar char="Ø"/>
          <a:tabLst/>
          <a:defRPr kumimoji="0" lang="it-IT" sz="3200" b="0" i="0" u="none" strike="noStrike" cap="none" normalizeH="0" baseline="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9525" algn="l" defTabSz="914400" rtl="0" eaLnBrk="1" fontAlgn="base" latinLnBrk="0" hangingPunct="1">
          <a:lnSpc>
            <a:spcPct val="90000"/>
          </a:lnSpc>
          <a:spcBef>
            <a:spcPct val="20000"/>
          </a:spcBef>
          <a:spcAft>
            <a:spcPct val="0"/>
          </a:spcAft>
          <a:buClr>
            <a:schemeClr val="hlink"/>
          </a:buClr>
          <a:buSzPct val="80000"/>
          <a:buFont typeface="Wingdings" charset="2"/>
          <a:buChar char="Ø"/>
          <a:tabLst/>
          <a:defRPr kumimoji="0" lang="it-IT" sz="3200" b="0" i="0" u="none" strike="noStrike" cap="none" normalizeH="0" baseline="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Ondulazion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Ondulazion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Ondulazion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Ondulazion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Ondulazion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Ondulazion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Ondulazion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Ondulazion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Ondulazion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modello</Template>
  <TotalTime>2707</TotalTime>
  <Words>6512</Words>
  <Application>Microsoft Macintosh PowerPoint</Application>
  <PresentationFormat>Presentazione su schermo (4:3)</PresentationFormat>
  <Paragraphs>711</Paragraphs>
  <Slides>146</Slides>
  <Notes>6</Notes>
  <HiddenSlides>0</HiddenSlides>
  <MMClips>0</MMClips>
  <ScaleCrop>false</ScaleCrop>
  <HeadingPairs>
    <vt:vector size="8" baseType="variant">
      <vt:variant>
        <vt:lpstr>Caratteri utilizzati</vt:lpstr>
      </vt:variant>
      <vt:variant>
        <vt:i4>17</vt:i4>
      </vt:variant>
      <vt:variant>
        <vt:lpstr>Tema</vt:lpstr>
      </vt:variant>
      <vt:variant>
        <vt:i4>18</vt:i4>
      </vt:variant>
      <vt:variant>
        <vt:lpstr>Server OLE incorporati</vt:lpstr>
      </vt:variant>
      <vt:variant>
        <vt:i4>3</vt:i4>
      </vt:variant>
      <vt:variant>
        <vt:lpstr>Titoli diapositive</vt:lpstr>
      </vt:variant>
      <vt:variant>
        <vt:i4>146</vt:i4>
      </vt:variant>
    </vt:vector>
  </HeadingPairs>
  <TitlesOfParts>
    <vt:vector size="184" baseType="lpstr">
      <vt:lpstr>Arial Black</vt:lpstr>
      <vt:lpstr>Arial Narrow</vt:lpstr>
      <vt:lpstr>Arial Unicode MS</vt:lpstr>
      <vt:lpstr>Calibri</vt:lpstr>
      <vt:lpstr>Century Gothic</vt:lpstr>
      <vt:lpstr>Comic Sans MS</vt:lpstr>
      <vt:lpstr>Courier New</vt:lpstr>
      <vt:lpstr>Garamond</vt:lpstr>
      <vt:lpstr>Mangal</vt:lpstr>
      <vt:lpstr>Monotype Corsiva</vt:lpstr>
      <vt:lpstr>ＭＳ Ｐゴシック</vt:lpstr>
      <vt:lpstr>MT Extra</vt:lpstr>
      <vt:lpstr>Symbol</vt:lpstr>
      <vt:lpstr>Times New Roman</vt:lpstr>
      <vt:lpstr>Wingdings</vt:lpstr>
      <vt:lpstr>ヒラギノ角ゴ Pro W3</vt:lpstr>
      <vt:lpstr>Arial</vt:lpstr>
      <vt:lpstr>Personalizza struttura</vt:lpstr>
      <vt:lpstr>1_Ondulazione</vt:lpstr>
      <vt:lpstr>Chiarezza</vt:lpstr>
      <vt:lpstr>Struttura predefinita</vt:lpstr>
      <vt:lpstr>8_Struttura predefinita</vt:lpstr>
      <vt:lpstr>2_Struttura predefinita</vt:lpstr>
      <vt:lpstr>10_Struttura predefinita</vt:lpstr>
      <vt:lpstr>2_Ondulazione</vt:lpstr>
      <vt:lpstr>9_Struttura predefinita</vt:lpstr>
      <vt:lpstr>1_Personalizza struttura</vt:lpstr>
      <vt:lpstr>2_Personalizza struttura</vt:lpstr>
      <vt:lpstr>1_Struttura predefinita</vt:lpstr>
      <vt:lpstr>3_Personalizza struttura</vt:lpstr>
      <vt:lpstr>4_Personalizza struttura</vt:lpstr>
      <vt:lpstr>5_Personalizza struttura</vt:lpstr>
      <vt:lpstr>6_Personalizza struttura</vt:lpstr>
      <vt:lpstr>3_Struttura predefinita</vt:lpstr>
      <vt:lpstr>4_Struttura predefinita</vt:lpstr>
      <vt:lpstr>Equation</vt:lpstr>
      <vt:lpstr>Fotografia di Photo Editor</vt:lpstr>
      <vt:lpstr>Grafico</vt:lpstr>
      <vt:lpstr>Presentazione di PowerPoint</vt:lpstr>
      <vt:lpstr>Presentazione di PowerPoint</vt:lpstr>
      <vt:lpstr>Presentazione di PowerPoint</vt:lpstr>
      <vt:lpstr>LA RIVOLUZIONE NANOTECNOLOGICA</vt:lpstr>
      <vt:lpstr>PRIMA DI COMINCIARE UNA PREMESSA</vt:lpstr>
      <vt:lpstr>UNA PREMESSA: LO SPETTRO ELETTROMAGNETICO</vt:lpstr>
      <vt:lpstr>LA LUCE  VISIBILE:</vt:lpstr>
      <vt:lpstr>Sorgenti di luce</vt:lpstr>
      <vt:lpstr>Cosa succede quando una radiazione em colpisce un corpo?</vt:lpstr>
      <vt:lpstr>Presentazione di PowerPoint</vt:lpstr>
      <vt:lpstr>IL COLORE DI UN CORPO</vt:lpstr>
      <vt:lpstr>Tutti i corpi irradiano energia</vt:lpstr>
      <vt:lpstr>LA NASCITA DELLA FISICA MODERNA</vt:lpstr>
      <vt:lpstr>Alla FINE DELL’800…</vt:lpstr>
      <vt:lpstr>Alla FINE DELL’800…</vt:lpstr>
      <vt:lpstr>Alla FINE DELL’800… Il dualismo onda-particella</vt:lpstr>
      <vt:lpstr>Il contesto storico alla fine dell’800 </vt:lpstr>
      <vt:lpstr>Alla FINE DELL’800</vt:lpstr>
      <vt:lpstr>Alcuni dei PROTAGONISTI</vt:lpstr>
      <vt:lpstr>GLI ESPERIMENTI</vt:lpstr>
      <vt:lpstr>GLI ESPERIMENTI: IL CORPO NERO</vt:lpstr>
      <vt:lpstr>Tutti i corpi irradiano energia</vt:lpstr>
      <vt:lpstr>d</vt:lpstr>
      <vt:lpstr>d</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Alla FINE DELL’800…</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GLI ESPERIMENTI</vt:lpstr>
      <vt:lpstr>UNA PARENTESI:  LA STORIA DI UN ERRORE…L’IDROGENO ESOTICO</vt:lpstr>
      <vt:lpstr>UNA PARENTESI:  LA STORIA DI UN ERRORE…L’IDROGENO ESOTICO</vt:lpstr>
      <vt:lpstr>Presentazione di PowerPoint</vt:lpstr>
      <vt:lpstr>UNA PARENTESI:  LA STORIA DI UN ERRORE…L’IDROGENO ESOTICO</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Esperimento n. 4: La dispersione della luce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L’esperimento di Hallwachs</vt:lpstr>
      <vt:lpstr>LA FUNZIONE LAVORO</vt:lpstr>
      <vt:lpstr>LA FUNZIONE LAVORO</vt:lpstr>
      <vt:lpstr>LA FUNZIONE LAVORO</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L’effetto fotoelettrico: 1899-1902</vt:lpstr>
      <vt:lpstr>L’esperimento di Lenard</vt:lpstr>
      <vt:lpstr>L’esperimento di Lenard</vt:lpstr>
      <vt:lpstr>L’esperimento di Lenard</vt:lpstr>
      <vt:lpstr>L’esperimento di Lenard</vt:lpstr>
      <vt:lpstr>GLI ESPERIMENTI: L’EFFETTO FOTOELETTRICO</vt:lpstr>
      <vt:lpstr>Presentazione di PowerPoint</vt:lpstr>
      <vt:lpstr>Presentazione di PowerPoint</vt:lpstr>
      <vt:lpstr>Presentazione di PowerPoint</vt:lpstr>
      <vt:lpstr>Presentazione di PowerPoint</vt:lpstr>
      <vt:lpstr>Misura di h</vt:lpstr>
      <vt:lpstr>Misura di h</vt:lpstr>
      <vt:lpstr>Misura di h</vt:lpstr>
      <vt:lpstr>Misura di h</vt:lpstr>
      <vt:lpstr>Presentazione di PowerPoint</vt:lpstr>
      <vt:lpstr>Presentazione di PowerPoint</vt:lpstr>
      <vt:lpstr>Presentazione di PowerPoint</vt:lpstr>
      <vt:lpstr>Presentazione di PowerPoint</vt:lpstr>
      <vt:lpstr>Presentazione di PowerPoint</vt:lpstr>
      <vt:lpstr>L’esperienza di Lenard</vt:lpstr>
      <vt:lpstr>Presentazione di PowerPoint</vt:lpstr>
      <vt:lpstr>Presentazione di PowerPoint</vt:lpstr>
      <vt:lpstr>Presentazione di PowerPoint</vt:lpstr>
      <vt:lpstr>Presentazione di PowerPoint</vt:lpstr>
      <vt:lpstr>Presentazione di PowerPoint</vt:lpstr>
      <vt:lpstr>La Teoria Atomica da Democrito a Bohr</vt:lpstr>
      <vt:lpstr>Presentazione di PowerPoint</vt:lpstr>
      <vt:lpstr>La Teoria Atomica da Democrito a Bohr: I Protagonisti</vt:lpstr>
      <vt:lpstr>TEORIA ATOMICA: ovvero la teoria degli atomi</vt:lpstr>
      <vt:lpstr>Alcuni dati… </vt:lpstr>
      <vt:lpstr>Alcuni dati… </vt:lpstr>
      <vt:lpstr>TEORIA ATOMICA: la scoperta degli elettroni </vt:lpstr>
      <vt:lpstr>TEORIA ATOMICA: la scoperta degli elettroni </vt:lpstr>
      <vt:lpstr>TEORIA ATOMICA </vt:lpstr>
      <vt:lpstr>Presentazione di PowerPoint</vt:lpstr>
      <vt:lpstr>Presentazione di PowerPoint</vt:lpstr>
      <vt:lpstr>Ernest Rutherford</vt:lpstr>
      <vt:lpstr>L’ESPERIMENTO DI RUTHERFORD (1911):</vt:lpstr>
      <vt:lpstr>L’ESPERIMENTO DI RUTHERFORD (1911):</vt:lpstr>
      <vt:lpstr>L’ESPERIMENTO DI RUTHERFORD (1911):</vt:lpstr>
      <vt:lpstr>L’ESPERIMENTO DI RUTHERFORD (1911):</vt:lpstr>
      <vt:lpstr>L’ESPERIMENTO DI RUTHERFORD (1911):</vt:lpstr>
      <vt:lpstr>Presentazione di PowerPoint</vt:lpstr>
      <vt:lpstr>TEORIA ATOMICA </vt:lpstr>
      <vt:lpstr>TEORIA ATOMICA </vt:lpstr>
      <vt:lpstr>OLTRE IL MODELLO PLANETARIO : LA MODERNA TEORIA ATOMICA </vt:lpstr>
      <vt:lpstr>I TRENTA ANNI CHE SCONVOSERO LA FISICA</vt:lpstr>
      <vt:lpstr>Presentazione di PowerPoint</vt:lpstr>
      <vt:lpstr>L’ATOMO DI BOHR (1914)</vt:lpstr>
      <vt:lpstr>Presentazione di PowerPoint</vt:lpstr>
      <vt:lpstr>Per chiudere il cerchio…. </vt:lpstr>
      <vt:lpstr>Presentazione di PowerPoint</vt:lpstr>
      <vt:lpstr>Presentazione di PowerPoint</vt:lpstr>
      <vt:lpstr>Presentazione di PowerPoint</vt:lpstr>
      <vt:lpstr>Presentazione di PowerPoint</vt:lpstr>
      <vt:lpstr>Presentazione di PowerPoint</vt:lpstr>
      <vt:lpstr>Il dualismo onda-particella…. </vt:lpstr>
      <vt:lpstr>Diffrazione degli elettroni</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m.casalboni</dc:creator>
  <cp:lastModifiedBy>Utente di Microsoft Office</cp:lastModifiedBy>
  <cp:revision>124</cp:revision>
  <dcterms:created xsi:type="dcterms:W3CDTF">2018-01-04T15:29:51Z</dcterms:created>
  <dcterms:modified xsi:type="dcterms:W3CDTF">2020-02-25T15:49:23Z</dcterms:modified>
</cp:coreProperties>
</file>