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67" r:id="rId10"/>
    <p:sldId id="261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09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6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9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3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29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46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06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9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5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93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0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19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45F6-9553-429C-B4E5-D44C653DDD2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A6DF-34D6-4483-9525-83C8CE50E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38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E4A9B-0687-4178-A00E-945D2F1E2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Laboratorio</a:t>
            </a:r>
            <a:br>
              <a:rPr lang="it-IT" dirty="0"/>
            </a:br>
            <a:r>
              <a:rPr lang="it-IT" dirty="0"/>
              <a:t>SCALA 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15AC33-66BC-430C-887F-64E670730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Misura della costante di tempo</a:t>
            </a:r>
            <a:br>
              <a:rPr lang="it-IT" dirty="0" smtClean="0"/>
            </a:br>
            <a:r>
              <a:rPr lang="it-IT" dirty="0" smtClean="0"/>
              <a:t>di un circuito RC con misure manuali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103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7098A6-3327-46EA-943C-27053D1E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Cavi e connettori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1299C1-ACA1-4BBF-AC18-505EBFA0C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47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Circuito per la misura della costante di </a:t>
            </a:r>
            <a:r>
              <a:rPr lang="it-IT" dirty="0" smtClean="0"/>
              <a:t>tempo durante la carica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3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Scegliere la resistenza in modo che la costante di tempo sia tale da permettere agevolmente le misure manuali e di avere misure attendibili dal multimetro (che può fare circa 2-3 misure al secondo)</a:t>
            </a:r>
          </a:p>
          <a:p>
            <a:r>
              <a:rPr lang="it-IT" dirty="0" smtClean="0"/>
              <a:t>Proponiamo il circuito per la misura della tensione (si può fare anche la misura della corrente, ci sono vantaggi e svantaggi)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858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Circuito per la misura della costante di </a:t>
            </a:r>
            <a:r>
              <a:rPr lang="it-IT" dirty="0" smtClean="0"/>
              <a:t>tempo durante la carica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dirty="0"/>
              <a:t>L</a:t>
            </a:r>
            <a:r>
              <a:rPr lang="it-IT" dirty="0" smtClean="0"/>
              <a:t>a resistenza interna del multimetro può essere ricavata dal suo data </a:t>
            </a:r>
            <a:r>
              <a:rPr lang="it-IT" dirty="0" err="1" smtClean="0"/>
              <a:t>sheet</a:t>
            </a:r>
            <a:r>
              <a:rPr lang="it-IT" dirty="0" smtClean="0"/>
              <a:t> o misurata con il seguente circuito, con R dell’ordine della resistenza da misurare (M</a:t>
            </a:r>
            <a:r>
              <a:rPr lang="el-GR" dirty="0" smtClean="0"/>
              <a:t>Ω</a:t>
            </a:r>
            <a:r>
              <a:rPr lang="it-IT" dirty="0" smtClean="0"/>
              <a:t>):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447"/>
            <a:ext cx="9144000" cy="32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9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Circuito per la misura della </a:t>
            </a:r>
            <a:r>
              <a:rPr lang="it-IT" dirty="0" smtClean="0"/>
              <a:t>resistenza  interna del voltmetro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628650" y="1700585"/>
                <a:ext cx="7886700" cy="4877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/>
                  <a:t>La resistenza interna del </a:t>
                </a:r>
                <a:br>
                  <a:rPr lang="it-IT" sz="2400" dirty="0" smtClean="0"/>
                </a:br>
                <a:r>
                  <a:rPr lang="it-IT" sz="2400" dirty="0" smtClean="0"/>
                  <a:t>generatore di tensione è </a:t>
                </a:r>
                <a:br>
                  <a:rPr lang="it-IT" sz="2400" dirty="0" smtClean="0"/>
                </a:br>
                <a:r>
                  <a:rPr lang="it-IT" sz="2400" dirty="0" smtClean="0"/>
                  <a:t>molto bassa, quindi </a:t>
                </a:r>
                <a:br>
                  <a:rPr lang="it-IT" sz="2400" dirty="0" smtClean="0"/>
                </a:br>
                <a:r>
                  <a:rPr lang="it-IT" sz="2400" dirty="0" smtClean="0"/>
                  <a:t>applicando un carico </a:t>
                </a:r>
                <a:br>
                  <a:rPr lang="it-IT" sz="2400" dirty="0" smtClean="0"/>
                </a:br>
                <a:r>
                  <a:rPr lang="it-IT" sz="2400" dirty="0" smtClean="0"/>
                  <a:t>dell’ordine del M</a:t>
                </a:r>
                <a:r>
                  <a:rPr lang="el-GR" sz="2400" dirty="0" smtClean="0"/>
                  <a:t>Ω</a:t>
                </a:r>
                <a:r>
                  <a:rPr lang="it-IT" sz="2400" dirty="0" smtClean="0"/>
                  <a:t> la tensione erogata non varia</a:t>
                </a:r>
              </a:p>
              <a:p>
                <a:r>
                  <a:rPr lang="it-IT" sz="2400" dirty="0" smtClean="0"/>
                  <a:t>Utilizzando un resistore da </a:t>
                </a:r>
                <a:r>
                  <a:rPr lang="it-IT" sz="2400" dirty="0"/>
                  <a:t>10 M</a:t>
                </a:r>
                <a:r>
                  <a:rPr lang="el-GR" sz="2400" dirty="0"/>
                  <a:t>Ω </a:t>
                </a:r>
                <a:r>
                  <a:rPr lang="it-IT" sz="2400" dirty="0" smtClean="0"/>
                  <a:t>la tensione misurata dal multimetro è quella del partitore di tensione fra la </a:t>
                </a:r>
                <a:r>
                  <a:rPr lang="it-IT" sz="2400" dirty="0" err="1" smtClean="0"/>
                  <a:t>R</a:t>
                </a:r>
                <a:r>
                  <a:rPr lang="it-IT" sz="2400" baseline="-25000" dirty="0" err="1" smtClean="0"/>
                  <a:t>iv</a:t>
                </a:r>
                <a:r>
                  <a:rPr lang="it-IT" sz="2400" dirty="0" smtClean="0"/>
                  <a:t> e il resistore da  10M</a:t>
                </a:r>
                <a:r>
                  <a:rPr lang="el-GR" sz="2400" dirty="0" smtClean="0"/>
                  <a:t>Ω</a:t>
                </a:r>
                <a:r>
                  <a:rPr lang="it-IT" sz="2400" dirty="0" smtClean="0"/>
                  <a:t>:</a:t>
                </a:r>
                <a:br>
                  <a:rPr lang="it-IT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2400" b="0" dirty="0" smtClean="0"/>
                  <a:t/>
                </a:r>
                <a:br>
                  <a:rPr lang="it-IT" sz="2400" b="0" dirty="0" smtClean="0"/>
                </a:b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0" dirty="0" smtClean="0"/>
                  <a:t/>
                </a:r>
                <a:br>
                  <a:rPr lang="it-IT" sz="24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it-IT" sz="2400" dirty="0" smtClean="0"/>
              </a:p>
            </p:txBody>
          </p:sp>
        </mc:Choice>
        <mc:Fallback xmlns="">
          <p:sp>
            <p:nvSpPr>
              <p:cNvPr id="4" name="Segnaposto contenuto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0585"/>
                <a:ext cx="7886700" cy="4877874"/>
              </a:xfrm>
              <a:prstGeom prst="rect">
                <a:avLst/>
              </a:prstGeom>
              <a:blipFill>
                <a:blip r:embed="rId2"/>
                <a:stretch>
                  <a:fillRect l="-1005" t="-1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8" y="1529178"/>
            <a:ext cx="4306277" cy="15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Circuito per la misura della costante di </a:t>
            </a:r>
            <a:r>
              <a:rPr lang="it-IT" dirty="0" smtClean="0"/>
              <a:t>tempo durante la carica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dirty="0" smtClean="0"/>
              <a:t>Questo è il circuito per la misura della costante di tempo, progettata in modo da essere dell’ordine delle decine di secondi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088"/>
            <a:ext cx="9144000" cy="28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Circuito per la misura della costante di </a:t>
            </a:r>
            <a:r>
              <a:rPr lang="it-IT" dirty="0" smtClean="0"/>
              <a:t>tempo durante la carica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99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Notiamo che:</a:t>
            </a:r>
          </a:p>
          <a:p>
            <a:pPr lvl="1"/>
            <a:r>
              <a:rPr lang="it-IT" dirty="0" smtClean="0"/>
              <a:t>La tensione massima a cui si caricherà il condensatore è la tensione di partitore già calcolata nella misura della </a:t>
            </a:r>
            <a:r>
              <a:rPr lang="it-IT" dirty="0" err="1" smtClean="0"/>
              <a:t>Ri</a:t>
            </a:r>
            <a:r>
              <a:rPr lang="it-IT" dirty="0" smtClean="0"/>
              <a:t> del Voltmetro</a:t>
            </a:r>
          </a:p>
          <a:p>
            <a:pPr lvl="1"/>
            <a:r>
              <a:rPr lang="it-IT" dirty="0" smtClean="0"/>
              <a:t>A causa della resistenza del voltmetro la costante di tempo è data dal prodotto della capacità per il parallelo di R e </a:t>
            </a:r>
            <a:r>
              <a:rPr lang="it-IT" dirty="0" err="1" smtClean="0"/>
              <a:t>Ri</a:t>
            </a:r>
            <a:r>
              <a:rPr lang="it-IT" dirty="0" smtClean="0"/>
              <a:t> del voltmetro</a:t>
            </a:r>
          </a:p>
          <a:p>
            <a:pPr lvl="1"/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4909118"/>
            <a:ext cx="5433060" cy="17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8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Circuito per la misura della costante di </a:t>
            </a:r>
            <a:r>
              <a:rPr lang="it-IT" dirty="0" smtClean="0"/>
              <a:t>tempo durante la carica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02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Per spiegare l’ultima affermazione dobbiamo applicare il teorema di </a:t>
                </a:r>
                <a:r>
                  <a:rPr lang="it-IT" dirty="0" err="1" smtClean="0"/>
                  <a:t>Thevenin</a:t>
                </a:r>
                <a:r>
                  <a:rPr lang="it-IT" dirty="0" smtClean="0"/>
                  <a:t> ai due nodi a cui è connesso il condensatore, sostituendo il generatore con un corto circuito e il voltmetro con la sua resistenza interna </a:t>
                </a:r>
                <a:r>
                  <a:rPr lang="it-IT" dirty="0" err="1" smtClean="0"/>
                  <a:t>R</a:t>
                </a:r>
                <a:r>
                  <a:rPr lang="it-IT" baseline="-25000" dirty="0" err="1" smtClean="0"/>
                  <a:t>iv</a:t>
                </a:r>
                <a:r>
                  <a:rPr lang="it-IT" dirty="0" smtClean="0"/>
                  <a:t> </a:t>
                </a:r>
                <a:endParaRPr lang="it-IT" dirty="0"/>
              </a:p>
              <a:p>
                <a:r>
                  <a:rPr lang="it-IT" dirty="0" smtClean="0"/>
                  <a:t>Quindi: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den>
                    </m:f>
                  </m:oMath>
                </a14:m>
                <a:endParaRPr lang="it-IT" b="0" dirty="0" smtClean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it-IT" dirty="0" smtClean="0"/>
              </a:p>
            </p:txBody>
          </p:sp>
        </mc:Choice>
        <mc:Fallback xmlns="">
          <p:sp>
            <p:nvSpPr>
              <p:cNvPr id="4" name="Segnaposto contenuto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022896"/>
              </a:xfrm>
              <a:prstGeom prst="rect">
                <a:avLst/>
              </a:prstGeom>
              <a:blipFill>
                <a:blip r:embed="rId2"/>
                <a:stretch>
                  <a:fillRect l="-1391" t="-2424" r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71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Circuito per la misura della costante di </a:t>
            </a:r>
            <a:r>
              <a:rPr lang="it-IT" dirty="0" smtClean="0"/>
              <a:t>tempo durante la carica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510540" y="1825625"/>
            <a:ext cx="8004810" cy="423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Ottimizzazioni:</a:t>
            </a:r>
          </a:p>
          <a:p>
            <a:pPr lvl="1"/>
            <a:r>
              <a:rPr lang="it-IT" dirty="0" smtClean="0"/>
              <a:t>Per semplificare possiamo aumentare la capacità e diminuire la resistenza in modo che il parallelo con la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iv</a:t>
            </a:r>
            <a:r>
              <a:rPr lang="it-IT" dirty="0" smtClean="0"/>
              <a:t> del multimetro sia circa uguale a R</a:t>
            </a:r>
          </a:p>
          <a:p>
            <a:r>
              <a:rPr lang="it-IT" dirty="0" smtClean="0"/>
              <a:t>Vantaggi e svantaggi della misura della corrente di carica</a:t>
            </a:r>
          </a:p>
          <a:p>
            <a:pPr lvl="1"/>
            <a:r>
              <a:rPr lang="it-IT" dirty="0" smtClean="0"/>
              <a:t>Il vantaggio è che la resistenza dell’amperometro è facile da misurare (e comunque si verifica che per R&gt;10kOhm può essere trascurata)</a:t>
            </a:r>
          </a:p>
          <a:p>
            <a:pPr lvl="1"/>
            <a:r>
              <a:rPr lang="it-IT" dirty="0" smtClean="0"/>
              <a:t>Lo svantaggio è che il picco di corrente iniziale è molto veloce e non abbiamo il punto misurato al tempo zero</a:t>
            </a:r>
          </a:p>
        </p:txBody>
      </p:sp>
    </p:spTree>
    <p:extLst>
      <p:ext uri="{BB962C8B-B14F-4D97-AF65-F5344CB8AC3E}">
        <p14:creationId xmlns:p14="http://schemas.microsoft.com/office/powerpoint/2010/main" val="187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della resistenza interna dell’amperometro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effettua semplicemente utilizzando un multimetro come ohmmetro e l’altro come amperometro sulla scala di cui si vuole effettuare la misura:</a:t>
            </a:r>
          </a:p>
          <a:p>
            <a:pPr lvl="1"/>
            <a:r>
              <a:rPr lang="it-IT" dirty="0" smtClean="0"/>
              <a:t>Il multimetro utilizzato come amperometro misurerà la corrente di prova del multimetro usato come ohmmetro</a:t>
            </a:r>
          </a:p>
          <a:p>
            <a:pPr lvl="1"/>
            <a:r>
              <a:rPr lang="it-IT" dirty="0" smtClean="0"/>
              <a:t>Il multimetro utilizzato come ohmmetro misurerà la resistenza offerta del multimetro usato come amperometro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702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della resistenza interna del voltmetro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non usiamo la procedura usata per la misura della R</a:t>
            </a:r>
            <a:r>
              <a:rPr lang="it-IT" baseline="-25000" dirty="0" smtClean="0"/>
              <a:t>ia</a:t>
            </a:r>
            <a:r>
              <a:rPr lang="it-IT" dirty="0" smtClean="0"/>
              <a:t> anche per al misura della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iv</a:t>
            </a:r>
            <a:r>
              <a:rPr lang="it-IT" dirty="0" smtClean="0"/>
              <a:t>?</a:t>
            </a:r>
          </a:p>
          <a:p>
            <a:r>
              <a:rPr lang="it-IT" dirty="0" smtClean="0"/>
              <a:t>Provare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658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E3AF0-4592-4E0C-ABA2-110D197F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Strumentazione, materiali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37DDB6-582A-4627-98BE-F2B59BC6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Alimentatore stabilizzato in corrente continua</a:t>
            </a:r>
          </a:p>
          <a:p>
            <a:r>
              <a:rPr lang="it-IT" dirty="0"/>
              <a:t>Bread board</a:t>
            </a:r>
          </a:p>
          <a:p>
            <a:r>
              <a:rPr lang="it-IT" dirty="0"/>
              <a:t>Multimetro</a:t>
            </a:r>
          </a:p>
          <a:p>
            <a:r>
              <a:rPr lang="it-IT" dirty="0"/>
              <a:t>Cavie e connettori</a:t>
            </a:r>
          </a:p>
          <a:p>
            <a:r>
              <a:rPr lang="it-IT" dirty="0"/>
              <a:t>Componenti:</a:t>
            </a:r>
          </a:p>
          <a:p>
            <a:pPr lvl="1"/>
            <a:r>
              <a:rPr lang="it-IT" dirty="0"/>
              <a:t>Resistore</a:t>
            </a:r>
          </a:p>
          <a:p>
            <a:pPr lvl="1"/>
            <a:r>
              <a:rPr lang="it-IT" dirty="0"/>
              <a:t>Capacitore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7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FE14E-F176-4945-A3B0-303E3FB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Circuito per la misura della </a:t>
            </a:r>
            <a:r>
              <a:rPr lang="it-IT" dirty="0" smtClean="0"/>
              <a:t>costante di tempo durante la scarica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510540" y="1825625"/>
            <a:ext cx="800481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Possiamo far scaricare il condensatore direttamente sulla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iv</a:t>
            </a:r>
            <a:r>
              <a:rPr lang="it-IT" dirty="0" smtClean="0"/>
              <a:t> del multimetro / voltmetro, la situazione è molto più semplice della precedente.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289"/>
            <a:ext cx="9144000" cy="32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4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945B7-0367-4844-8C78-EF1E324E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Alimentatore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3F9F43E-CF07-49F9-84B7-F4A8ABC50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8749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94576-9A6E-40D3-B30E-9936E604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Bread board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168BB6B-ED78-4B98-808D-B6771D0BB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cxnSp>
        <p:nvCxnSpPr>
          <p:cNvPr id="4" name="Connettore diritto 3"/>
          <p:cNvCxnSpPr/>
          <p:nvPr/>
        </p:nvCxnSpPr>
        <p:spPr>
          <a:xfrm>
            <a:off x="4819372" y="3154680"/>
            <a:ext cx="212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5052060" y="3573036"/>
            <a:ext cx="2230" cy="3494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5049830" y="4107239"/>
            <a:ext cx="2230" cy="3494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 flipV="1">
            <a:off x="4840744" y="4683512"/>
            <a:ext cx="2142707" cy="397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2390451" y="3145201"/>
            <a:ext cx="2259608" cy="9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 flipV="1">
            <a:off x="2378557" y="4723284"/>
            <a:ext cx="2271502" cy="295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16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8BC60F-F16C-44D3-A9DB-A57452AA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Multimetro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CA59E64-228A-4744-A4D9-6FA8F9A0B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47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319C1D-B85E-4557-A27B-666630F9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Resistori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3CF598-49C6-458B-B415-116A62BA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11651" r="11519" b="17034"/>
          <a:stretch/>
        </p:blipFill>
        <p:spPr>
          <a:xfrm>
            <a:off x="4000500" y="1775115"/>
            <a:ext cx="4572000" cy="31172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39740" y="3333751"/>
            <a:ext cx="17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1   0  10</a:t>
            </a:r>
            <a:r>
              <a:rPr lang="it-IT" baseline="30000" dirty="0" smtClean="0"/>
              <a:t>3</a:t>
            </a:r>
            <a:r>
              <a:rPr lang="it-IT" dirty="0" smtClean="0"/>
              <a:t>  5%</a:t>
            </a:r>
            <a:endParaRPr lang="it-IT" baseline="30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99560" y="3009900"/>
            <a:ext cx="88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reoforo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12380" y="3009900"/>
            <a:ext cx="88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reoforo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45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8CD5F0-6EB8-464E-927E-CDC80F45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Capacitori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9A99D65-A9D1-44E8-A143-1FD31052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47" y="492573"/>
            <a:ext cx="4410597" cy="58807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43600" y="4838700"/>
            <a:ext cx="178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Reoforo negativo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867400" y="1264920"/>
            <a:ext cx="17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Reoforo positivo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7589025" y="1634252"/>
            <a:ext cx="602475" cy="10937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7665720" y="3291840"/>
            <a:ext cx="539059" cy="15468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05300" y="1691640"/>
            <a:ext cx="189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Tensione massima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05300" y="3916680"/>
            <a:ext cx="98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Capacità</a:t>
            </a:r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4404360" y="2060972"/>
            <a:ext cx="731520" cy="51863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4488180" y="2948940"/>
            <a:ext cx="517018" cy="96774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134100" y="4065270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Tolleranza</a:t>
            </a: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6795157" y="3051810"/>
            <a:ext cx="41315" cy="98069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9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CD5F0-6EB8-464E-927E-CDC80F45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Capacitori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9A99D65-A9D1-44E8-A143-1FD31052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0" b="33049"/>
          <a:stretch/>
        </p:blipFill>
        <p:spPr>
          <a:xfrm>
            <a:off x="4239567" y="629841"/>
            <a:ext cx="4410597" cy="239529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305300" y="3916680"/>
            <a:ext cx="98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Capacità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4488180" y="2948940"/>
            <a:ext cx="517018" cy="96774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444865" y="2578942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Tolleranza</a:t>
            </a: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6871357" y="1606344"/>
            <a:ext cx="41315" cy="98069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11" y="3224213"/>
            <a:ext cx="5270653" cy="33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2B1B7C-0E0B-4693-BF4B-3721CD53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Diodo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A79965B-BB88-4E31-84C9-E73CB7757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31992" r="12282" b="36313"/>
          <a:stretch/>
        </p:blipFill>
        <p:spPr>
          <a:xfrm>
            <a:off x="4038039" y="450253"/>
            <a:ext cx="4626269" cy="29509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45" y="3779520"/>
            <a:ext cx="4352456" cy="2374852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>
            <a:off x="5181600" y="3779520"/>
            <a:ext cx="220218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282690" y="3422881"/>
            <a:ext cx="28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Adobe Garamond Pro" panose="02020502060506020403" pitchFamily="18" charset="0"/>
              </a:rPr>
              <a:t>I</a:t>
            </a:r>
            <a:endParaRPr lang="it-IT" i="1" dirty="0">
              <a:latin typeface="Adobe Garamond Pro" panose="020205020605060204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66999" y="1291352"/>
            <a:ext cx="82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catodo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4220" y="129718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anodo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5608320" y="1481852"/>
            <a:ext cx="524026" cy="37742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1" idx="1"/>
          </p:cNvCxnSpPr>
          <p:nvPr/>
        </p:nvCxnSpPr>
        <p:spPr>
          <a:xfrm flipH="1">
            <a:off x="6637020" y="1481852"/>
            <a:ext cx="457200" cy="37742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19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529</Words>
  <Application>Microsoft Office PowerPoint</Application>
  <PresentationFormat>Presentazione su schermo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Adobe Garamond Pro</vt:lpstr>
      <vt:lpstr>Arial</vt:lpstr>
      <vt:lpstr>Calibri</vt:lpstr>
      <vt:lpstr>Calibri Light</vt:lpstr>
      <vt:lpstr>Cambria Math</vt:lpstr>
      <vt:lpstr>Tema di Office</vt:lpstr>
      <vt:lpstr>Laboratorio SCALA 1</vt:lpstr>
      <vt:lpstr>Strumentazione, materiali</vt:lpstr>
      <vt:lpstr>Alimentatore</vt:lpstr>
      <vt:lpstr>Bread board</vt:lpstr>
      <vt:lpstr>Multimetro</vt:lpstr>
      <vt:lpstr>Resistori</vt:lpstr>
      <vt:lpstr>Capacitori</vt:lpstr>
      <vt:lpstr>Capacitori</vt:lpstr>
      <vt:lpstr>Diodo</vt:lpstr>
      <vt:lpstr>Cavi e connettori</vt:lpstr>
      <vt:lpstr>Circuito per la misura della costante di tempo durante la carica</vt:lpstr>
      <vt:lpstr>Circuito per la misura della costante di tempo durante la carica</vt:lpstr>
      <vt:lpstr>Circuito per la misura della resistenza  interna del voltmetro</vt:lpstr>
      <vt:lpstr>Circuito per la misura della costante di tempo durante la carica</vt:lpstr>
      <vt:lpstr>Circuito per la misura della costante di tempo durante la carica</vt:lpstr>
      <vt:lpstr>Circuito per la misura della costante di tempo durante la carica</vt:lpstr>
      <vt:lpstr>Circuito per la misura della costante di tempo durante la carica</vt:lpstr>
      <vt:lpstr>Misura della resistenza interna dell’amperometro</vt:lpstr>
      <vt:lpstr>Misura della resistenza interna del voltmetro 2</vt:lpstr>
      <vt:lpstr>Circuito per la misura della costante di tempo durante la scarica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SCALA 1</dc:title>
  <dc:creator>Giovanni Casini</dc:creator>
  <cp:lastModifiedBy>Giovanni Casini</cp:lastModifiedBy>
  <cp:revision>22</cp:revision>
  <dcterms:created xsi:type="dcterms:W3CDTF">2019-10-15T13:21:12Z</dcterms:created>
  <dcterms:modified xsi:type="dcterms:W3CDTF">2019-11-12T10:43:25Z</dcterms:modified>
</cp:coreProperties>
</file>