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78" r:id="rId5"/>
    <p:sldId id="265" r:id="rId6"/>
    <p:sldId id="262" r:id="rId7"/>
    <p:sldId id="279"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1109" y="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3A045F6-9553-429C-B4E5-D44C653DDD20}" type="datetimeFigureOut">
              <a:rPr lang="it-IT" smtClean="0"/>
              <a:t>12/11/2019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C8EA6DF-34D6-4483-9525-83C8CE50E243}" type="slidenum">
              <a:rPr lang="it-IT" smtClean="0"/>
              <a:t>‹N›</a:t>
            </a:fld>
            <a:endParaRPr lang="it-IT"/>
          </a:p>
        </p:txBody>
      </p:sp>
    </p:spTree>
    <p:extLst>
      <p:ext uri="{BB962C8B-B14F-4D97-AF65-F5344CB8AC3E}">
        <p14:creationId xmlns:p14="http://schemas.microsoft.com/office/powerpoint/2010/main" val="341366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3A045F6-9553-429C-B4E5-D44C653DDD20}" type="datetimeFigureOut">
              <a:rPr lang="it-IT" smtClean="0"/>
              <a:t>12/11/2019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C8EA6DF-34D6-4483-9525-83C8CE50E243}" type="slidenum">
              <a:rPr lang="it-IT" smtClean="0"/>
              <a:t>‹N›</a:t>
            </a:fld>
            <a:endParaRPr lang="it-IT"/>
          </a:p>
        </p:txBody>
      </p:sp>
    </p:spTree>
    <p:extLst>
      <p:ext uri="{BB962C8B-B14F-4D97-AF65-F5344CB8AC3E}">
        <p14:creationId xmlns:p14="http://schemas.microsoft.com/office/powerpoint/2010/main" val="2442898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3A045F6-9553-429C-B4E5-D44C653DDD20}" type="datetimeFigureOut">
              <a:rPr lang="it-IT" smtClean="0"/>
              <a:t>12/11/2019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C8EA6DF-34D6-4483-9525-83C8CE50E243}" type="slidenum">
              <a:rPr lang="it-IT" smtClean="0"/>
              <a:t>‹N›</a:t>
            </a:fld>
            <a:endParaRPr lang="it-IT"/>
          </a:p>
        </p:txBody>
      </p:sp>
    </p:spTree>
    <p:extLst>
      <p:ext uri="{BB962C8B-B14F-4D97-AF65-F5344CB8AC3E}">
        <p14:creationId xmlns:p14="http://schemas.microsoft.com/office/powerpoint/2010/main" val="3768358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3A045F6-9553-429C-B4E5-D44C653DDD20}" type="datetimeFigureOut">
              <a:rPr lang="it-IT" smtClean="0"/>
              <a:t>12/11/2019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C8EA6DF-34D6-4483-9525-83C8CE50E243}" type="slidenum">
              <a:rPr lang="it-IT" smtClean="0"/>
              <a:t>‹N›</a:t>
            </a:fld>
            <a:endParaRPr lang="it-IT"/>
          </a:p>
        </p:txBody>
      </p:sp>
    </p:spTree>
    <p:extLst>
      <p:ext uri="{BB962C8B-B14F-4D97-AF65-F5344CB8AC3E}">
        <p14:creationId xmlns:p14="http://schemas.microsoft.com/office/powerpoint/2010/main" val="213429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3A045F6-9553-429C-B4E5-D44C653DDD20}" type="datetimeFigureOut">
              <a:rPr lang="it-IT" smtClean="0"/>
              <a:t>12/11/2019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C8EA6DF-34D6-4483-9525-83C8CE50E243}" type="slidenum">
              <a:rPr lang="it-IT" smtClean="0"/>
              <a:t>‹N›</a:t>
            </a:fld>
            <a:endParaRPr lang="it-IT"/>
          </a:p>
        </p:txBody>
      </p:sp>
    </p:spTree>
    <p:extLst>
      <p:ext uri="{BB962C8B-B14F-4D97-AF65-F5344CB8AC3E}">
        <p14:creationId xmlns:p14="http://schemas.microsoft.com/office/powerpoint/2010/main" val="54346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3A045F6-9553-429C-B4E5-D44C653DDD20}" type="datetimeFigureOut">
              <a:rPr lang="it-IT" smtClean="0"/>
              <a:t>12/11/2019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C8EA6DF-34D6-4483-9525-83C8CE50E243}" type="slidenum">
              <a:rPr lang="it-IT" smtClean="0"/>
              <a:t>‹N›</a:t>
            </a:fld>
            <a:endParaRPr lang="it-IT"/>
          </a:p>
        </p:txBody>
      </p:sp>
    </p:spTree>
    <p:extLst>
      <p:ext uri="{BB962C8B-B14F-4D97-AF65-F5344CB8AC3E}">
        <p14:creationId xmlns:p14="http://schemas.microsoft.com/office/powerpoint/2010/main" val="86606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3A045F6-9553-429C-B4E5-D44C653DDD20}" type="datetimeFigureOut">
              <a:rPr lang="it-IT" smtClean="0"/>
              <a:t>12/11/2019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C8EA6DF-34D6-4483-9525-83C8CE50E243}" type="slidenum">
              <a:rPr lang="it-IT" smtClean="0"/>
              <a:t>‹N›</a:t>
            </a:fld>
            <a:endParaRPr lang="it-IT"/>
          </a:p>
        </p:txBody>
      </p:sp>
    </p:spTree>
    <p:extLst>
      <p:ext uri="{BB962C8B-B14F-4D97-AF65-F5344CB8AC3E}">
        <p14:creationId xmlns:p14="http://schemas.microsoft.com/office/powerpoint/2010/main" val="351193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3A045F6-9553-429C-B4E5-D44C653DDD20}" type="datetimeFigureOut">
              <a:rPr lang="it-IT" smtClean="0"/>
              <a:t>12/11/2019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C8EA6DF-34D6-4483-9525-83C8CE50E243}" type="slidenum">
              <a:rPr lang="it-IT" smtClean="0"/>
              <a:t>‹N›</a:t>
            </a:fld>
            <a:endParaRPr lang="it-IT"/>
          </a:p>
        </p:txBody>
      </p:sp>
    </p:spTree>
    <p:extLst>
      <p:ext uri="{BB962C8B-B14F-4D97-AF65-F5344CB8AC3E}">
        <p14:creationId xmlns:p14="http://schemas.microsoft.com/office/powerpoint/2010/main" val="333559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045F6-9553-429C-B4E5-D44C653DDD20}" type="datetimeFigureOut">
              <a:rPr lang="it-IT" smtClean="0"/>
              <a:t>12/11/2019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C8EA6DF-34D6-4483-9525-83C8CE50E243}" type="slidenum">
              <a:rPr lang="it-IT" smtClean="0"/>
              <a:t>‹N›</a:t>
            </a:fld>
            <a:endParaRPr lang="it-IT"/>
          </a:p>
        </p:txBody>
      </p:sp>
    </p:spTree>
    <p:extLst>
      <p:ext uri="{BB962C8B-B14F-4D97-AF65-F5344CB8AC3E}">
        <p14:creationId xmlns:p14="http://schemas.microsoft.com/office/powerpoint/2010/main" val="3919930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3A045F6-9553-429C-B4E5-D44C653DDD20}" type="datetimeFigureOut">
              <a:rPr lang="it-IT" smtClean="0"/>
              <a:t>12/11/2019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C8EA6DF-34D6-4483-9525-83C8CE50E243}" type="slidenum">
              <a:rPr lang="it-IT" smtClean="0"/>
              <a:t>‹N›</a:t>
            </a:fld>
            <a:endParaRPr lang="it-IT"/>
          </a:p>
        </p:txBody>
      </p:sp>
    </p:spTree>
    <p:extLst>
      <p:ext uri="{BB962C8B-B14F-4D97-AF65-F5344CB8AC3E}">
        <p14:creationId xmlns:p14="http://schemas.microsoft.com/office/powerpoint/2010/main" val="2308001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3A045F6-9553-429C-B4E5-D44C653DDD20}" type="datetimeFigureOut">
              <a:rPr lang="it-IT" smtClean="0"/>
              <a:t>12/11/2019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C8EA6DF-34D6-4483-9525-83C8CE50E243}" type="slidenum">
              <a:rPr lang="it-IT" smtClean="0"/>
              <a:t>‹N›</a:t>
            </a:fld>
            <a:endParaRPr lang="it-IT"/>
          </a:p>
        </p:txBody>
      </p:sp>
    </p:spTree>
    <p:extLst>
      <p:ext uri="{BB962C8B-B14F-4D97-AF65-F5344CB8AC3E}">
        <p14:creationId xmlns:p14="http://schemas.microsoft.com/office/powerpoint/2010/main" val="4176190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045F6-9553-429C-B4E5-D44C653DDD20}" type="datetimeFigureOut">
              <a:rPr lang="it-IT" smtClean="0"/>
              <a:t>12/11/2019</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EA6DF-34D6-4483-9525-83C8CE50E243}" type="slidenum">
              <a:rPr lang="it-IT" smtClean="0"/>
              <a:t>‹N›</a:t>
            </a:fld>
            <a:endParaRPr lang="it-IT"/>
          </a:p>
        </p:txBody>
      </p:sp>
    </p:spTree>
    <p:extLst>
      <p:ext uri="{BB962C8B-B14F-4D97-AF65-F5344CB8AC3E}">
        <p14:creationId xmlns:p14="http://schemas.microsoft.com/office/powerpoint/2010/main" val="1888380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EE4A9B-0687-4178-A00E-945D2F1E24B7}"/>
              </a:ext>
            </a:extLst>
          </p:cNvPr>
          <p:cNvSpPr>
            <a:spLocks noGrp="1"/>
          </p:cNvSpPr>
          <p:nvPr>
            <p:ph type="ctrTitle"/>
          </p:nvPr>
        </p:nvSpPr>
        <p:spPr/>
        <p:txBody>
          <a:bodyPr/>
          <a:lstStyle/>
          <a:p>
            <a:r>
              <a:rPr lang="it-IT" dirty="0"/>
              <a:t>Laboratorio</a:t>
            </a:r>
            <a:br>
              <a:rPr lang="it-IT" dirty="0"/>
            </a:br>
            <a:r>
              <a:rPr lang="it-IT" dirty="0"/>
              <a:t>SCALA </a:t>
            </a:r>
            <a:r>
              <a:rPr lang="it-IT" dirty="0" smtClean="0"/>
              <a:t>3</a:t>
            </a:r>
            <a:endParaRPr lang="it-IT" dirty="0"/>
          </a:p>
        </p:txBody>
      </p:sp>
      <p:sp>
        <p:nvSpPr>
          <p:cNvPr id="3" name="Sottotitolo 2">
            <a:extLst>
              <a:ext uri="{FF2B5EF4-FFF2-40B4-BE49-F238E27FC236}">
                <a16:creationId xmlns:a16="http://schemas.microsoft.com/office/drawing/2014/main" id="{9D15AC33-66BC-430C-887F-64E67073016E}"/>
              </a:ext>
            </a:extLst>
          </p:cNvPr>
          <p:cNvSpPr>
            <a:spLocks noGrp="1"/>
          </p:cNvSpPr>
          <p:nvPr>
            <p:ph type="subTitle" idx="1"/>
          </p:nvPr>
        </p:nvSpPr>
        <p:spPr/>
        <p:txBody>
          <a:bodyPr/>
          <a:lstStyle/>
          <a:p>
            <a:r>
              <a:rPr lang="it-IT" dirty="0" smtClean="0"/>
              <a:t>Caratterizzazione di una </a:t>
            </a:r>
            <a:r>
              <a:rPr lang="it-IT" dirty="0" err="1" smtClean="0"/>
              <a:t>termoresitenza</a:t>
            </a:r>
            <a:r>
              <a:rPr lang="it-IT" dirty="0" smtClean="0"/>
              <a:t/>
            </a:r>
            <a:br>
              <a:rPr lang="it-IT" dirty="0" smtClean="0"/>
            </a:br>
            <a:r>
              <a:rPr lang="it-IT" dirty="0" smtClean="0"/>
              <a:t>Misura della caratteristica del diodo</a:t>
            </a:r>
            <a:endParaRPr lang="it-IT" dirty="0"/>
          </a:p>
        </p:txBody>
      </p:sp>
    </p:spTree>
    <p:extLst>
      <p:ext uri="{BB962C8B-B14F-4D97-AF65-F5344CB8AC3E}">
        <p14:creationId xmlns:p14="http://schemas.microsoft.com/office/powerpoint/2010/main" val="1081037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5E3AF0-4592-4E0C-ABA2-110D197F8A62}"/>
              </a:ext>
            </a:extLst>
          </p:cNvPr>
          <p:cNvSpPr>
            <a:spLocks noGrp="1"/>
          </p:cNvSpPr>
          <p:nvPr>
            <p:ph type="title"/>
          </p:nvPr>
        </p:nvSpPr>
        <p:spPr/>
        <p:txBody>
          <a:bodyPr/>
          <a:lstStyle/>
          <a:p>
            <a:r>
              <a:rPr lang="it-IT" dirty="0"/>
              <a:t>Strumentazione, materiali</a:t>
            </a:r>
          </a:p>
        </p:txBody>
      </p:sp>
      <p:sp>
        <p:nvSpPr>
          <p:cNvPr id="3" name="Segnaposto contenuto 2">
            <a:extLst>
              <a:ext uri="{FF2B5EF4-FFF2-40B4-BE49-F238E27FC236}">
                <a16:creationId xmlns:a16="http://schemas.microsoft.com/office/drawing/2014/main" id="{DE37DDB6-582A-4627-98BE-F2B59BC615F2}"/>
              </a:ext>
            </a:extLst>
          </p:cNvPr>
          <p:cNvSpPr>
            <a:spLocks noGrp="1"/>
          </p:cNvSpPr>
          <p:nvPr>
            <p:ph idx="1"/>
          </p:nvPr>
        </p:nvSpPr>
        <p:spPr/>
        <p:txBody>
          <a:bodyPr/>
          <a:lstStyle/>
          <a:p>
            <a:r>
              <a:rPr lang="it-IT" dirty="0"/>
              <a:t>Alimentatore stabilizzato in corrente continua</a:t>
            </a:r>
          </a:p>
          <a:p>
            <a:r>
              <a:rPr lang="it-IT" dirty="0"/>
              <a:t>Bread board</a:t>
            </a:r>
          </a:p>
          <a:p>
            <a:r>
              <a:rPr lang="it-IT" dirty="0"/>
              <a:t>Multimetro</a:t>
            </a:r>
          </a:p>
          <a:p>
            <a:r>
              <a:rPr lang="it-IT" dirty="0"/>
              <a:t>Cavie e connettori</a:t>
            </a:r>
          </a:p>
          <a:p>
            <a:r>
              <a:rPr lang="it-IT" dirty="0"/>
              <a:t>Componenti:</a:t>
            </a:r>
          </a:p>
          <a:p>
            <a:pPr lvl="1"/>
            <a:r>
              <a:rPr lang="it-IT" dirty="0"/>
              <a:t>Resistore</a:t>
            </a:r>
          </a:p>
          <a:p>
            <a:pPr lvl="1"/>
            <a:r>
              <a:rPr lang="it-IT" dirty="0"/>
              <a:t>Capacitore</a:t>
            </a:r>
          </a:p>
          <a:p>
            <a:pPr lvl="1"/>
            <a:endParaRPr lang="it-IT" dirty="0"/>
          </a:p>
        </p:txBody>
      </p:sp>
    </p:spTree>
    <p:extLst>
      <p:ext uri="{BB962C8B-B14F-4D97-AF65-F5344CB8AC3E}">
        <p14:creationId xmlns:p14="http://schemas.microsoft.com/office/powerpoint/2010/main" val="344975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A2B1B7C-0E0B-4693-BF4B-3721CD53442E}"/>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a:r>
              <a:rPr lang="en-US" sz="4200" kern="1200">
                <a:solidFill>
                  <a:srgbClr val="FFFFFF"/>
                </a:solidFill>
                <a:latin typeface="+mj-lt"/>
                <a:ea typeface="+mj-ea"/>
                <a:cs typeface="+mj-cs"/>
              </a:rPr>
              <a:t>Diodo</a:t>
            </a:r>
          </a:p>
        </p:txBody>
      </p:sp>
      <p:pic>
        <p:nvPicPr>
          <p:cNvPr id="5" name="Segnaposto contenuto 4">
            <a:extLst>
              <a:ext uri="{FF2B5EF4-FFF2-40B4-BE49-F238E27FC236}">
                <a16:creationId xmlns:a16="http://schemas.microsoft.com/office/drawing/2014/main" id="{CA79965B-BB88-4E31-84C9-E73CB77576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465" t="31992" r="12282" b="36313"/>
          <a:stretch/>
        </p:blipFill>
        <p:spPr>
          <a:xfrm>
            <a:off x="4038039" y="450253"/>
            <a:ext cx="4626269" cy="2950972"/>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4945" y="3779520"/>
            <a:ext cx="4352456" cy="2374852"/>
          </a:xfrm>
          <a:prstGeom prst="rect">
            <a:avLst/>
          </a:prstGeom>
        </p:spPr>
      </p:pic>
      <p:cxnSp>
        <p:nvCxnSpPr>
          <p:cNvPr id="6" name="Connettore 2 5"/>
          <p:cNvCxnSpPr/>
          <p:nvPr/>
        </p:nvCxnSpPr>
        <p:spPr>
          <a:xfrm flipH="1">
            <a:off x="5181600" y="3779520"/>
            <a:ext cx="2202180"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6282690" y="3422881"/>
            <a:ext cx="288862" cy="461665"/>
          </a:xfrm>
          <a:prstGeom prst="rect">
            <a:avLst/>
          </a:prstGeom>
          <a:noFill/>
        </p:spPr>
        <p:txBody>
          <a:bodyPr wrap="none" rtlCol="0">
            <a:spAutoFit/>
          </a:bodyPr>
          <a:lstStyle/>
          <a:p>
            <a:r>
              <a:rPr lang="it-IT" sz="2400" i="1" dirty="0" smtClean="0">
                <a:latin typeface="Adobe Garamond Pro" panose="02020502060506020403" pitchFamily="18" charset="0"/>
              </a:rPr>
              <a:t>I</a:t>
            </a:r>
            <a:endParaRPr lang="it-IT" i="1" dirty="0">
              <a:latin typeface="Adobe Garamond Pro" panose="02020502060506020403" pitchFamily="18" charset="0"/>
            </a:endParaRPr>
          </a:p>
        </p:txBody>
      </p:sp>
      <p:sp>
        <p:nvSpPr>
          <p:cNvPr id="8" name="CasellaDiTesto 7"/>
          <p:cNvSpPr txBox="1"/>
          <p:nvPr/>
        </p:nvSpPr>
        <p:spPr>
          <a:xfrm>
            <a:off x="4766999" y="1291352"/>
            <a:ext cx="829201" cy="369332"/>
          </a:xfrm>
          <a:prstGeom prst="rect">
            <a:avLst/>
          </a:prstGeom>
          <a:noFill/>
        </p:spPr>
        <p:txBody>
          <a:bodyPr wrap="none" rtlCol="0">
            <a:spAutoFit/>
          </a:bodyPr>
          <a:lstStyle/>
          <a:p>
            <a:r>
              <a:rPr lang="it-IT" dirty="0" smtClean="0"/>
              <a:t>catodo</a:t>
            </a:r>
            <a:endParaRPr lang="it-IT" dirty="0"/>
          </a:p>
        </p:txBody>
      </p:sp>
      <p:sp>
        <p:nvSpPr>
          <p:cNvPr id="11" name="CasellaDiTesto 10"/>
          <p:cNvSpPr txBox="1"/>
          <p:nvPr/>
        </p:nvSpPr>
        <p:spPr>
          <a:xfrm>
            <a:off x="7094220" y="1297186"/>
            <a:ext cx="782587" cy="369332"/>
          </a:xfrm>
          <a:prstGeom prst="rect">
            <a:avLst/>
          </a:prstGeom>
          <a:noFill/>
        </p:spPr>
        <p:txBody>
          <a:bodyPr wrap="none" rtlCol="0">
            <a:spAutoFit/>
          </a:bodyPr>
          <a:lstStyle/>
          <a:p>
            <a:r>
              <a:rPr lang="it-IT" dirty="0" smtClean="0"/>
              <a:t>anodo</a:t>
            </a:r>
            <a:endParaRPr lang="it-IT" dirty="0"/>
          </a:p>
        </p:txBody>
      </p:sp>
      <p:cxnSp>
        <p:nvCxnSpPr>
          <p:cNvPr id="12" name="Connettore 2 11"/>
          <p:cNvCxnSpPr/>
          <p:nvPr/>
        </p:nvCxnSpPr>
        <p:spPr>
          <a:xfrm>
            <a:off x="5608320" y="1481852"/>
            <a:ext cx="524026" cy="37742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a:stCxn id="11" idx="1"/>
          </p:cNvCxnSpPr>
          <p:nvPr/>
        </p:nvCxnSpPr>
        <p:spPr>
          <a:xfrm flipH="1">
            <a:off x="6637020" y="1481852"/>
            <a:ext cx="457200" cy="37742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61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22271B-64FC-4406-89BD-97D22E7CCD2D}"/>
              </a:ext>
            </a:extLst>
          </p:cNvPr>
          <p:cNvSpPr>
            <a:spLocks noGrp="1"/>
          </p:cNvSpPr>
          <p:nvPr>
            <p:ph type="title"/>
          </p:nvPr>
        </p:nvSpPr>
        <p:spPr/>
        <p:txBody>
          <a:bodyPr/>
          <a:lstStyle/>
          <a:p>
            <a:r>
              <a:rPr lang="it-IT" dirty="0" smtClean="0"/>
              <a:t>Misura della </a:t>
            </a:r>
            <a:r>
              <a:rPr lang="it-IT" dirty="0"/>
              <a:t>caratteristica del diodo</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628650" y="1962785"/>
                <a:ext cx="7886700" cy="4351338"/>
              </a:xfrm>
            </p:spPr>
            <p:txBody>
              <a:bodyPr>
                <a:normAutofit/>
              </a:bodyPr>
              <a:lstStyle/>
              <a:p>
                <a:pPr marL="0" indent="0">
                  <a:buNone/>
                </a:pPr>
                <a:r>
                  <a:rPr lang="it-IT" sz="2000" dirty="0" smtClean="0"/>
                  <a:t>La resistenza R in serie al diodo serve per impostare la «retta di carico del diodo» la cui spiegazione può essere trovata in rete.</a:t>
                </a:r>
              </a:p>
              <a:p>
                <a:pPr marL="0" indent="0">
                  <a:buNone/>
                </a:pPr>
                <a:r>
                  <a:rPr lang="it-IT" sz="2000" dirty="0" smtClean="0"/>
                  <a:t>L’equazione del diodo (che non descrive il break down) è</a:t>
                </a:r>
              </a:p>
              <a:p>
                <a:pPr marL="0" indent="0">
                  <a:buNone/>
                </a:pP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𝐼</m:t>
                      </m:r>
                      <m:d>
                        <m:dPr>
                          <m:ctrlPr>
                            <a:rPr lang="it-IT" sz="2000" b="0" i="1" smtClean="0">
                              <a:latin typeface="Cambria Math" panose="02040503050406030204" pitchFamily="18" charset="0"/>
                            </a:rPr>
                          </m:ctrlPr>
                        </m:dPr>
                        <m:e>
                          <m:r>
                            <a:rPr lang="it-IT" sz="2000" b="0" i="1" smtClean="0">
                              <a:latin typeface="Cambria Math" panose="02040503050406030204" pitchFamily="18" charset="0"/>
                            </a:rPr>
                            <m:t>𝑉</m:t>
                          </m:r>
                        </m:e>
                      </m:d>
                      <m:r>
                        <a:rPr lang="it-IT" sz="2000" b="0" i="1" smtClean="0">
                          <a:latin typeface="Cambria Math" panose="02040503050406030204" pitchFamily="18" charset="0"/>
                        </a:rPr>
                        <m:t>=</m:t>
                      </m:r>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𝐼</m:t>
                          </m:r>
                        </m:e>
                        <m:sub>
                          <m:r>
                            <a:rPr lang="it-IT" sz="2000" b="0" i="1" smtClean="0">
                              <a:latin typeface="Cambria Math" panose="02040503050406030204" pitchFamily="18" charset="0"/>
                            </a:rPr>
                            <m:t>0</m:t>
                          </m:r>
                        </m:sub>
                      </m:sSub>
                      <m:d>
                        <m:dPr>
                          <m:ctrlPr>
                            <a:rPr lang="it-IT" sz="2000" b="0" i="1" smtClean="0">
                              <a:latin typeface="Cambria Math" panose="02040503050406030204" pitchFamily="18" charset="0"/>
                            </a:rPr>
                          </m:ctrlPr>
                        </m:dPr>
                        <m:e>
                          <m:sSup>
                            <m:sSupPr>
                              <m:ctrlPr>
                                <a:rPr lang="it-IT" sz="2000" b="0" i="1" smtClean="0">
                                  <a:latin typeface="Cambria Math" panose="02040503050406030204" pitchFamily="18" charset="0"/>
                                </a:rPr>
                              </m:ctrlPr>
                            </m:sSupPr>
                            <m:e>
                              <m:r>
                                <a:rPr lang="it-IT" sz="2000" b="0" i="1" smtClean="0">
                                  <a:latin typeface="Cambria Math" panose="02040503050406030204" pitchFamily="18" charset="0"/>
                                </a:rPr>
                                <m:t>𝑒</m:t>
                              </m:r>
                            </m:e>
                            <m:sup>
                              <m:f>
                                <m:fPr>
                                  <m:ctrlPr>
                                    <a:rPr lang="it-IT" sz="2000" b="0" i="1" smtClean="0">
                                      <a:latin typeface="Cambria Math" panose="02040503050406030204" pitchFamily="18" charset="0"/>
                                    </a:rPr>
                                  </m:ctrlPr>
                                </m:fPr>
                                <m:num>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𝑉</m:t>
                                      </m:r>
                                    </m:e>
                                    <m:sub>
                                      <m:r>
                                        <a:rPr lang="it-IT" sz="2000" b="0" i="1" smtClean="0">
                                          <a:latin typeface="Cambria Math" panose="02040503050406030204" pitchFamily="18" charset="0"/>
                                        </a:rPr>
                                        <m:t>𝑑</m:t>
                                      </m:r>
                                    </m:sub>
                                  </m:sSub>
                                </m:num>
                                <m:den>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𝑉</m:t>
                                      </m:r>
                                    </m:e>
                                    <m:sub>
                                      <m:r>
                                        <a:rPr lang="it-IT" sz="2000" b="0" i="1" smtClean="0">
                                          <a:latin typeface="Cambria Math" panose="02040503050406030204" pitchFamily="18" charset="0"/>
                                        </a:rPr>
                                        <m:t>𝑇</m:t>
                                      </m:r>
                                    </m:sub>
                                  </m:sSub>
                                </m:den>
                              </m:f>
                            </m:sup>
                          </m:sSup>
                          <m:r>
                            <a:rPr lang="it-IT" sz="2000" b="0" i="1" smtClean="0">
                              <a:latin typeface="Cambria Math" panose="02040503050406030204" pitchFamily="18" charset="0"/>
                            </a:rPr>
                            <m:t>−1</m:t>
                          </m:r>
                        </m:e>
                      </m:d>
                    </m:oMath>
                  </m:oMathPara>
                </a14:m>
                <a:endParaRPr lang="it-IT" sz="2000" dirty="0" smtClean="0"/>
              </a:p>
              <a:p>
                <a:pPr marL="0" indent="0">
                  <a:buNone/>
                </a:pPr>
                <a:r>
                  <a:rPr lang="it-IT" sz="2000" dirty="0" smtClean="0"/>
                  <a:t>Dove </a:t>
                </a:r>
                <a:r>
                  <a:rPr lang="it-IT" sz="2000" dirty="0" err="1" smtClean="0"/>
                  <a:t>V</a:t>
                </a:r>
                <a:r>
                  <a:rPr lang="it-IT" sz="2000" baseline="-25000" dirty="0" err="1" smtClean="0"/>
                  <a:t>d</a:t>
                </a:r>
                <a:r>
                  <a:rPr lang="it-IT" sz="2000" dirty="0" smtClean="0"/>
                  <a:t> (d=diretta) è la tensione applicata al diodo, positiva se il positivo è applicato all’anodo, I</a:t>
                </a:r>
                <a:r>
                  <a:rPr lang="it-IT" sz="2000" baseline="-25000" dirty="0" smtClean="0"/>
                  <a:t>0</a:t>
                </a:r>
                <a:r>
                  <a:rPr lang="it-IT" sz="2000" dirty="0" smtClean="0"/>
                  <a:t> è la corrente inversa dell’ordine dei </a:t>
                </a:r>
                <a:r>
                  <a:rPr lang="it-IT" sz="2000" dirty="0" err="1" smtClean="0"/>
                  <a:t>nA</a:t>
                </a:r>
                <a:r>
                  <a:rPr lang="it-IT" sz="2000" dirty="0" smtClean="0"/>
                  <a:t>, VT è la tensione termica (circa 26mV). Lo scopo dell’esperienza è misurare la caratteristica per le sole tensioni positive, ovvero il tratto esponenziale crescente. </a:t>
                </a:r>
              </a:p>
              <a:p>
                <a:pPr marL="0" indent="0">
                  <a:buNone/>
                </a:pPr>
                <a:r>
                  <a:rPr lang="it-IT" sz="2000" dirty="0" smtClean="0"/>
                  <a:t>Per le caratteristiche specifiche di questo diodo cercare il data </a:t>
                </a:r>
                <a:r>
                  <a:rPr lang="it-IT" sz="2000" dirty="0" err="1" smtClean="0"/>
                  <a:t>sheet</a:t>
                </a:r>
                <a:r>
                  <a:rPr lang="it-IT" sz="2000" dirty="0" smtClean="0"/>
                  <a:t> del diodo 1N4148, in particolare non superate </a:t>
                </a:r>
                <a:r>
                  <a:rPr lang="it-IT" sz="2000" smtClean="0"/>
                  <a:t>la corrente massima (o si rompe).</a:t>
                </a:r>
                <a:endParaRPr lang="it-IT" sz="2000"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628650" y="1962785"/>
                <a:ext cx="7886700" cy="4351338"/>
              </a:xfrm>
              <a:blipFill>
                <a:blip r:embed="rId2"/>
                <a:stretch>
                  <a:fillRect l="-773" t="-1541" r="-1005"/>
                </a:stretch>
              </a:blipFill>
            </p:spPr>
            <p:txBody>
              <a:bodyPr/>
              <a:lstStyle/>
              <a:p>
                <a:r>
                  <a:rPr lang="it-IT">
                    <a:noFill/>
                  </a:rPr>
                  <a:t> </a:t>
                </a:r>
              </a:p>
            </p:txBody>
          </p:sp>
        </mc:Fallback>
      </mc:AlternateContent>
    </p:spTree>
    <p:extLst>
      <p:ext uri="{BB962C8B-B14F-4D97-AF65-F5344CB8AC3E}">
        <p14:creationId xmlns:p14="http://schemas.microsoft.com/office/powerpoint/2010/main" val="3897566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22271B-64FC-4406-89BD-97D22E7CCD2D}"/>
              </a:ext>
            </a:extLst>
          </p:cNvPr>
          <p:cNvSpPr>
            <a:spLocks noGrp="1"/>
          </p:cNvSpPr>
          <p:nvPr>
            <p:ph type="title"/>
          </p:nvPr>
        </p:nvSpPr>
        <p:spPr/>
        <p:txBody>
          <a:bodyPr/>
          <a:lstStyle/>
          <a:p>
            <a:r>
              <a:rPr lang="it-IT" dirty="0"/>
              <a:t>Circuito per la caratteristica del diodo</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509" y="3703240"/>
            <a:ext cx="8701015" cy="2994739"/>
          </a:xfrm>
        </p:spPr>
      </p:pic>
      <p:sp>
        <p:nvSpPr>
          <p:cNvPr id="5" name="CasellaDiTesto 4"/>
          <p:cNvSpPr txBox="1"/>
          <p:nvPr/>
        </p:nvSpPr>
        <p:spPr>
          <a:xfrm>
            <a:off x="628650" y="1764248"/>
            <a:ext cx="7886701" cy="1938992"/>
          </a:xfrm>
          <a:prstGeom prst="rect">
            <a:avLst/>
          </a:prstGeom>
          <a:noFill/>
        </p:spPr>
        <p:txBody>
          <a:bodyPr wrap="square" rtlCol="0">
            <a:spAutoFit/>
          </a:bodyPr>
          <a:lstStyle/>
          <a:p>
            <a:r>
              <a:rPr lang="it-IT" sz="2000" dirty="0" smtClean="0"/>
              <a:t>Utilizzeremo il circuito sotto riportato. Nella diapositiva seguente sono spiegati il significato e i criteri per la scelta della resistenza. Notiamo che l’amperometro misura esattamente la corrente del diodo, mentre il voltmetro misura la caduta di tensione sul diodo più la caduta di tensione sull’amperometro, che deve essere valutata utilizzando la resistenza interna dell’amperometro e la corrente misurata.</a:t>
            </a:r>
            <a:endParaRPr lang="it-IT" sz="2000" dirty="0"/>
          </a:p>
        </p:txBody>
      </p:sp>
    </p:spTree>
    <p:extLst>
      <p:ext uri="{BB962C8B-B14F-4D97-AF65-F5344CB8AC3E}">
        <p14:creationId xmlns:p14="http://schemas.microsoft.com/office/powerpoint/2010/main" val="2262487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86F3DB4-55A1-4888-A434-B092D638857B}"/>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a:r>
              <a:rPr lang="en-US" sz="3600" kern="1200">
                <a:solidFill>
                  <a:srgbClr val="FFFFFF"/>
                </a:solidFill>
                <a:latin typeface="+mj-lt"/>
                <a:ea typeface="+mj-ea"/>
                <a:cs typeface="+mj-cs"/>
              </a:rPr>
              <a:t>Il circuito per la caratterisitca del diodo</a:t>
            </a:r>
          </a:p>
        </p:txBody>
      </p:sp>
      <p:pic>
        <p:nvPicPr>
          <p:cNvPr id="5" name="Segnaposto contenuto 4">
            <a:extLst>
              <a:ext uri="{FF2B5EF4-FFF2-40B4-BE49-F238E27FC236}">
                <a16:creationId xmlns:a16="http://schemas.microsoft.com/office/drawing/2014/main" id="{845B5FBE-011F-4C86-A35C-1216FE402FF8}"/>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4117647" y="492573"/>
            <a:ext cx="4410597" cy="5880796"/>
          </a:xfrm>
          <a:prstGeom prst="rect">
            <a:avLst/>
          </a:prstGeom>
        </p:spPr>
      </p:pic>
    </p:spTree>
    <p:extLst>
      <p:ext uri="{BB962C8B-B14F-4D97-AF65-F5344CB8AC3E}">
        <p14:creationId xmlns:p14="http://schemas.microsoft.com/office/powerpoint/2010/main" val="26074421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22271B-64FC-4406-89BD-97D22E7CCD2D}"/>
              </a:ext>
            </a:extLst>
          </p:cNvPr>
          <p:cNvSpPr>
            <a:spLocks noGrp="1"/>
          </p:cNvSpPr>
          <p:nvPr>
            <p:ph type="title"/>
          </p:nvPr>
        </p:nvSpPr>
        <p:spPr/>
        <p:txBody>
          <a:bodyPr/>
          <a:lstStyle/>
          <a:p>
            <a:r>
              <a:rPr lang="it-IT" dirty="0"/>
              <a:t>Circuito per la caratteristica del diodo</a:t>
            </a:r>
          </a:p>
        </p:txBody>
      </p:sp>
      <p:pic>
        <p:nvPicPr>
          <p:cNvPr id="1028" name="Picture 4"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3" y="3909060"/>
            <a:ext cx="2657478" cy="2753678"/>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5"/>
          <p:cNvSpPr>
            <a:spLocks noGrp="1"/>
          </p:cNvSpPr>
          <p:nvPr>
            <p:ph idx="1"/>
          </p:nvPr>
        </p:nvSpPr>
        <p:spPr>
          <a:xfrm>
            <a:off x="628650" y="1932305"/>
            <a:ext cx="7886700" cy="4351338"/>
          </a:xfrm>
        </p:spPr>
        <p:txBody>
          <a:bodyPr/>
          <a:lstStyle/>
          <a:p>
            <a:r>
              <a:rPr lang="it-IT" dirty="0" smtClean="0"/>
              <a:t>L’intersezione delle due curve da il punto di lavoro</a:t>
            </a:r>
          </a:p>
          <a:p>
            <a:r>
              <a:rPr lang="it-IT" dirty="0" smtClean="0"/>
              <a:t>Cambiando la tensione trasliamo la retta e cambiamo il punto di lavoro</a:t>
            </a:r>
          </a:p>
          <a:p>
            <a:r>
              <a:rPr lang="it-IT" dirty="0" smtClean="0"/>
              <a:t>Per raggiungere i punti della curva prossimi all’origine dobbiamo cambiare </a:t>
            </a:r>
            <a:br>
              <a:rPr lang="it-IT" dirty="0" smtClean="0"/>
            </a:br>
            <a:r>
              <a:rPr lang="it-IT" dirty="0" smtClean="0"/>
              <a:t>la pendenza della retta </a:t>
            </a:r>
            <a:br>
              <a:rPr lang="it-IT" dirty="0" smtClean="0"/>
            </a:br>
            <a:r>
              <a:rPr lang="it-IT" dirty="0" smtClean="0"/>
              <a:t>cambiando</a:t>
            </a:r>
            <a:r>
              <a:rPr lang="it-IT" dirty="0"/>
              <a:t> </a:t>
            </a:r>
            <a:r>
              <a:rPr lang="it-IT" dirty="0" smtClean="0"/>
              <a:t>la resistenza in serie</a:t>
            </a:r>
            <a:br>
              <a:rPr lang="it-IT" dirty="0" smtClean="0"/>
            </a:br>
            <a:r>
              <a:rPr lang="it-IT" dirty="0" smtClean="0"/>
              <a:t>al diodo.</a:t>
            </a:r>
          </a:p>
        </p:txBody>
      </p:sp>
    </p:spTree>
    <p:extLst>
      <p:ext uri="{BB962C8B-B14F-4D97-AF65-F5344CB8AC3E}">
        <p14:creationId xmlns:p14="http://schemas.microsoft.com/office/powerpoint/2010/main" val="39136349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185</Words>
  <Application>Microsoft Office PowerPoint</Application>
  <PresentationFormat>Presentazione su schermo (4:3)</PresentationFormat>
  <Paragraphs>27</Paragraphs>
  <Slides>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vt:i4>
      </vt:variant>
    </vt:vector>
  </HeadingPairs>
  <TitlesOfParts>
    <vt:vector size="13" baseType="lpstr">
      <vt:lpstr>Adobe Garamond Pro</vt:lpstr>
      <vt:lpstr>Arial</vt:lpstr>
      <vt:lpstr>Calibri</vt:lpstr>
      <vt:lpstr>Calibri Light</vt:lpstr>
      <vt:lpstr>Cambria Math</vt:lpstr>
      <vt:lpstr>Tema di Office</vt:lpstr>
      <vt:lpstr>Laboratorio SCALA 3</vt:lpstr>
      <vt:lpstr>Strumentazione, materiali</vt:lpstr>
      <vt:lpstr>Diodo</vt:lpstr>
      <vt:lpstr>Misura della caratteristica del diodo</vt:lpstr>
      <vt:lpstr>Circuito per la caratteristica del diodo</vt:lpstr>
      <vt:lpstr>Il circuito per la caratterisitca del diodo</vt:lpstr>
      <vt:lpstr>Circuito per la caratteristica del diodo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SCALA 1</dc:title>
  <dc:creator>Giovanni Casini</dc:creator>
  <cp:lastModifiedBy>Giovanni Casini</cp:lastModifiedBy>
  <cp:revision>23</cp:revision>
  <dcterms:created xsi:type="dcterms:W3CDTF">2019-10-15T13:21:12Z</dcterms:created>
  <dcterms:modified xsi:type="dcterms:W3CDTF">2019-11-12T10:42:43Z</dcterms:modified>
</cp:coreProperties>
</file>