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/>
    <p:restoredTop sz="94623"/>
  </p:normalViewPr>
  <p:slideViewPr>
    <p:cSldViewPr snapToGrid="0" snapToObjects="1">
      <p:cViewPr varScale="1">
        <p:scale>
          <a:sx n="101" d="100"/>
          <a:sy n="101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FFD511-B1C8-B742-8EF5-C757A319C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9DB1CF-B6D6-864C-A6F5-9B33CE869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86B912-3062-5946-868F-9C7C1986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1660BD-80E3-A049-86AD-7614B701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589205-191A-704A-A892-A87294A6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57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A6057-71F2-6E42-BA9F-1864A8EE0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2798FF3-9F0B-1B45-9FB3-A2BD696DB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851C15-5200-2F40-B99E-109B6645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D21183-69CB-DD47-8494-7525FB68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6D7B70-403B-C048-8E04-396704BD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90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F030C2-C0E9-E940-8A3D-F96351F8C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FD1AA5-5005-874C-A491-4BBA594F4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D7185D-F791-1544-AC41-34C3DE76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03F08A-2BAE-224B-9532-A3B0D8D7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FAC596-19C7-BF4C-BE4E-217E9447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02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2C83C8-25D5-EB4F-981B-B71231D1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D9D7EE-8164-F042-A314-E41CE905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9620C4-BD9E-8447-99A9-A8212EB9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C0F989-B6CC-C34A-9CE1-1883B6CE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CBCC0-D8D1-2845-8A0D-FA0AFC76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88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1A8015-2224-C54F-9E89-5CD94517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CA13C0-06BC-034E-8FFF-4C3EDECD9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9A9474-5958-7640-B1BD-3DB885C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39A260-0522-3541-8403-36BEA26E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DC1EB2-B332-EB4D-A8EE-689ABA12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2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A04105-17F8-484E-981D-E9497EBF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140B2D-A89A-964B-80A2-67870BBE7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19C3BD-6F1E-C740-A3E2-2AF61D07E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9EABF1-FBEE-2F46-BAF4-DD846483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A5BF79-466C-0C46-96AD-EC7CAE7D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8614EE-2286-954D-B684-E436E960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031763-503B-324F-8FC0-520C23F9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C527B0-6980-C749-8B80-ECFB6DD7C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992A87-FD55-C648-8725-F5690A287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963AF6-30EB-9B46-A25B-83D4C7DD7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4FD0EE-39CB-DE41-875C-05FBB50C2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DF42B2-D4AB-1C48-A3B6-20D92BB0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9E8B39-355C-A84B-A9AA-01356E20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73A634E-5355-8A40-A85D-0310246A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05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874E94-E18B-9B4D-BCFA-CBD85F3F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DDEEBA-E32A-F946-B760-7809D5EAD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81B1EA-C472-2D4E-A727-18E1F1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2C74194-E579-C446-B9B1-3BCCC7D8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6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E8D674-7936-BF45-9D4C-698BEE61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5F4EEA-C411-EC4C-B1C8-B71442E90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5023B1-2367-4A4C-8273-5C65100B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667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9A25E-06D1-B743-8A34-4F9EB8D1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6BC5FB-B122-2247-9B47-ABA7A3875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FC70A0-A95F-3F41-8CB1-57DD434A2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9FB1AD-9F1B-5848-ACA4-C8AE007D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247AE9-0822-7F46-8D56-EA176CB2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541B5B-35A4-0D4D-8F40-F2D3B6A8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2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BF29F-2385-9C44-9CF0-43603E68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4028DD-407E-7044-97E8-3DEB4F439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BC3AEDF-4293-9F40-AAEB-CCE76E980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2B77A4-5E3A-EE43-87A7-94A2950A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333A3C-7712-9D4F-BFAA-7FEFEE4E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051663-EE6F-714D-B5EF-1955A6C5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10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40A43D5-0ED0-5C48-83B4-19ECFE16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2623405-ABFE-294E-B172-A45A56ED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Fare clic per modificare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7E553E-C3C0-A349-A1D1-FEBFAEDCF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3E1A-9C6D-364E-9342-5029880A9573}" type="datetimeFigureOut">
              <a:rPr lang="it-IT" smtClean="0"/>
              <a:t>03/10/19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0CA488-F770-734F-8741-A23020A1A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153AF9-5340-AB4D-AE2F-738BE2C97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B129-B2E6-3F47-A6DD-EAFC609874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02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A731268-8EB6-A349-BF85-036E0DE8C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1231138"/>
            <a:ext cx="10966704" cy="400706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AAB754A-7454-9A42-86CC-72EEA953EE3C}"/>
              </a:ext>
            </a:extLst>
          </p:cNvPr>
          <p:cNvSpPr txBox="1"/>
          <p:nvPr/>
        </p:nvSpPr>
        <p:spPr>
          <a:xfrm>
            <a:off x="229108" y="6375400"/>
            <a:ext cx="356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Roma Tor Vergata, 2 ottobre 2019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7C8AE2-7E07-5344-9493-C318B4764155}"/>
              </a:ext>
            </a:extLst>
          </p:cNvPr>
          <p:cNvSpPr txBox="1"/>
          <p:nvPr/>
        </p:nvSpPr>
        <p:spPr>
          <a:xfrm>
            <a:off x="4622800" y="5437469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Silvia </a:t>
            </a:r>
            <a:r>
              <a:rPr lang="it-IT" dirty="0" err="1"/>
              <a:t>Miozzi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915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4DDB09-2446-D64D-830D-89058B6E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C433BD-87A8-AF49-9E10-EAF2F9744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Proporre una metodologia per gestire un esperimento acquistando autonomia nella sua realizzazione</a:t>
            </a:r>
          </a:p>
          <a:p>
            <a:pPr lvl="1"/>
            <a:r>
              <a:rPr lang="it-IT" dirty="0"/>
              <a:t>Imparare ad usare strumentazione elettronica</a:t>
            </a:r>
          </a:p>
          <a:p>
            <a:pPr lvl="1"/>
            <a:r>
              <a:rPr lang="it-IT" dirty="0"/>
              <a:t>Ideare, progettare e realizzare un esperimento</a:t>
            </a:r>
          </a:p>
          <a:p>
            <a:pPr lvl="1"/>
            <a:r>
              <a:rPr lang="it-IT" dirty="0"/>
              <a:t>Preparazione di schede didattiche</a:t>
            </a:r>
          </a:p>
          <a:p>
            <a:pPr lvl="1"/>
            <a:r>
              <a:rPr lang="it-IT" dirty="0"/>
              <a:t>Suggerimenti sul possibile ammodernamento del vostro laboratorio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49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DCE9A-64AF-8544-8F04-7CD2940B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Struttura del corso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B211BA-2F41-364B-8B5B-2FDEC940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10 lezioni di 4 ore da ottobre 2019 a marzo 2020</a:t>
            </a:r>
          </a:p>
          <a:p>
            <a:pPr lvl="1"/>
            <a:r>
              <a:rPr lang="it-IT" dirty="0"/>
              <a:t>Attività didattica frontale e di laboratorio</a:t>
            </a:r>
          </a:p>
          <a:p>
            <a:pPr lvl="1"/>
            <a:r>
              <a:rPr lang="it-IT" dirty="0"/>
              <a:t>lezioni tradizionali</a:t>
            </a:r>
          </a:p>
          <a:p>
            <a:pPr lvl="1"/>
            <a:r>
              <a:rPr lang="it-IT" dirty="0"/>
              <a:t>laboratori guidati</a:t>
            </a:r>
          </a:p>
          <a:p>
            <a:pPr lvl="1"/>
            <a:r>
              <a:rPr lang="it-IT" dirty="0"/>
              <a:t>esercitazioni guidate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40 ore totali</a:t>
            </a:r>
          </a:p>
          <a:p>
            <a:r>
              <a:rPr lang="it-IT" dirty="0"/>
              <a:t>Test finale</a:t>
            </a:r>
          </a:p>
        </p:txBody>
      </p:sp>
    </p:spTree>
    <p:extLst>
      <p:ext uri="{BB962C8B-B14F-4D97-AF65-F5344CB8AC3E}">
        <p14:creationId xmlns:p14="http://schemas.microsoft.com/office/powerpoint/2010/main" val="61974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413C6-99DD-B145-9912-9A35FD3B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Calendario</a:t>
            </a:r>
            <a:r>
              <a:rPr lang="en-US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delle</a:t>
            </a:r>
            <a:r>
              <a:rPr lang="en-US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lezioni</a:t>
            </a:r>
            <a:endParaRPr lang="en-US" b="1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DCF8BE3-E05C-7640-9E15-E892FE954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836589"/>
              </p:ext>
            </p:extLst>
          </p:nvPr>
        </p:nvGraphicFramePr>
        <p:xfrm>
          <a:off x="266700" y="1457326"/>
          <a:ext cx="11620500" cy="5133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638">
                  <a:extLst>
                    <a:ext uri="{9D8B030D-6E8A-4147-A177-3AD203B41FA5}">
                      <a16:colId xmlns:a16="http://schemas.microsoft.com/office/drawing/2014/main" val="2858093136"/>
                    </a:ext>
                  </a:extLst>
                </a:gridCol>
                <a:gridCol w="9541862">
                  <a:extLst>
                    <a:ext uri="{9D8B030D-6E8A-4147-A177-3AD203B41FA5}">
                      <a16:colId xmlns:a16="http://schemas.microsoft.com/office/drawing/2014/main" val="239837212"/>
                    </a:ext>
                  </a:extLst>
                </a:gridCol>
              </a:tblGrid>
              <a:tr h="35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Data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Contenuto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3027704848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3235315257"/>
                  </a:ext>
                </a:extLst>
              </a:tr>
              <a:tr h="64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15 ottobre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Esperienze di Elettromagnetismo: studio della legge di carica e scarica del condensatore con diversi metodi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3744711075"/>
                  </a:ext>
                </a:extLst>
              </a:tr>
              <a:tr h="64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29 ottobre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Le proprietà elettriche dei materiali (conducibilità di diversi materiali in funzione della Temperatura)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3610552017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12 novembre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none" dirty="0">
                          <a:effectLst/>
                        </a:rPr>
                        <a:t>Ottica Fisica</a:t>
                      </a:r>
                      <a:r>
                        <a:rPr lang="it-IT" sz="1600" u="none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: interferenza, diffrazione, anelli di Newton</a:t>
                      </a:r>
                      <a:endParaRPr lang="it-IT" sz="1600" u="none" dirty="0">
                        <a:effectLst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619263414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26 novembre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none" dirty="0">
                          <a:effectLst/>
                        </a:rPr>
                        <a:t>Spettri delle lampade, Effetto Fotoelettrico</a:t>
                      </a:r>
                      <a:endParaRPr lang="it-IT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1791890055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10 dicembre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Esperimenti di Spettroscopia beta, gamma, misura costante di </a:t>
                      </a:r>
                      <a:r>
                        <a:rPr lang="it-IT" sz="1600" dirty="0" err="1">
                          <a:effectLst/>
                        </a:rPr>
                        <a:t>Planck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3742873382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14 gennaio 2020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Campo Magnetico: misure proprietà dei materiali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2595573292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28 gennaio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Raggi cosmici e camera a nebbia, misura di flusso di muoni con telescopio di scintillatori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818052047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11 febbraio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none" dirty="0">
                          <a:effectLst/>
                        </a:rPr>
                        <a:t>Lezione dimostrativa esperimenti </a:t>
                      </a:r>
                      <a:r>
                        <a:rPr lang="it-IT" sz="1600" u="none" dirty="0" err="1">
                          <a:effectLst/>
                        </a:rPr>
                        <a:t>Cavendish</a:t>
                      </a:r>
                      <a:r>
                        <a:rPr lang="it-IT" sz="1600" u="none" dirty="0">
                          <a:effectLst/>
                        </a:rPr>
                        <a:t>, Frank &amp; Hertz,  e/m</a:t>
                      </a:r>
                      <a:endParaRPr lang="it-IT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4194800137"/>
                  </a:ext>
                </a:extLst>
              </a:tr>
              <a:tr h="649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25 febbraio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none" dirty="0">
                          <a:effectLst/>
                        </a:rPr>
                        <a:t>On </a:t>
                      </a:r>
                      <a:r>
                        <a:rPr lang="it-IT" sz="1600" u="none" dirty="0" err="1">
                          <a:effectLst/>
                        </a:rPr>
                        <a:t>demand</a:t>
                      </a:r>
                      <a:r>
                        <a:rPr lang="it-IT" sz="1600" u="none" dirty="0">
                          <a:effectLst/>
                        </a:rPr>
                        <a:t>: Una lezione utilizzando gli strumenti che si trovano a scuola suggeriti dai partecipanti al corso</a:t>
                      </a:r>
                      <a:endParaRPr lang="it-IT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2582659143"/>
                  </a:ext>
                </a:extLst>
              </a:tr>
              <a:tr h="354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sng">
                          <a:effectLst/>
                        </a:rPr>
                        <a:t>10 marzo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600" u="none" dirty="0">
                          <a:effectLst/>
                        </a:rPr>
                        <a:t>Test  e consegna diplomi</a:t>
                      </a:r>
                      <a:endParaRPr lang="it-IT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931" marR="78931" marT="0" marB="0"/>
                </a:tc>
                <a:extLst>
                  <a:ext uri="{0D108BD9-81ED-4DB2-BD59-A6C34878D82A}">
                    <a16:rowId xmlns:a16="http://schemas.microsoft.com/office/drawing/2014/main" val="2133614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757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37B3C-95B0-8746-8401-E8C56853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Docenti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B0AAB9-A90B-CF4B-8B1A-C73D1DA46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690688"/>
            <a:ext cx="10515600" cy="4351338"/>
          </a:xfrm>
        </p:spPr>
        <p:txBody>
          <a:bodyPr/>
          <a:lstStyle/>
          <a:p>
            <a:r>
              <a:rPr lang="it-IT" dirty="0"/>
              <a:t>Paolo </a:t>
            </a:r>
            <a:r>
              <a:rPr lang="it-IT" dirty="0" err="1"/>
              <a:t>Camarri</a:t>
            </a:r>
            <a:endParaRPr lang="it-IT" dirty="0"/>
          </a:p>
          <a:p>
            <a:r>
              <a:rPr lang="it-IT" dirty="0"/>
              <a:t>Giovanni Casini</a:t>
            </a:r>
          </a:p>
          <a:p>
            <a:r>
              <a:rPr lang="it-IT" dirty="0"/>
              <a:t>Giuseppe Di </a:t>
            </a:r>
            <a:r>
              <a:rPr lang="it-IT" dirty="0" err="1"/>
              <a:t>Sciascio</a:t>
            </a:r>
            <a:endParaRPr lang="it-IT" dirty="0"/>
          </a:p>
          <a:p>
            <a:r>
              <a:rPr lang="it-IT" dirty="0"/>
              <a:t>Roberto </a:t>
            </a:r>
            <a:r>
              <a:rPr lang="it-IT" dirty="0" err="1"/>
              <a:t>Francini</a:t>
            </a:r>
            <a:endParaRPr lang="it-IT" dirty="0"/>
          </a:p>
          <a:p>
            <a:r>
              <a:rPr lang="it-IT" dirty="0"/>
              <a:t>Claudio Goletti</a:t>
            </a:r>
          </a:p>
          <a:p>
            <a:r>
              <a:rPr lang="it-IT" dirty="0"/>
              <a:t>Silvia </a:t>
            </a:r>
            <a:r>
              <a:rPr lang="it-IT" dirty="0" err="1"/>
              <a:t>Miozzi</a:t>
            </a:r>
            <a:endParaRPr lang="it-IT" dirty="0"/>
          </a:p>
          <a:p>
            <a:r>
              <a:rPr lang="it-IT" dirty="0"/>
              <a:t>Emanuele </a:t>
            </a:r>
            <a:r>
              <a:rPr lang="it-IT" dirty="0" err="1"/>
              <a:t>Santovetti</a:t>
            </a:r>
            <a:r>
              <a:rPr lang="it-IT" dirty="0"/>
              <a:t> </a:t>
            </a:r>
          </a:p>
          <a:p>
            <a:r>
              <a:rPr lang="it-IT" dirty="0"/>
              <a:t>Anna </a:t>
            </a:r>
            <a:r>
              <a:rPr lang="it-IT" dirty="0" err="1"/>
              <a:t>Sgarlata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634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DEC77A-9780-B145-ADE7-C0923458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Info e varie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2DA141-3AF9-A04D-A34A-CD5E4BF6D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Portare computer portatile ad ogni lezione</a:t>
            </a:r>
          </a:p>
          <a:p>
            <a:r>
              <a:rPr lang="it-IT" dirty="0"/>
              <a:t>I gruppi saranno di 4 persone </a:t>
            </a:r>
          </a:p>
          <a:p>
            <a:r>
              <a:rPr lang="it-IT" dirty="0"/>
              <a:t>Il corso sarà sulla piattaforma SOFIA</a:t>
            </a:r>
          </a:p>
          <a:p>
            <a:r>
              <a:rPr lang="it-IT" dirty="0"/>
              <a:t>Verrà rilasciato un attestato di frequenza (</a:t>
            </a:r>
            <a:r>
              <a:rPr lang="it-IT" dirty="0" err="1"/>
              <a:t>min</a:t>
            </a:r>
            <a:r>
              <a:rPr lang="it-IT" dirty="0"/>
              <a:t> 70%) INFN e Università Tor Vergata </a:t>
            </a:r>
          </a:p>
          <a:p>
            <a:r>
              <a:rPr lang="it-IT" dirty="0"/>
              <a:t>Stiamo provvedendo per la connessione </a:t>
            </a:r>
            <a:r>
              <a:rPr lang="it-IT" dirty="0" err="1"/>
              <a:t>wifi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71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2138A-472A-F040-997F-08B0AC381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Strumentazione del laboratorio scolastico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2306BE-074D-E44A-80F0-A154945B1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2359025"/>
            <a:ext cx="10515600" cy="4351338"/>
          </a:xfrm>
        </p:spPr>
        <p:txBody>
          <a:bodyPr/>
          <a:lstStyle/>
          <a:p>
            <a:r>
              <a:rPr lang="it-IT" dirty="0"/>
              <a:t>Alimentatori</a:t>
            </a:r>
          </a:p>
          <a:p>
            <a:r>
              <a:rPr lang="it-IT" dirty="0"/>
              <a:t>Oscilloscopio</a:t>
            </a:r>
          </a:p>
          <a:p>
            <a:r>
              <a:rPr lang="it-IT" dirty="0"/>
              <a:t>Generatori di funzioni</a:t>
            </a:r>
          </a:p>
          <a:p>
            <a:r>
              <a:rPr lang="it-IT" dirty="0"/>
              <a:t>Multimetri</a:t>
            </a:r>
          </a:p>
          <a:p>
            <a:r>
              <a:rPr lang="it-IT" dirty="0"/>
              <a:t>Laser </a:t>
            </a:r>
            <a:r>
              <a:rPr lang="it-IT" dirty="0" err="1"/>
              <a:t>HeNe</a:t>
            </a:r>
            <a:endParaRPr lang="it-IT" dirty="0"/>
          </a:p>
          <a:p>
            <a:r>
              <a:rPr lang="it-IT"/>
              <a:t>Strumentazione per  </a:t>
            </a:r>
            <a:r>
              <a:rPr lang="it-IT" dirty="0"/>
              <a:t>esperimenti di fisica moderna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A90884-5F7B-2949-B4F9-F156F6A8981F}"/>
              </a:ext>
            </a:extLst>
          </p:cNvPr>
          <p:cNvSpPr txBox="1"/>
          <p:nvPr/>
        </p:nvSpPr>
        <p:spPr>
          <a:xfrm>
            <a:off x="838200" y="1485900"/>
            <a:ext cx="1084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Controllate se nel laboratorio della vostra scuola ci sono i seguenti strumenti e fate eventualmente una foto</a:t>
            </a:r>
          </a:p>
        </p:txBody>
      </p:sp>
    </p:spTree>
    <p:extLst>
      <p:ext uri="{BB962C8B-B14F-4D97-AF65-F5344CB8AC3E}">
        <p14:creationId xmlns:p14="http://schemas.microsoft.com/office/powerpoint/2010/main" val="2635909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312</Words>
  <Application>Microsoft Macintosh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Obiettivi</vt:lpstr>
      <vt:lpstr>Struttura del corso</vt:lpstr>
      <vt:lpstr>Calendario delle lezioni</vt:lpstr>
      <vt:lpstr>Docenti</vt:lpstr>
      <vt:lpstr>Info e varie</vt:lpstr>
      <vt:lpstr>Strumentazione del laboratorio scolastico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Miozzi</dc:creator>
  <cp:lastModifiedBy>Silvia Miozzi</cp:lastModifiedBy>
  <cp:revision>12</cp:revision>
  <dcterms:created xsi:type="dcterms:W3CDTF">2019-10-01T21:43:00Z</dcterms:created>
  <dcterms:modified xsi:type="dcterms:W3CDTF">2019-10-03T12:41:51Z</dcterms:modified>
</cp:coreProperties>
</file>