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56" r:id="rId4"/>
    <p:sldId id="259" r:id="rId5"/>
    <p:sldId id="260" r:id="rId6"/>
    <p:sldId id="261" r:id="rId7"/>
    <p:sldId id="262" r:id="rId8"/>
    <p:sldId id="263" r:id="rId9"/>
    <p:sldId id="264" r:id="rId10"/>
    <p:sldId id="265" r:id="rId11"/>
    <p:sldId id="266" r:id="rId12"/>
    <p:sldId id="267" r:id="rId13"/>
    <p:sldId id="268" r:id="rId14"/>
    <p:sldId id="269" r:id="rId15"/>
    <p:sldId id="276" r:id="rId16"/>
    <p:sldId id="277" r:id="rId17"/>
    <p:sldId id="284" r:id="rId18"/>
    <p:sldId id="288" r:id="rId19"/>
    <p:sldId id="289" r:id="rId20"/>
    <p:sldId id="290" r:id="rId21"/>
    <p:sldId id="291" r:id="rId22"/>
    <p:sldId id="292" r:id="rId23"/>
    <p:sldId id="293" r:id="rId24"/>
    <p:sldId id="330"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21" r:id="rId49"/>
    <p:sldId id="322" r:id="rId50"/>
    <p:sldId id="323" r:id="rId51"/>
    <p:sldId id="324" r:id="rId52"/>
    <p:sldId id="325" r:id="rId53"/>
    <p:sldId id="326" r:id="rId54"/>
    <p:sldId id="327" r:id="rId55"/>
    <p:sldId id="328" r:id="rId56"/>
    <p:sldId id="329" r:id="rId5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showGuides="1">
      <p:cViewPr varScale="1">
        <p:scale>
          <a:sx n="117" d="100"/>
          <a:sy n="117" d="100"/>
        </p:scale>
        <p:origin x="1344" y="6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08181F8-E5E5-442C-9330-33665FA9E7AB}" type="datetimeFigureOut">
              <a:rPr lang="it-IT" smtClean="0"/>
              <a:t>28/01/2020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EDFDB3-8787-4FED-BA74-FF56BCBCB95A}" type="slidenum">
              <a:rPr lang="it-IT" smtClean="0"/>
              <a:t>‹N›</a:t>
            </a:fld>
            <a:endParaRPr lang="it-IT"/>
          </a:p>
        </p:txBody>
      </p:sp>
    </p:spTree>
    <p:extLst>
      <p:ext uri="{BB962C8B-B14F-4D97-AF65-F5344CB8AC3E}">
        <p14:creationId xmlns:p14="http://schemas.microsoft.com/office/powerpoint/2010/main" val="219967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08181F8-E5E5-442C-9330-33665FA9E7AB}" type="datetimeFigureOut">
              <a:rPr lang="it-IT" smtClean="0"/>
              <a:t>28/01/2020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EDFDB3-8787-4FED-BA74-FF56BCBCB95A}" type="slidenum">
              <a:rPr lang="it-IT" smtClean="0"/>
              <a:t>‹N›</a:t>
            </a:fld>
            <a:endParaRPr lang="it-IT"/>
          </a:p>
        </p:txBody>
      </p:sp>
    </p:spTree>
    <p:extLst>
      <p:ext uri="{BB962C8B-B14F-4D97-AF65-F5344CB8AC3E}">
        <p14:creationId xmlns:p14="http://schemas.microsoft.com/office/powerpoint/2010/main" val="40893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08181F8-E5E5-442C-9330-33665FA9E7AB}" type="datetimeFigureOut">
              <a:rPr lang="it-IT" smtClean="0"/>
              <a:t>28/01/2020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EDFDB3-8787-4FED-BA74-FF56BCBCB95A}" type="slidenum">
              <a:rPr lang="it-IT" smtClean="0"/>
              <a:t>‹N›</a:t>
            </a:fld>
            <a:endParaRPr lang="it-IT"/>
          </a:p>
        </p:txBody>
      </p:sp>
    </p:spTree>
    <p:extLst>
      <p:ext uri="{BB962C8B-B14F-4D97-AF65-F5344CB8AC3E}">
        <p14:creationId xmlns:p14="http://schemas.microsoft.com/office/powerpoint/2010/main" val="260402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C4DB14E-B8C6-4E7F-95CE-C7C29BDF328B}" type="datetimeFigureOut">
              <a:rPr lang="it-IT" smtClean="0"/>
              <a:pPr/>
              <a:t>28/01/2020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FB76A9-1F2A-48E2-919E-2875299839E5}" type="slidenum">
              <a:rPr lang="it-IT" smtClean="0"/>
              <a:pPr/>
              <a:t>‹N›</a:t>
            </a:fld>
            <a:endParaRPr lang="it-IT"/>
          </a:p>
        </p:txBody>
      </p:sp>
    </p:spTree>
    <p:extLst>
      <p:ext uri="{BB962C8B-B14F-4D97-AF65-F5344CB8AC3E}">
        <p14:creationId xmlns:p14="http://schemas.microsoft.com/office/powerpoint/2010/main" val="1667887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C4DB14E-B8C6-4E7F-95CE-C7C29BDF328B}" type="datetimeFigureOut">
              <a:rPr lang="it-IT" smtClean="0"/>
              <a:pPr/>
              <a:t>28/01/2020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FB76A9-1F2A-48E2-919E-2875299839E5}" type="slidenum">
              <a:rPr lang="it-IT" smtClean="0"/>
              <a:pPr/>
              <a:t>‹N›</a:t>
            </a:fld>
            <a:endParaRPr lang="it-IT"/>
          </a:p>
        </p:txBody>
      </p:sp>
    </p:spTree>
    <p:extLst>
      <p:ext uri="{BB962C8B-B14F-4D97-AF65-F5344CB8AC3E}">
        <p14:creationId xmlns:p14="http://schemas.microsoft.com/office/powerpoint/2010/main" val="3998992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C4DB14E-B8C6-4E7F-95CE-C7C29BDF328B}" type="datetimeFigureOut">
              <a:rPr lang="it-IT" smtClean="0"/>
              <a:pPr/>
              <a:t>28/01/2020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FB76A9-1F2A-48E2-919E-2875299839E5}" type="slidenum">
              <a:rPr lang="it-IT" smtClean="0"/>
              <a:pPr/>
              <a:t>‹N›</a:t>
            </a:fld>
            <a:endParaRPr lang="it-IT"/>
          </a:p>
        </p:txBody>
      </p:sp>
    </p:spTree>
    <p:extLst>
      <p:ext uri="{BB962C8B-B14F-4D97-AF65-F5344CB8AC3E}">
        <p14:creationId xmlns:p14="http://schemas.microsoft.com/office/powerpoint/2010/main" val="2171930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C4DB14E-B8C6-4E7F-95CE-C7C29BDF328B}" type="datetimeFigureOut">
              <a:rPr lang="it-IT" smtClean="0"/>
              <a:pPr/>
              <a:t>28/01/2020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FB76A9-1F2A-48E2-919E-2875299839E5}" type="slidenum">
              <a:rPr lang="it-IT" smtClean="0"/>
              <a:pPr/>
              <a:t>‹N›</a:t>
            </a:fld>
            <a:endParaRPr lang="it-IT"/>
          </a:p>
        </p:txBody>
      </p:sp>
    </p:spTree>
    <p:extLst>
      <p:ext uri="{BB962C8B-B14F-4D97-AF65-F5344CB8AC3E}">
        <p14:creationId xmlns:p14="http://schemas.microsoft.com/office/powerpoint/2010/main" val="1875603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C4DB14E-B8C6-4E7F-95CE-C7C29BDF328B}" type="datetimeFigureOut">
              <a:rPr lang="it-IT" smtClean="0"/>
              <a:pPr/>
              <a:t>28/01/2020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EFB76A9-1F2A-48E2-919E-2875299839E5}" type="slidenum">
              <a:rPr lang="it-IT" smtClean="0"/>
              <a:pPr/>
              <a:t>‹N›</a:t>
            </a:fld>
            <a:endParaRPr lang="it-IT"/>
          </a:p>
        </p:txBody>
      </p:sp>
    </p:spTree>
    <p:extLst>
      <p:ext uri="{BB962C8B-B14F-4D97-AF65-F5344CB8AC3E}">
        <p14:creationId xmlns:p14="http://schemas.microsoft.com/office/powerpoint/2010/main" val="2315577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C4DB14E-B8C6-4E7F-95CE-C7C29BDF328B}" type="datetimeFigureOut">
              <a:rPr lang="it-IT" smtClean="0"/>
              <a:pPr/>
              <a:t>28/01/2020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EFB76A9-1F2A-48E2-919E-2875299839E5}" type="slidenum">
              <a:rPr lang="it-IT" smtClean="0"/>
              <a:pPr/>
              <a:t>‹N›</a:t>
            </a:fld>
            <a:endParaRPr lang="it-IT"/>
          </a:p>
        </p:txBody>
      </p:sp>
    </p:spTree>
    <p:extLst>
      <p:ext uri="{BB962C8B-B14F-4D97-AF65-F5344CB8AC3E}">
        <p14:creationId xmlns:p14="http://schemas.microsoft.com/office/powerpoint/2010/main" val="3071019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C4DB14E-B8C6-4E7F-95CE-C7C29BDF328B}" type="datetimeFigureOut">
              <a:rPr lang="it-IT" smtClean="0"/>
              <a:pPr/>
              <a:t>28/01/2020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EFB76A9-1F2A-48E2-919E-2875299839E5}" type="slidenum">
              <a:rPr lang="it-IT" smtClean="0"/>
              <a:pPr/>
              <a:t>‹N›</a:t>
            </a:fld>
            <a:endParaRPr lang="it-IT"/>
          </a:p>
        </p:txBody>
      </p:sp>
    </p:spTree>
    <p:extLst>
      <p:ext uri="{BB962C8B-B14F-4D97-AF65-F5344CB8AC3E}">
        <p14:creationId xmlns:p14="http://schemas.microsoft.com/office/powerpoint/2010/main" val="168996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C4DB14E-B8C6-4E7F-95CE-C7C29BDF328B}" type="datetimeFigureOut">
              <a:rPr lang="it-IT" smtClean="0"/>
              <a:pPr/>
              <a:t>28/01/2020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FB76A9-1F2A-48E2-919E-2875299839E5}" type="slidenum">
              <a:rPr lang="it-IT" smtClean="0"/>
              <a:pPr/>
              <a:t>‹N›</a:t>
            </a:fld>
            <a:endParaRPr lang="it-IT"/>
          </a:p>
        </p:txBody>
      </p:sp>
    </p:spTree>
    <p:extLst>
      <p:ext uri="{BB962C8B-B14F-4D97-AF65-F5344CB8AC3E}">
        <p14:creationId xmlns:p14="http://schemas.microsoft.com/office/powerpoint/2010/main" val="208122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08181F8-E5E5-442C-9330-33665FA9E7AB}" type="datetimeFigureOut">
              <a:rPr lang="it-IT" smtClean="0"/>
              <a:t>28/01/2020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EDFDB3-8787-4FED-BA74-FF56BCBCB95A}" type="slidenum">
              <a:rPr lang="it-IT" smtClean="0"/>
              <a:t>‹N›</a:t>
            </a:fld>
            <a:endParaRPr lang="it-IT"/>
          </a:p>
        </p:txBody>
      </p:sp>
    </p:spTree>
    <p:extLst>
      <p:ext uri="{BB962C8B-B14F-4D97-AF65-F5344CB8AC3E}">
        <p14:creationId xmlns:p14="http://schemas.microsoft.com/office/powerpoint/2010/main" val="4191795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C4DB14E-B8C6-4E7F-95CE-C7C29BDF328B}" type="datetimeFigureOut">
              <a:rPr lang="it-IT" smtClean="0"/>
              <a:pPr/>
              <a:t>28/01/2020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FB76A9-1F2A-48E2-919E-2875299839E5}" type="slidenum">
              <a:rPr lang="it-IT" smtClean="0"/>
              <a:pPr/>
              <a:t>‹N›</a:t>
            </a:fld>
            <a:endParaRPr lang="it-IT"/>
          </a:p>
        </p:txBody>
      </p:sp>
    </p:spTree>
    <p:extLst>
      <p:ext uri="{BB962C8B-B14F-4D97-AF65-F5344CB8AC3E}">
        <p14:creationId xmlns:p14="http://schemas.microsoft.com/office/powerpoint/2010/main" val="2657812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C4DB14E-B8C6-4E7F-95CE-C7C29BDF328B}" type="datetimeFigureOut">
              <a:rPr lang="it-IT" smtClean="0"/>
              <a:pPr/>
              <a:t>28/01/2020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FB76A9-1F2A-48E2-919E-2875299839E5}" type="slidenum">
              <a:rPr lang="it-IT" smtClean="0"/>
              <a:pPr/>
              <a:t>‹N›</a:t>
            </a:fld>
            <a:endParaRPr lang="it-IT"/>
          </a:p>
        </p:txBody>
      </p:sp>
    </p:spTree>
    <p:extLst>
      <p:ext uri="{BB962C8B-B14F-4D97-AF65-F5344CB8AC3E}">
        <p14:creationId xmlns:p14="http://schemas.microsoft.com/office/powerpoint/2010/main" val="2952620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C4DB14E-B8C6-4E7F-95CE-C7C29BDF328B}" type="datetimeFigureOut">
              <a:rPr lang="it-IT" smtClean="0"/>
              <a:pPr/>
              <a:t>28/01/2020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FB76A9-1F2A-48E2-919E-2875299839E5}" type="slidenum">
              <a:rPr lang="it-IT" smtClean="0"/>
              <a:pPr/>
              <a:t>‹N›</a:t>
            </a:fld>
            <a:endParaRPr lang="it-IT"/>
          </a:p>
        </p:txBody>
      </p:sp>
    </p:spTree>
    <p:extLst>
      <p:ext uri="{BB962C8B-B14F-4D97-AF65-F5344CB8AC3E}">
        <p14:creationId xmlns:p14="http://schemas.microsoft.com/office/powerpoint/2010/main" val="288474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C08181F8-E5E5-442C-9330-33665FA9E7AB}" type="datetimeFigureOut">
              <a:rPr lang="it-IT" smtClean="0"/>
              <a:t>28/01/2020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EDFDB3-8787-4FED-BA74-FF56BCBCB95A}" type="slidenum">
              <a:rPr lang="it-IT" smtClean="0"/>
              <a:t>‹N›</a:t>
            </a:fld>
            <a:endParaRPr lang="it-IT"/>
          </a:p>
        </p:txBody>
      </p:sp>
    </p:spTree>
    <p:extLst>
      <p:ext uri="{BB962C8B-B14F-4D97-AF65-F5344CB8AC3E}">
        <p14:creationId xmlns:p14="http://schemas.microsoft.com/office/powerpoint/2010/main" val="403894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08181F8-E5E5-442C-9330-33665FA9E7AB}" type="datetimeFigureOut">
              <a:rPr lang="it-IT" smtClean="0"/>
              <a:t>28/01/2020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0EDFDB3-8787-4FED-BA74-FF56BCBCB95A}" type="slidenum">
              <a:rPr lang="it-IT" smtClean="0"/>
              <a:t>‹N›</a:t>
            </a:fld>
            <a:endParaRPr lang="it-IT"/>
          </a:p>
        </p:txBody>
      </p:sp>
    </p:spTree>
    <p:extLst>
      <p:ext uri="{BB962C8B-B14F-4D97-AF65-F5344CB8AC3E}">
        <p14:creationId xmlns:p14="http://schemas.microsoft.com/office/powerpoint/2010/main" val="104973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08181F8-E5E5-442C-9330-33665FA9E7AB}" type="datetimeFigureOut">
              <a:rPr lang="it-IT" smtClean="0"/>
              <a:t>28/01/2020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0EDFDB3-8787-4FED-BA74-FF56BCBCB95A}" type="slidenum">
              <a:rPr lang="it-IT" smtClean="0"/>
              <a:t>‹N›</a:t>
            </a:fld>
            <a:endParaRPr lang="it-IT"/>
          </a:p>
        </p:txBody>
      </p:sp>
    </p:spTree>
    <p:extLst>
      <p:ext uri="{BB962C8B-B14F-4D97-AF65-F5344CB8AC3E}">
        <p14:creationId xmlns:p14="http://schemas.microsoft.com/office/powerpoint/2010/main" val="357163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08181F8-E5E5-442C-9330-33665FA9E7AB}" type="datetimeFigureOut">
              <a:rPr lang="it-IT" smtClean="0"/>
              <a:t>28/01/2020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0EDFDB3-8787-4FED-BA74-FF56BCBCB95A}" type="slidenum">
              <a:rPr lang="it-IT" smtClean="0"/>
              <a:t>‹N›</a:t>
            </a:fld>
            <a:endParaRPr lang="it-IT"/>
          </a:p>
        </p:txBody>
      </p:sp>
    </p:spTree>
    <p:extLst>
      <p:ext uri="{BB962C8B-B14F-4D97-AF65-F5344CB8AC3E}">
        <p14:creationId xmlns:p14="http://schemas.microsoft.com/office/powerpoint/2010/main" val="1331220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08181F8-E5E5-442C-9330-33665FA9E7AB}" type="datetimeFigureOut">
              <a:rPr lang="it-IT" smtClean="0"/>
              <a:t>28/01/2020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0EDFDB3-8787-4FED-BA74-FF56BCBCB95A}" type="slidenum">
              <a:rPr lang="it-IT" smtClean="0"/>
              <a:t>‹N›</a:t>
            </a:fld>
            <a:endParaRPr lang="it-IT"/>
          </a:p>
        </p:txBody>
      </p:sp>
    </p:spTree>
    <p:extLst>
      <p:ext uri="{BB962C8B-B14F-4D97-AF65-F5344CB8AC3E}">
        <p14:creationId xmlns:p14="http://schemas.microsoft.com/office/powerpoint/2010/main" val="4053050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C08181F8-E5E5-442C-9330-33665FA9E7AB}" type="datetimeFigureOut">
              <a:rPr lang="it-IT" smtClean="0"/>
              <a:t>28/01/2020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0EDFDB3-8787-4FED-BA74-FF56BCBCB95A}" type="slidenum">
              <a:rPr lang="it-IT" smtClean="0"/>
              <a:t>‹N›</a:t>
            </a:fld>
            <a:endParaRPr lang="it-IT"/>
          </a:p>
        </p:txBody>
      </p:sp>
    </p:spTree>
    <p:extLst>
      <p:ext uri="{BB962C8B-B14F-4D97-AF65-F5344CB8AC3E}">
        <p14:creationId xmlns:p14="http://schemas.microsoft.com/office/powerpoint/2010/main" val="285269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C08181F8-E5E5-442C-9330-33665FA9E7AB}" type="datetimeFigureOut">
              <a:rPr lang="it-IT" smtClean="0"/>
              <a:t>28/01/2020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0EDFDB3-8787-4FED-BA74-FF56BCBCB95A}" type="slidenum">
              <a:rPr lang="it-IT" smtClean="0"/>
              <a:t>‹N›</a:t>
            </a:fld>
            <a:endParaRPr lang="it-IT"/>
          </a:p>
        </p:txBody>
      </p:sp>
    </p:spTree>
    <p:extLst>
      <p:ext uri="{BB962C8B-B14F-4D97-AF65-F5344CB8AC3E}">
        <p14:creationId xmlns:p14="http://schemas.microsoft.com/office/powerpoint/2010/main" val="63736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181F8-E5E5-442C-9330-33665FA9E7AB}" type="datetimeFigureOut">
              <a:rPr lang="it-IT" smtClean="0"/>
              <a:t>28/01/2020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DFDB3-8787-4FED-BA74-FF56BCBCB95A}" type="slidenum">
              <a:rPr lang="it-IT" smtClean="0"/>
              <a:t>‹N›</a:t>
            </a:fld>
            <a:endParaRPr lang="it-IT"/>
          </a:p>
        </p:txBody>
      </p:sp>
    </p:spTree>
    <p:extLst>
      <p:ext uri="{BB962C8B-B14F-4D97-AF65-F5344CB8AC3E}">
        <p14:creationId xmlns:p14="http://schemas.microsoft.com/office/powerpoint/2010/main" val="173701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DB14E-B8C6-4E7F-95CE-C7C29BDF328B}" type="datetimeFigureOut">
              <a:rPr lang="it-IT" smtClean="0"/>
              <a:pPr/>
              <a:t>28/01/2020</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B76A9-1F2A-48E2-919E-2875299839E5}" type="slidenum">
              <a:rPr lang="it-IT" smtClean="0"/>
              <a:pPr/>
              <a:t>‹N›</a:t>
            </a:fld>
            <a:endParaRPr lang="it-IT"/>
          </a:p>
        </p:txBody>
      </p:sp>
    </p:spTree>
    <p:extLst>
      <p:ext uri="{BB962C8B-B14F-4D97-AF65-F5344CB8AC3E}">
        <p14:creationId xmlns:p14="http://schemas.microsoft.com/office/powerpoint/2010/main" val="788919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3.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12.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1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24.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135560" y="836713"/>
            <a:ext cx="7772400" cy="578495"/>
          </a:xfrm>
        </p:spPr>
        <p:txBody>
          <a:bodyPr>
            <a:noAutofit/>
          </a:bodyPr>
          <a:lstStyle/>
          <a:p>
            <a:r>
              <a:rPr lang="it-IT" sz="6600" dirty="0"/>
              <a:t>ENERGIA </a:t>
            </a:r>
          </a:p>
        </p:txBody>
      </p:sp>
      <p:sp>
        <p:nvSpPr>
          <p:cNvPr id="3" name="Sottotitolo 2"/>
          <p:cNvSpPr>
            <a:spLocks noGrp="1"/>
          </p:cNvSpPr>
          <p:nvPr>
            <p:ph type="subTitle" idx="1"/>
          </p:nvPr>
        </p:nvSpPr>
        <p:spPr>
          <a:xfrm>
            <a:off x="2135560" y="2647866"/>
            <a:ext cx="7848872" cy="1752600"/>
          </a:xfrm>
        </p:spPr>
        <p:txBody>
          <a:bodyPr>
            <a:noAutofit/>
          </a:bodyPr>
          <a:lstStyle/>
          <a:p>
            <a:pPr algn="l"/>
            <a:r>
              <a:rPr lang="it-IT" sz="2800" dirty="0" smtClean="0">
                <a:solidFill>
                  <a:schemeClr val="tx1"/>
                </a:solidFill>
              </a:rPr>
              <a:t>Argomenti:</a:t>
            </a:r>
            <a:endParaRPr lang="it-IT" sz="2800" dirty="0">
              <a:solidFill>
                <a:schemeClr val="tx1"/>
              </a:solidFill>
            </a:endParaRPr>
          </a:p>
          <a:p>
            <a:pPr algn="l">
              <a:buFontTx/>
              <a:buChar char="-"/>
            </a:pPr>
            <a:r>
              <a:rPr lang="it-IT" sz="2800" dirty="0">
                <a:solidFill>
                  <a:schemeClr val="tx1"/>
                </a:solidFill>
              </a:rPr>
              <a:t> </a:t>
            </a:r>
            <a:r>
              <a:rPr lang="it-IT" sz="2800" b="1" dirty="0">
                <a:solidFill>
                  <a:schemeClr val="tx1"/>
                </a:solidFill>
              </a:rPr>
              <a:t>Concetto di Energia, principi fisici.</a:t>
            </a:r>
          </a:p>
          <a:p>
            <a:pPr algn="l">
              <a:buFontTx/>
              <a:buChar char="-"/>
            </a:pPr>
            <a:r>
              <a:rPr lang="it-IT" sz="2800" b="1" dirty="0">
                <a:solidFill>
                  <a:schemeClr val="tx1"/>
                </a:solidFill>
              </a:rPr>
              <a:t> Conservazione dell’Energia</a:t>
            </a:r>
          </a:p>
          <a:p>
            <a:pPr algn="l">
              <a:buFontTx/>
              <a:buChar char="-"/>
            </a:pPr>
            <a:r>
              <a:rPr lang="it-IT" sz="2800" dirty="0">
                <a:solidFill>
                  <a:schemeClr val="tx1"/>
                </a:solidFill>
              </a:rPr>
              <a:t> </a:t>
            </a:r>
            <a:r>
              <a:rPr lang="it-IT" sz="2800" b="1" dirty="0">
                <a:solidFill>
                  <a:schemeClr val="tx1"/>
                </a:solidFill>
              </a:rPr>
              <a:t>Lavoro</a:t>
            </a:r>
          </a:p>
          <a:p>
            <a:pPr algn="l">
              <a:buFontTx/>
              <a:buChar char="-"/>
            </a:pPr>
            <a:r>
              <a:rPr lang="it-IT" sz="2800" dirty="0">
                <a:solidFill>
                  <a:schemeClr val="tx1"/>
                </a:solidFill>
              </a:rPr>
              <a:t> </a:t>
            </a:r>
            <a:r>
              <a:rPr lang="it-IT" sz="2800" b="1" dirty="0" smtClean="0">
                <a:solidFill>
                  <a:schemeClr val="tx1"/>
                </a:solidFill>
              </a:rPr>
              <a:t>Calore</a:t>
            </a:r>
            <a:endParaRPr lang="it-IT" sz="2800" b="1" dirty="0">
              <a:solidFill>
                <a:schemeClr val="tx1"/>
              </a:solidFill>
            </a:endParaRPr>
          </a:p>
        </p:txBody>
      </p:sp>
      <p:sp>
        <p:nvSpPr>
          <p:cNvPr id="5" name="CasellaDiTesto 4"/>
          <p:cNvSpPr txBox="1"/>
          <p:nvPr/>
        </p:nvSpPr>
        <p:spPr>
          <a:xfrm>
            <a:off x="6096000" y="6550224"/>
            <a:ext cx="4572000" cy="307777"/>
          </a:xfrm>
          <a:prstGeom prst="rect">
            <a:avLst/>
          </a:prstGeom>
          <a:noFill/>
        </p:spPr>
        <p:txBody>
          <a:bodyPr wrap="square" rtlCol="0">
            <a:spAutoFit/>
          </a:bodyPr>
          <a:lstStyle/>
          <a:p>
            <a:r>
              <a:rPr lang="it-IT" sz="1400" dirty="0" smtClean="0">
                <a:solidFill>
                  <a:prstClr val="black"/>
                </a:solidFill>
                <a:latin typeface="Calibri"/>
              </a:rPr>
              <a:t>ENERGIA - corso SCALA - </a:t>
            </a:r>
            <a:r>
              <a:rPr lang="it-IT" sz="1400" dirty="0" err="1" smtClean="0">
                <a:solidFill>
                  <a:prstClr val="black"/>
                </a:solidFill>
                <a:latin typeface="Calibri"/>
              </a:rPr>
              <a:t>Francini</a:t>
            </a:r>
            <a:r>
              <a:rPr lang="it-IT" sz="1400" dirty="0" smtClean="0">
                <a:solidFill>
                  <a:prstClr val="black"/>
                </a:solidFill>
                <a:latin typeface="Calibri"/>
              </a:rPr>
              <a:t> 28/02/2020</a:t>
            </a:r>
            <a:endParaRPr lang="it-IT" sz="1400" dirty="0">
              <a:solidFill>
                <a:prstClr val="black"/>
              </a:solidFill>
              <a:latin typeface="Calibri"/>
            </a:endParaRPr>
          </a:p>
        </p:txBody>
      </p:sp>
    </p:spTree>
    <p:extLst>
      <p:ext uri="{BB962C8B-B14F-4D97-AF65-F5344CB8AC3E}">
        <p14:creationId xmlns:p14="http://schemas.microsoft.com/office/powerpoint/2010/main" val="2744806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332657"/>
            <a:ext cx="8229600" cy="5793507"/>
          </a:xfrm>
        </p:spPr>
        <p:txBody>
          <a:bodyPr/>
          <a:lstStyle/>
          <a:p>
            <a:pPr algn="just">
              <a:buNone/>
            </a:pPr>
            <a:r>
              <a:rPr lang="it-IT" sz="2800" dirty="0"/>
              <a:t>Per l’</a:t>
            </a:r>
            <a:r>
              <a:rPr lang="it-IT" sz="2800" b="1" dirty="0"/>
              <a:t>Energia Potenziale</a:t>
            </a:r>
            <a:r>
              <a:rPr lang="it-IT" sz="2800" dirty="0"/>
              <a:t>, per la quale usiamo il simbolo </a:t>
            </a:r>
            <a:r>
              <a:rPr lang="it-IT" sz="2800" i="1" dirty="0"/>
              <a:t>V</a:t>
            </a:r>
            <a:r>
              <a:rPr lang="it-IT" sz="2800" dirty="0"/>
              <a:t>, mettiamoci in una situazione semplice, ovvero consideriamo la particella soggetta unicamente alla forza peso (forza gravitazionale) in prossimità della superficie terrestre. In questo caso l’</a:t>
            </a:r>
            <a:r>
              <a:rPr lang="it-IT" sz="2800" b="1" dirty="0"/>
              <a:t>Energia Potenziale </a:t>
            </a:r>
            <a:r>
              <a:rPr lang="it-IT" sz="2800" dirty="0"/>
              <a:t>si ottiene facilmente moltiplicando la massa </a:t>
            </a:r>
            <a:r>
              <a:rPr lang="it-IT" sz="2800" i="1" dirty="0"/>
              <a:t>M</a:t>
            </a:r>
            <a:r>
              <a:rPr lang="it-IT" sz="2800" dirty="0"/>
              <a:t> della particella per una costante </a:t>
            </a:r>
            <a:r>
              <a:rPr lang="it-IT" sz="2800" i="1" dirty="0"/>
              <a:t>g</a:t>
            </a:r>
            <a:r>
              <a:rPr lang="it-IT" sz="2800" dirty="0"/>
              <a:t> (nota come accelerazione di gravità) e poi moltiplicando il risultato per la quota </a:t>
            </a:r>
            <a:r>
              <a:rPr lang="it-IT" sz="2800" i="1" dirty="0"/>
              <a:t>h</a:t>
            </a:r>
            <a:r>
              <a:rPr lang="it-IT" sz="2800" dirty="0"/>
              <a:t> a cui si trova la particella:</a:t>
            </a:r>
          </a:p>
          <a:p>
            <a:pPr>
              <a:buNone/>
            </a:pPr>
            <a:endParaRPr lang="it-IT" dirty="0"/>
          </a:p>
        </p:txBody>
      </p:sp>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solidFill>
                  <a:prstClr val="black"/>
                </a:solidFill>
                <a:latin typeface="Calibri"/>
              </a:rPr>
              <a:t>ENERGIA - corso SCALA - </a:t>
            </a:r>
            <a:r>
              <a:rPr lang="it-IT" sz="1400" dirty="0" err="1" smtClean="0">
                <a:solidFill>
                  <a:prstClr val="black"/>
                </a:solidFill>
                <a:latin typeface="Calibri"/>
              </a:rPr>
              <a:t>Francini</a:t>
            </a:r>
            <a:r>
              <a:rPr lang="it-IT" sz="1400" dirty="0" smtClean="0">
                <a:solidFill>
                  <a:prstClr val="black"/>
                </a:solidFill>
                <a:latin typeface="Calibri"/>
              </a:rPr>
              <a:t> 28/02/2020</a:t>
            </a:r>
            <a:endParaRPr lang="it-IT" sz="1400" dirty="0">
              <a:solidFill>
                <a:prstClr val="black"/>
              </a:solidFill>
              <a:latin typeface="Calibri"/>
            </a:endParaRPr>
          </a:p>
        </p:txBody>
      </p:sp>
      <p:sp>
        <p:nvSpPr>
          <p:cNvPr id="6" name="Ovale 5"/>
          <p:cNvSpPr/>
          <p:nvPr/>
        </p:nvSpPr>
        <p:spPr>
          <a:xfrm>
            <a:off x="7032104" y="494116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CasellaDiTesto 8"/>
          <p:cNvSpPr txBox="1"/>
          <p:nvPr/>
        </p:nvSpPr>
        <p:spPr>
          <a:xfrm>
            <a:off x="6672064" y="4653136"/>
            <a:ext cx="381836" cy="369332"/>
          </a:xfrm>
          <a:prstGeom prst="rect">
            <a:avLst/>
          </a:prstGeom>
          <a:noFill/>
        </p:spPr>
        <p:txBody>
          <a:bodyPr wrap="none" rtlCol="0">
            <a:spAutoFit/>
          </a:bodyPr>
          <a:lstStyle/>
          <a:p>
            <a:r>
              <a:rPr lang="it-IT" dirty="0">
                <a:solidFill>
                  <a:prstClr val="black"/>
                </a:solidFill>
                <a:latin typeface="Calibri"/>
              </a:rPr>
              <a:t>M</a:t>
            </a:r>
          </a:p>
        </p:txBody>
      </p:sp>
      <p:cxnSp>
        <p:nvCxnSpPr>
          <p:cNvPr id="11" name="Connettore 1 10"/>
          <p:cNvCxnSpPr/>
          <p:nvPr/>
        </p:nvCxnSpPr>
        <p:spPr>
          <a:xfrm>
            <a:off x="6240016" y="6309320"/>
            <a:ext cx="201622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7320136" y="5013176"/>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7464152" y="5013176"/>
            <a:ext cx="0" cy="129614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7536160" y="5445224"/>
            <a:ext cx="306494" cy="369332"/>
          </a:xfrm>
          <a:prstGeom prst="rect">
            <a:avLst/>
          </a:prstGeom>
          <a:noFill/>
        </p:spPr>
        <p:txBody>
          <a:bodyPr wrap="none" rtlCol="0">
            <a:spAutoFit/>
          </a:bodyPr>
          <a:lstStyle/>
          <a:p>
            <a:r>
              <a:rPr lang="it-IT" dirty="0">
                <a:solidFill>
                  <a:prstClr val="black"/>
                </a:solidFill>
                <a:latin typeface="Calibri"/>
              </a:rPr>
              <a:t>h</a:t>
            </a:r>
          </a:p>
        </p:txBody>
      </p:sp>
      <p:graphicFrame>
        <p:nvGraphicFramePr>
          <p:cNvPr id="20482" name="Object 2"/>
          <p:cNvGraphicFramePr>
            <a:graphicFrameLocks noChangeAspect="1"/>
          </p:cNvGraphicFramePr>
          <p:nvPr/>
        </p:nvGraphicFramePr>
        <p:xfrm>
          <a:off x="2676525" y="4751389"/>
          <a:ext cx="2374900" cy="827087"/>
        </p:xfrm>
        <a:graphic>
          <a:graphicData uri="http://schemas.openxmlformats.org/presentationml/2006/ole">
            <mc:AlternateContent xmlns:mc="http://schemas.openxmlformats.org/markup-compatibility/2006">
              <mc:Choice xmlns:v="urn:schemas-microsoft-com:vml" Requires="v">
                <p:oleObj spid="_x0000_s3085" name="Equazione" r:id="rId3" imgW="583947" imgH="203112" progId="Equation.3">
                  <p:embed/>
                </p:oleObj>
              </mc:Choice>
              <mc:Fallback>
                <p:oleObj name="Equazione" r:id="rId3" imgW="583947" imgH="203112" progId="Equation.3">
                  <p:embed/>
                  <p:pic>
                    <p:nvPicPr>
                      <p:cNvPr id="2048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525" y="4751389"/>
                        <a:ext cx="2374900" cy="827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4739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20482"/>
                                        </p:tgtEl>
                                        <p:attrNameLst>
                                          <p:attrName>style.visibility</p:attrName>
                                        </p:attrNameLst>
                                      </p:cBhvr>
                                      <p:to>
                                        <p:strVal val="visible"/>
                                      </p:to>
                                    </p:set>
                                    <p:animEffect transition="in" filter="fade">
                                      <p:cBhvr>
                                        <p:cTn id="25"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404664"/>
            <a:ext cx="8229600" cy="6120680"/>
          </a:xfrm>
        </p:spPr>
        <p:txBody>
          <a:bodyPr>
            <a:noAutofit/>
          </a:bodyPr>
          <a:lstStyle/>
          <a:p>
            <a:pPr algn="just">
              <a:buNone/>
            </a:pPr>
            <a:r>
              <a:rPr lang="it-IT" sz="2800" dirty="0"/>
              <a:t>Infine la regola per l’energia totale </a:t>
            </a:r>
            <a:r>
              <a:rPr lang="it-IT" sz="2800" i="1" dirty="0"/>
              <a:t>E</a:t>
            </a:r>
            <a:r>
              <a:rPr lang="it-IT" sz="2800" dirty="0"/>
              <a:t> ci dice che dobbiamo sommare queste due energie per ottenere il numero magico che non cambia (si conserva) durante il moto:</a:t>
            </a:r>
          </a:p>
          <a:p>
            <a:pPr algn="just">
              <a:buNone/>
            </a:pPr>
            <a:endParaRPr lang="it-IT" sz="2800" dirty="0"/>
          </a:p>
          <a:p>
            <a:pPr algn="just">
              <a:buNone/>
            </a:pPr>
            <a:endParaRPr lang="it-IT" sz="2800" dirty="0"/>
          </a:p>
          <a:p>
            <a:pPr algn="just">
              <a:buNone/>
            </a:pPr>
            <a:endParaRPr lang="it-IT" sz="2800" dirty="0"/>
          </a:p>
          <a:p>
            <a:pPr algn="just">
              <a:buNone/>
            </a:pPr>
            <a:endParaRPr lang="it-IT" sz="2416" dirty="0"/>
          </a:p>
          <a:p>
            <a:pPr algn="just">
              <a:buNone/>
            </a:pPr>
            <a:endParaRPr lang="it-IT" sz="2800" dirty="0"/>
          </a:p>
          <a:p>
            <a:pPr algn="just">
              <a:buNone/>
            </a:pPr>
            <a:r>
              <a:rPr lang="it-IT" sz="2800" dirty="0"/>
              <a:t>Ricordiamo che il primo termine dipende dallo stato di moto (velocità) </a:t>
            </a:r>
          </a:p>
          <a:p>
            <a:pPr algn="just">
              <a:buNone/>
            </a:pPr>
            <a:r>
              <a:rPr lang="it-IT" sz="2800" dirty="0"/>
              <a:t>mentre il secondo dalla posizione (quota) della particella.</a:t>
            </a:r>
          </a:p>
          <a:p>
            <a:pPr algn="just">
              <a:buNone/>
            </a:pPr>
            <a:endParaRPr lang="it-IT" sz="2800" dirty="0"/>
          </a:p>
          <a:p>
            <a:pPr>
              <a:buNone/>
            </a:pPr>
            <a:endParaRPr lang="it-IT" dirty="0"/>
          </a:p>
        </p:txBody>
      </p:sp>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solidFill>
                  <a:prstClr val="black"/>
                </a:solidFill>
                <a:latin typeface="Calibri"/>
              </a:rPr>
              <a:t>ENERGIA - corso SCALA - </a:t>
            </a:r>
            <a:r>
              <a:rPr lang="it-IT" sz="1400" dirty="0" err="1" smtClean="0">
                <a:solidFill>
                  <a:prstClr val="black"/>
                </a:solidFill>
                <a:latin typeface="Calibri"/>
              </a:rPr>
              <a:t>Francini</a:t>
            </a:r>
            <a:r>
              <a:rPr lang="it-IT" sz="1400" dirty="0" smtClean="0">
                <a:solidFill>
                  <a:prstClr val="black"/>
                </a:solidFill>
                <a:latin typeface="Calibri"/>
              </a:rPr>
              <a:t> 28/02/2020</a:t>
            </a:r>
            <a:endParaRPr lang="it-IT" sz="1400" dirty="0">
              <a:solidFill>
                <a:prstClr val="black"/>
              </a:solidFill>
              <a:latin typeface="Calibri"/>
            </a:endParaRPr>
          </a:p>
        </p:txBody>
      </p:sp>
      <p:graphicFrame>
        <p:nvGraphicFramePr>
          <p:cNvPr id="21506" name="Object 2"/>
          <p:cNvGraphicFramePr>
            <a:graphicFrameLocks noChangeAspect="1"/>
          </p:cNvGraphicFramePr>
          <p:nvPr/>
        </p:nvGraphicFramePr>
        <p:xfrm>
          <a:off x="2567609" y="2348880"/>
          <a:ext cx="6505575" cy="1600200"/>
        </p:xfrm>
        <a:graphic>
          <a:graphicData uri="http://schemas.openxmlformats.org/presentationml/2006/ole">
            <mc:AlternateContent xmlns:mc="http://schemas.openxmlformats.org/markup-compatibility/2006">
              <mc:Choice xmlns:v="urn:schemas-microsoft-com:vml" Requires="v">
                <p:oleObj spid="_x0000_s4108" name="Equazione" r:id="rId3" imgW="1600200" imgH="393700" progId="Equation.3">
                  <p:embed/>
                </p:oleObj>
              </mc:Choice>
              <mc:Fallback>
                <p:oleObj name="Equazione" r:id="rId3" imgW="1600200" imgH="393700" progId="Equation.3">
                  <p:embed/>
                  <p:pic>
                    <p:nvPicPr>
                      <p:cNvPr id="2150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7609" y="2348880"/>
                        <a:ext cx="6505575"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Connettore 2 6"/>
          <p:cNvCxnSpPr/>
          <p:nvPr/>
        </p:nvCxnSpPr>
        <p:spPr>
          <a:xfrm flipV="1">
            <a:off x="4007768" y="3429000"/>
            <a:ext cx="2664296"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flipV="1">
            <a:off x="8626622" y="3501008"/>
            <a:ext cx="133675"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054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57250" y="404664"/>
            <a:ext cx="10564586" cy="6048672"/>
          </a:xfrm>
        </p:spPr>
        <p:txBody>
          <a:bodyPr>
            <a:normAutofit/>
          </a:bodyPr>
          <a:lstStyle/>
          <a:p>
            <a:pPr marL="0" indent="0" algn="ctr">
              <a:buNone/>
            </a:pPr>
            <a:r>
              <a:rPr lang="it-IT" sz="2800" dirty="0"/>
              <a:t>Nel Sistema Internazionale di unità di misura (SI),</a:t>
            </a:r>
          </a:p>
          <a:p>
            <a:pPr marL="0" indent="0" algn="ctr">
              <a:buNone/>
            </a:pPr>
            <a:r>
              <a:rPr lang="it-IT" sz="2800" dirty="0"/>
              <a:t>l’energia (qualunque forma di energia) si misura in </a:t>
            </a:r>
            <a:r>
              <a:rPr lang="it-IT" sz="2800" b="1" dirty="0"/>
              <a:t>Joule</a:t>
            </a:r>
            <a:r>
              <a:rPr lang="it-IT" sz="2800" dirty="0" smtClean="0"/>
              <a:t>.</a:t>
            </a:r>
          </a:p>
          <a:p>
            <a:pPr marL="0" indent="0" algn="ctr">
              <a:buNone/>
            </a:pPr>
            <a:endParaRPr lang="it-IT" sz="2800" dirty="0"/>
          </a:p>
          <a:p>
            <a:pPr marL="0" indent="0" algn="ctr">
              <a:buNone/>
            </a:pPr>
            <a:r>
              <a:rPr lang="it-IT" sz="2800" dirty="0"/>
              <a:t>Dalle espressioni che abbiamo scritto per l’energia cinetica o per l’energia potenziale gravitazionale, vediamo che</a:t>
            </a:r>
            <a:r>
              <a:rPr lang="it-IT" sz="2800" dirty="0" smtClean="0"/>
              <a:t>:</a:t>
            </a:r>
          </a:p>
          <a:p>
            <a:pPr marL="0" indent="0" algn="ctr">
              <a:buNone/>
            </a:pPr>
            <a:endParaRPr lang="it-IT" sz="2800" dirty="0"/>
          </a:p>
          <a:p>
            <a:pPr marL="0" indent="0" algn="ctr">
              <a:buNone/>
            </a:pPr>
            <a:r>
              <a:rPr lang="it-IT" sz="2800" dirty="0"/>
              <a:t>Un Joule di energia = Un Kilogrammo moltiplicato un metro al quadrato diviso un secondo al quadrato = Kg-m</a:t>
            </a:r>
            <a:r>
              <a:rPr lang="it-IT" sz="2800" baseline="30000" dirty="0"/>
              <a:t>2</a:t>
            </a:r>
            <a:r>
              <a:rPr lang="it-IT" sz="2800" dirty="0"/>
              <a:t>/s</a:t>
            </a:r>
            <a:r>
              <a:rPr lang="it-IT" sz="2800" baseline="30000" dirty="0"/>
              <a:t>2</a:t>
            </a:r>
          </a:p>
        </p:txBody>
      </p:sp>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solidFill>
                  <a:prstClr val="black"/>
                </a:solidFill>
                <a:latin typeface="Calibri"/>
              </a:rPr>
              <a:t>ENERGIA - corso SCALA - </a:t>
            </a:r>
            <a:r>
              <a:rPr lang="it-IT" sz="1400" dirty="0" err="1" smtClean="0">
                <a:solidFill>
                  <a:prstClr val="black"/>
                </a:solidFill>
                <a:latin typeface="Calibri"/>
              </a:rPr>
              <a:t>Francini</a:t>
            </a:r>
            <a:r>
              <a:rPr lang="it-IT" sz="1400" dirty="0" smtClean="0">
                <a:solidFill>
                  <a:prstClr val="black"/>
                </a:solidFill>
                <a:latin typeface="Calibri"/>
              </a:rPr>
              <a:t> 28/02/2020</a:t>
            </a:r>
            <a:endParaRPr lang="it-IT" sz="1400" dirty="0">
              <a:solidFill>
                <a:prstClr val="black"/>
              </a:solidFill>
              <a:latin typeface="Calibri"/>
            </a:endParaRPr>
          </a:p>
        </p:txBody>
      </p:sp>
    </p:spTree>
    <p:extLst>
      <p:ext uri="{BB962C8B-B14F-4D97-AF65-F5344CB8AC3E}">
        <p14:creationId xmlns:p14="http://schemas.microsoft.com/office/powerpoint/2010/main" val="108195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98021" y="404664"/>
            <a:ext cx="11348358" cy="6048672"/>
          </a:xfrm>
        </p:spPr>
        <p:txBody>
          <a:bodyPr>
            <a:normAutofit/>
          </a:bodyPr>
          <a:lstStyle/>
          <a:p>
            <a:pPr marL="0" indent="0" algn="just">
              <a:buNone/>
            </a:pPr>
            <a:r>
              <a:rPr lang="it-IT" sz="2800" dirty="0"/>
              <a:t>Un uomo robusto di 100 Kg di massa che corre alla velocità di 3 m/s, </a:t>
            </a:r>
            <a:r>
              <a:rPr lang="it-IT" sz="2800" dirty="0" smtClean="0"/>
              <a:t>(10.8 Km/h) possiede </a:t>
            </a:r>
            <a:r>
              <a:rPr lang="it-IT" sz="2800" dirty="0"/>
              <a:t>una energia cinetica pari </a:t>
            </a:r>
            <a:r>
              <a:rPr lang="it-IT" sz="2800" dirty="0" smtClean="0"/>
              <a:t>a</a:t>
            </a:r>
          </a:p>
          <a:p>
            <a:pPr marL="0" indent="0" algn="just">
              <a:buNone/>
            </a:pPr>
            <a:r>
              <a:rPr lang="it-IT" sz="2800" dirty="0" smtClean="0"/>
              <a:t> </a:t>
            </a:r>
            <a:endParaRPr lang="it-IT" sz="2800" dirty="0"/>
          </a:p>
          <a:p>
            <a:pPr marL="0" indent="0" algn="ctr">
              <a:buNone/>
            </a:pPr>
            <a:r>
              <a:rPr lang="it-IT" sz="2800" dirty="0">
                <a:solidFill>
                  <a:srgbClr val="FF0000"/>
                </a:solidFill>
              </a:rPr>
              <a:t>T = ½*100 Kg*(3m/s)</a:t>
            </a:r>
            <a:r>
              <a:rPr lang="it-IT" sz="2800" baseline="30000" dirty="0">
                <a:solidFill>
                  <a:srgbClr val="FF0000"/>
                </a:solidFill>
              </a:rPr>
              <a:t>2</a:t>
            </a:r>
            <a:r>
              <a:rPr lang="it-IT" sz="2800" dirty="0">
                <a:solidFill>
                  <a:srgbClr val="FF0000"/>
                </a:solidFill>
              </a:rPr>
              <a:t> = 450 </a:t>
            </a:r>
            <a:r>
              <a:rPr lang="it-IT" sz="2800" dirty="0" smtClean="0">
                <a:solidFill>
                  <a:srgbClr val="FF0000"/>
                </a:solidFill>
              </a:rPr>
              <a:t>Joule</a:t>
            </a:r>
          </a:p>
          <a:p>
            <a:pPr marL="0" indent="0" algn="just">
              <a:buNone/>
            </a:pPr>
            <a:endParaRPr lang="it-IT" sz="2800" dirty="0" smtClean="0">
              <a:solidFill>
                <a:srgbClr val="FF0000"/>
              </a:solidFill>
            </a:endParaRPr>
          </a:p>
          <a:p>
            <a:pPr marL="0" indent="0" algn="just">
              <a:buNone/>
            </a:pPr>
            <a:r>
              <a:rPr lang="it-IT" sz="2800" dirty="0" smtClean="0"/>
              <a:t>per </a:t>
            </a:r>
            <a:r>
              <a:rPr lang="it-IT" sz="2800" dirty="0"/>
              <a:t>avere la stessa energia in forma di energia potenziale gravitazionale, dovrebbe trovarsi ad una quota h tale che </a:t>
            </a:r>
          </a:p>
          <a:p>
            <a:pPr marL="0" indent="0" algn="ctr">
              <a:buNone/>
            </a:pPr>
            <a:r>
              <a:rPr lang="it-IT" sz="2800" dirty="0">
                <a:solidFill>
                  <a:srgbClr val="FF0000"/>
                </a:solidFill>
              </a:rPr>
              <a:t>450 joule = 100 Kg*9,81 m/s</a:t>
            </a:r>
            <a:r>
              <a:rPr lang="it-IT" sz="2800" baseline="30000" dirty="0">
                <a:solidFill>
                  <a:srgbClr val="FF0000"/>
                </a:solidFill>
              </a:rPr>
              <a:t>2</a:t>
            </a:r>
            <a:r>
              <a:rPr lang="it-IT" sz="2800" dirty="0">
                <a:solidFill>
                  <a:srgbClr val="FF0000"/>
                </a:solidFill>
              </a:rPr>
              <a:t>*h, ovvero h pari a circa 0,46 </a:t>
            </a:r>
            <a:r>
              <a:rPr lang="it-IT" sz="2800" dirty="0" smtClean="0">
                <a:solidFill>
                  <a:srgbClr val="FF0000"/>
                </a:solidFill>
              </a:rPr>
              <a:t>metri</a:t>
            </a:r>
            <a:endParaRPr lang="it-IT" sz="2800" dirty="0">
              <a:solidFill>
                <a:srgbClr val="FF0000"/>
              </a:solidFill>
            </a:endParaRPr>
          </a:p>
          <a:p>
            <a:pPr marL="0" indent="0" algn="just">
              <a:buNone/>
            </a:pPr>
            <a:r>
              <a:rPr lang="it-IT" sz="2800" dirty="0"/>
              <a:t>Una automobile di 1000 Kg che corre a 100 Km/h possiede una energia cinetica di circa 386.000 Joule.</a:t>
            </a:r>
          </a:p>
          <a:p>
            <a:pPr marL="0" indent="0" algn="just">
              <a:buNone/>
            </a:pPr>
            <a:r>
              <a:rPr lang="it-IT" sz="2800" dirty="0" smtClean="0"/>
              <a:t>L’atomica </a:t>
            </a:r>
            <a:r>
              <a:rPr lang="it-IT" sz="2800" dirty="0"/>
              <a:t>di Hiroshima ha rilasciato una energia di circa 63.000 miliardi di joule.</a:t>
            </a:r>
          </a:p>
        </p:txBody>
      </p:sp>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solidFill>
                  <a:prstClr val="black"/>
                </a:solidFill>
                <a:latin typeface="Calibri"/>
              </a:rPr>
              <a:t>ENERGIA - corso SCALA - </a:t>
            </a:r>
            <a:r>
              <a:rPr lang="it-IT" sz="1400" dirty="0" err="1" smtClean="0">
                <a:solidFill>
                  <a:prstClr val="black"/>
                </a:solidFill>
                <a:latin typeface="Calibri"/>
              </a:rPr>
              <a:t>Francini</a:t>
            </a:r>
            <a:r>
              <a:rPr lang="it-IT" sz="1400" dirty="0" smtClean="0">
                <a:solidFill>
                  <a:prstClr val="black"/>
                </a:solidFill>
                <a:latin typeface="Calibri"/>
              </a:rPr>
              <a:t> 28/02/2020</a:t>
            </a:r>
            <a:endParaRPr lang="it-IT" sz="1400" dirty="0">
              <a:solidFill>
                <a:prstClr val="black"/>
              </a:solidFill>
              <a:latin typeface="Calibri"/>
            </a:endParaRPr>
          </a:p>
        </p:txBody>
      </p:sp>
    </p:spTree>
    <p:extLst>
      <p:ext uri="{BB962C8B-B14F-4D97-AF65-F5344CB8AC3E}">
        <p14:creationId xmlns:p14="http://schemas.microsoft.com/office/powerpoint/2010/main" val="1214658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332656"/>
            <a:ext cx="8229600" cy="6120680"/>
          </a:xfrm>
        </p:spPr>
        <p:txBody>
          <a:bodyPr>
            <a:normAutofit/>
          </a:bodyPr>
          <a:lstStyle/>
          <a:p>
            <a:pPr algn="just">
              <a:buNone/>
            </a:pPr>
            <a:r>
              <a:rPr lang="it-IT" sz="2800" dirty="0"/>
              <a:t>Per altri tipi di forze l’espressione dell’Energia Potenziale cambierà e sarà più o meno complicata a seconda dei casi, ma dipenderà comunque dalla posizione della particella in quel particolare istante.</a:t>
            </a:r>
          </a:p>
          <a:p>
            <a:pPr algn="just">
              <a:buNone/>
            </a:pPr>
            <a:endParaRPr lang="it-IT" sz="2800" dirty="0"/>
          </a:p>
          <a:p>
            <a:pPr algn="just">
              <a:buNone/>
            </a:pPr>
            <a:r>
              <a:rPr lang="it-IT" sz="2800" dirty="0"/>
              <a:t> Non abbiamo chiarito quali sono le forze conservative, ma possiamo limitarci in questa sede a definire una forza come conservativa se per essa vale la Legge di conservazione dell’energia. La forza gravitazionale e quella elettrica sono conservative, mentre non sono conservative le forze di attrito.</a:t>
            </a:r>
          </a:p>
        </p:txBody>
      </p:sp>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solidFill>
                  <a:prstClr val="black"/>
                </a:solidFill>
                <a:latin typeface="Calibri"/>
              </a:rPr>
              <a:t>ENERGIA - corso SCALA - </a:t>
            </a:r>
            <a:r>
              <a:rPr lang="it-IT" sz="1400" dirty="0" err="1" smtClean="0">
                <a:solidFill>
                  <a:prstClr val="black"/>
                </a:solidFill>
                <a:latin typeface="Calibri"/>
              </a:rPr>
              <a:t>Francini</a:t>
            </a:r>
            <a:r>
              <a:rPr lang="it-IT" sz="1400" dirty="0" smtClean="0">
                <a:solidFill>
                  <a:prstClr val="black"/>
                </a:solidFill>
                <a:latin typeface="Calibri"/>
              </a:rPr>
              <a:t> 28/02/2020</a:t>
            </a:r>
            <a:endParaRPr lang="it-IT" sz="1400" dirty="0">
              <a:solidFill>
                <a:prstClr val="black"/>
              </a:solidFill>
              <a:latin typeface="Calibri"/>
            </a:endParaRPr>
          </a:p>
        </p:txBody>
      </p:sp>
    </p:spTree>
    <p:extLst>
      <p:ext uri="{BB962C8B-B14F-4D97-AF65-F5344CB8AC3E}">
        <p14:creationId xmlns:p14="http://schemas.microsoft.com/office/powerpoint/2010/main" val="2612870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55009" y="260649"/>
            <a:ext cx="10462719" cy="1559988"/>
          </a:xfrm>
        </p:spPr>
        <p:txBody>
          <a:bodyPr>
            <a:noAutofit/>
          </a:bodyPr>
          <a:lstStyle/>
          <a:p>
            <a:pPr algn="just">
              <a:buNone/>
            </a:pPr>
            <a:r>
              <a:rPr lang="it-IT" sz="2400" dirty="0"/>
              <a:t>L’energia dunque si presenta in varie forme (nella fisica, nella chimica e nella biologia, si sono sviluppate numerose forme di energia), ognuna con una sua regola per ottenere il suo valore numerico che ci è utile quando lo possiamo inserire in una legge di conservazione</a:t>
            </a:r>
            <a:r>
              <a:rPr lang="it-IT" sz="2400" dirty="0" smtClean="0"/>
              <a:t>.</a:t>
            </a:r>
            <a:endParaRPr lang="it-IT" sz="2400" dirty="0"/>
          </a:p>
        </p:txBody>
      </p:sp>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solidFill>
                  <a:prstClr val="black"/>
                </a:solidFill>
                <a:latin typeface="Calibri"/>
              </a:rPr>
              <a:t>ENERGIA - corso SCALA - </a:t>
            </a:r>
            <a:r>
              <a:rPr lang="it-IT" sz="1400" dirty="0" err="1" smtClean="0">
                <a:solidFill>
                  <a:prstClr val="black"/>
                </a:solidFill>
                <a:latin typeface="Calibri"/>
              </a:rPr>
              <a:t>Francini</a:t>
            </a:r>
            <a:r>
              <a:rPr lang="it-IT" sz="1400" dirty="0" smtClean="0">
                <a:solidFill>
                  <a:prstClr val="black"/>
                </a:solidFill>
                <a:latin typeface="Calibri"/>
              </a:rPr>
              <a:t> 28/02/2020</a:t>
            </a:r>
            <a:endParaRPr lang="it-IT" sz="1400" dirty="0">
              <a:solidFill>
                <a:prstClr val="black"/>
              </a:solidFill>
              <a:latin typeface="Calibri"/>
            </a:endParaRPr>
          </a:p>
        </p:txBody>
      </p:sp>
      <p:sp>
        <p:nvSpPr>
          <p:cNvPr id="2" name="CasellaDiTesto 1"/>
          <p:cNvSpPr txBox="1"/>
          <p:nvPr/>
        </p:nvSpPr>
        <p:spPr>
          <a:xfrm>
            <a:off x="755009" y="2196193"/>
            <a:ext cx="10462720" cy="1200329"/>
          </a:xfrm>
          <a:prstGeom prst="rect">
            <a:avLst/>
          </a:prstGeom>
          <a:solidFill>
            <a:schemeClr val="bg2"/>
          </a:solidFill>
        </p:spPr>
        <p:txBody>
          <a:bodyPr wrap="square" rtlCol="0">
            <a:spAutoFit/>
          </a:bodyPr>
          <a:lstStyle/>
          <a:p>
            <a:pPr marL="342900" lvl="0" indent="-342900" algn="just">
              <a:spcBef>
                <a:spcPct val="20000"/>
              </a:spcBef>
            </a:pPr>
            <a:r>
              <a:rPr lang="it-IT" sz="2400" dirty="0">
                <a:solidFill>
                  <a:prstClr val="black"/>
                </a:solidFill>
              </a:rPr>
              <a:t>L’energia, nelle sue varie forme, di per sé non è una proprietà fisica che possiamo percepire direttamente con i nostri sensi e spesso non ha nulla a che fare con le idee di energia utilizzate in contesti non scientifici: </a:t>
            </a:r>
          </a:p>
        </p:txBody>
      </p:sp>
      <p:sp>
        <p:nvSpPr>
          <p:cNvPr id="5" name="CasellaDiTesto 4"/>
          <p:cNvSpPr txBox="1"/>
          <p:nvPr/>
        </p:nvSpPr>
        <p:spPr>
          <a:xfrm>
            <a:off x="755009" y="3772078"/>
            <a:ext cx="10462719" cy="2806922"/>
          </a:xfrm>
          <a:prstGeom prst="rect">
            <a:avLst/>
          </a:prstGeom>
          <a:solidFill>
            <a:schemeClr val="bg2">
              <a:lumMod val="90000"/>
            </a:schemeClr>
          </a:solidFill>
        </p:spPr>
        <p:txBody>
          <a:bodyPr wrap="square" rtlCol="0">
            <a:spAutoFit/>
          </a:bodyPr>
          <a:lstStyle/>
          <a:p>
            <a:pPr marL="342900" lvl="0" indent="-342900" algn="just">
              <a:spcBef>
                <a:spcPct val="20000"/>
              </a:spcBef>
            </a:pPr>
            <a:r>
              <a:rPr lang="it-IT" sz="2400" dirty="0" smtClean="0">
                <a:solidFill>
                  <a:prstClr val="black"/>
                </a:solidFill>
              </a:rPr>
              <a:t>L’energia non è la «forza» (che forza sia con te)</a:t>
            </a:r>
          </a:p>
          <a:p>
            <a:pPr marL="342900" lvl="0" indent="-342900" algn="just">
              <a:spcBef>
                <a:spcPct val="20000"/>
              </a:spcBef>
            </a:pPr>
            <a:r>
              <a:rPr lang="it-IT" sz="2400" dirty="0" smtClean="0">
                <a:solidFill>
                  <a:prstClr val="black"/>
                </a:solidFill>
              </a:rPr>
              <a:t>l’energia </a:t>
            </a:r>
            <a:r>
              <a:rPr lang="it-IT" sz="2400" dirty="0">
                <a:solidFill>
                  <a:prstClr val="black"/>
                </a:solidFill>
              </a:rPr>
              <a:t>non è né buona né cattiva e “l’energia vitale” non ha una sua definizione matematica; </a:t>
            </a:r>
          </a:p>
          <a:p>
            <a:pPr marL="342900" lvl="0" indent="-342900" algn="just">
              <a:spcBef>
                <a:spcPct val="20000"/>
              </a:spcBef>
            </a:pPr>
            <a:r>
              <a:rPr lang="it-IT" sz="2400" dirty="0">
                <a:solidFill>
                  <a:prstClr val="black"/>
                </a:solidFill>
              </a:rPr>
              <a:t>non è definito il concetto di “influsso” energetico ma di flusso di energia sì; </a:t>
            </a:r>
          </a:p>
          <a:p>
            <a:pPr marL="342900" lvl="0" indent="-342900" algn="just">
              <a:spcBef>
                <a:spcPct val="20000"/>
              </a:spcBef>
            </a:pPr>
            <a:r>
              <a:rPr lang="it-IT" sz="2400" dirty="0">
                <a:solidFill>
                  <a:prstClr val="black"/>
                </a:solidFill>
              </a:rPr>
              <a:t>si parla normalmente di “trasferimento” di energia da un sistema fisico ad un altro, ma non esiste nessuna sostanza o fluido  energetico che viene trasferito</a:t>
            </a:r>
            <a:endParaRPr lang="it-IT" dirty="0">
              <a:solidFill>
                <a:prstClr val="black"/>
              </a:solidFill>
            </a:endParaRPr>
          </a:p>
          <a:p>
            <a:endParaRPr lang="it-IT" dirty="0"/>
          </a:p>
        </p:txBody>
      </p:sp>
    </p:spTree>
    <p:extLst>
      <p:ext uri="{BB962C8B-B14F-4D97-AF65-F5344CB8AC3E}">
        <p14:creationId xmlns:p14="http://schemas.microsoft.com/office/powerpoint/2010/main" val="340640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476672"/>
            <a:ext cx="8229600" cy="6048672"/>
          </a:xfrm>
        </p:spPr>
        <p:txBody>
          <a:bodyPr>
            <a:noAutofit/>
          </a:bodyPr>
          <a:lstStyle/>
          <a:p>
            <a:pPr algn="ctr">
              <a:buNone/>
            </a:pPr>
            <a:r>
              <a:rPr lang="it-IT" sz="2800" dirty="0" smtClean="0"/>
              <a:t>DUNQUE</a:t>
            </a:r>
            <a:endParaRPr lang="it-IT" sz="2800" dirty="0"/>
          </a:p>
          <a:p>
            <a:pPr lvl="0" algn="just">
              <a:buNone/>
            </a:pPr>
            <a:r>
              <a:rPr lang="it-IT" sz="2800" dirty="0"/>
              <a:t>Una parte che </a:t>
            </a:r>
            <a:r>
              <a:rPr lang="it-IT" sz="2800" u="sng" dirty="0"/>
              <a:t>dipende dallo stato di moto della particella</a:t>
            </a:r>
            <a:r>
              <a:rPr lang="it-IT" sz="2800" dirty="0"/>
              <a:t>, ovvero dalla sua velocità in quel particolare istante. Questa parte si chiama </a:t>
            </a:r>
            <a:r>
              <a:rPr lang="it-IT" sz="2800" b="1" dirty="0"/>
              <a:t>Energia Cinetica.</a:t>
            </a:r>
          </a:p>
          <a:p>
            <a:pPr lvl="0" algn="just">
              <a:buNone/>
            </a:pPr>
            <a:r>
              <a:rPr lang="it-IT" sz="2800" dirty="0"/>
              <a:t>L’altra parte invece </a:t>
            </a:r>
            <a:r>
              <a:rPr lang="it-IT" sz="2800" u="sng" dirty="0"/>
              <a:t>dipende dalla posizione nello spazio della particella</a:t>
            </a:r>
            <a:r>
              <a:rPr lang="it-IT" sz="2800" dirty="0"/>
              <a:t>, e la sua espressione matematica varia a seconda del tipo di forza che agisce sulla particella. Questa parte si chiama </a:t>
            </a:r>
            <a:r>
              <a:rPr lang="it-IT" sz="2800" b="1" dirty="0"/>
              <a:t>Energia Potenziale</a:t>
            </a:r>
            <a:r>
              <a:rPr lang="it-IT" sz="2800" dirty="0"/>
              <a:t>.</a:t>
            </a:r>
          </a:p>
          <a:p>
            <a:pPr algn="just">
              <a:buNone/>
            </a:pPr>
            <a:endParaRPr lang="it-IT" dirty="0"/>
          </a:p>
        </p:txBody>
      </p:sp>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Tree>
    <p:extLst>
      <p:ext uri="{BB962C8B-B14F-4D97-AF65-F5344CB8AC3E}">
        <p14:creationId xmlns:p14="http://schemas.microsoft.com/office/powerpoint/2010/main" val="601641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uppo 44"/>
          <p:cNvGrpSpPr/>
          <p:nvPr/>
        </p:nvGrpSpPr>
        <p:grpSpPr>
          <a:xfrm>
            <a:off x="2711624" y="1340769"/>
            <a:ext cx="3742660" cy="2466753"/>
            <a:chOff x="1446028" y="1424763"/>
            <a:chExt cx="3742660" cy="2466753"/>
          </a:xfrm>
        </p:grpSpPr>
        <p:sp>
          <p:nvSpPr>
            <p:cNvPr id="15" name="Figura a mano libera 14"/>
            <p:cNvSpPr/>
            <p:nvPr/>
          </p:nvSpPr>
          <p:spPr>
            <a:xfrm>
              <a:off x="1446028" y="1424763"/>
              <a:ext cx="3742660" cy="2466753"/>
            </a:xfrm>
            <a:custGeom>
              <a:avLst/>
              <a:gdLst>
                <a:gd name="connsiteX0" fmla="*/ 0 w 3742660"/>
                <a:gd name="connsiteY0" fmla="*/ 0 h 2466753"/>
                <a:gd name="connsiteX1" fmla="*/ 1626781 w 3742660"/>
                <a:gd name="connsiteY1" fmla="*/ 542260 h 2466753"/>
                <a:gd name="connsiteX2" fmla="*/ 2392325 w 3742660"/>
                <a:gd name="connsiteY2" fmla="*/ 2126511 h 2466753"/>
                <a:gd name="connsiteX3" fmla="*/ 3742660 w 3742660"/>
                <a:gd name="connsiteY3" fmla="*/ 2466753 h 2466753"/>
              </a:gdLst>
              <a:ahLst/>
              <a:cxnLst>
                <a:cxn ang="0">
                  <a:pos x="connsiteX0" y="connsiteY0"/>
                </a:cxn>
                <a:cxn ang="0">
                  <a:pos x="connsiteX1" y="connsiteY1"/>
                </a:cxn>
                <a:cxn ang="0">
                  <a:pos x="connsiteX2" y="connsiteY2"/>
                </a:cxn>
                <a:cxn ang="0">
                  <a:pos x="connsiteX3" y="connsiteY3"/>
                </a:cxn>
              </a:cxnLst>
              <a:rect l="l" t="t" r="r" b="b"/>
              <a:pathLst>
                <a:path w="3742660" h="2466753">
                  <a:moveTo>
                    <a:pt x="0" y="0"/>
                  </a:moveTo>
                  <a:cubicBezTo>
                    <a:pt x="614030" y="93921"/>
                    <a:pt x="1228060" y="187842"/>
                    <a:pt x="1626781" y="542260"/>
                  </a:cubicBezTo>
                  <a:cubicBezTo>
                    <a:pt x="2025502" y="896678"/>
                    <a:pt x="2039679" y="1805762"/>
                    <a:pt x="2392325" y="2126511"/>
                  </a:cubicBezTo>
                  <a:cubicBezTo>
                    <a:pt x="2744971" y="2447260"/>
                    <a:pt x="3742660" y="2466753"/>
                    <a:pt x="3742660" y="246675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6" name="Ovale 15"/>
            <p:cNvSpPr/>
            <p:nvPr/>
          </p:nvSpPr>
          <p:spPr>
            <a:xfrm>
              <a:off x="2915816" y="1844824"/>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Connettore 2 21"/>
            <p:cNvCxnSpPr>
              <a:stCxn id="16" idx="3"/>
            </p:cNvCxnSpPr>
            <p:nvPr/>
          </p:nvCxnSpPr>
          <p:spPr>
            <a:xfrm flipH="1">
              <a:off x="2382132" y="2029212"/>
              <a:ext cx="565320" cy="69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a:off x="3131840" y="1988840"/>
              <a:ext cx="895732" cy="75171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42" name="CasellaDiTesto 41"/>
            <p:cNvSpPr txBox="1"/>
            <p:nvPr/>
          </p:nvSpPr>
          <p:spPr>
            <a:xfrm>
              <a:off x="2987824" y="1556792"/>
              <a:ext cx="381836" cy="369332"/>
            </a:xfrm>
            <a:prstGeom prst="rect">
              <a:avLst/>
            </a:prstGeom>
            <a:noFill/>
          </p:spPr>
          <p:txBody>
            <a:bodyPr wrap="none" rtlCol="0">
              <a:spAutoFit/>
            </a:bodyPr>
            <a:lstStyle/>
            <a:p>
              <a:r>
                <a:rPr lang="it-IT" i="1" dirty="0"/>
                <a:t>M</a:t>
              </a:r>
            </a:p>
          </p:txBody>
        </p:sp>
        <p:sp>
          <p:nvSpPr>
            <p:cNvPr id="43" name="CasellaDiTesto 42"/>
            <p:cNvSpPr txBox="1"/>
            <p:nvPr/>
          </p:nvSpPr>
          <p:spPr>
            <a:xfrm>
              <a:off x="2742172" y="2360867"/>
              <a:ext cx="687432" cy="369332"/>
            </a:xfrm>
            <a:prstGeom prst="rect">
              <a:avLst/>
            </a:prstGeom>
            <a:noFill/>
          </p:spPr>
          <p:txBody>
            <a:bodyPr wrap="none" rtlCol="0">
              <a:spAutoFit/>
            </a:bodyPr>
            <a:lstStyle/>
            <a:p>
              <a:r>
                <a:rPr lang="it-IT" dirty="0"/>
                <a:t>Forza</a:t>
              </a:r>
            </a:p>
          </p:txBody>
        </p:sp>
        <p:sp>
          <p:nvSpPr>
            <p:cNvPr id="44" name="CasellaDiTesto 43"/>
            <p:cNvSpPr txBox="1"/>
            <p:nvPr/>
          </p:nvSpPr>
          <p:spPr>
            <a:xfrm>
              <a:off x="3491880" y="1988840"/>
              <a:ext cx="930191" cy="369332"/>
            </a:xfrm>
            <a:prstGeom prst="rect">
              <a:avLst/>
            </a:prstGeom>
            <a:noFill/>
          </p:spPr>
          <p:txBody>
            <a:bodyPr wrap="none" rtlCol="0">
              <a:spAutoFit/>
            </a:bodyPr>
            <a:lstStyle/>
            <a:p>
              <a:r>
                <a:rPr lang="it-IT" dirty="0"/>
                <a:t>Velocità</a:t>
              </a:r>
            </a:p>
          </p:txBody>
        </p:sp>
      </p:grpSp>
      <p:sp>
        <p:nvSpPr>
          <p:cNvPr id="47" name="CasellaDiTesto 46"/>
          <p:cNvSpPr txBox="1"/>
          <p:nvPr/>
        </p:nvSpPr>
        <p:spPr>
          <a:xfrm>
            <a:off x="1775520" y="4221089"/>
            <a:ext cx="8424936" cy="1384995"/>
          </a:xfrm>
          <a:prstGeom prst="rect">
            <a:avLst/>
          </a:prstGeom>
          <a:noFill/>
        </p:spPr>
        <p:txBody>
          <a:bodyPr wrap="square" rtlCol="0">
            <a:spAutoFit/>
          </a:bodyPr>
          <a:lstStyle/>
          <a:p>
            <a:r>
              <a:rPr lang="it-IT" sz="2800" dirty="0"/>
              <a:t>La accelerazione è parallela alla forza applicata, mentre velocità e accelerazione in generale non sono parallele tra loro</a:t>
            </a:r>
          </a:p>
        </p:txBody>
      </p:sp>
      <p:sp>
        <p:nvSpPr>
          <p:cNvPr id="49" name="Rettangolo 48"/>
          <p:cNvSpPr/>
          <p:nvPr/>
        </p:nvSpPr>
        <p:spPr>
          <a:xfrm>
            <a:off x="2135560" y="836712"/>
            <a:ext cx="5040560" cy="30963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asellaDiTesto 49"/>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graphicFrame>
        <p:nvGraphicFramePr>
          <p:cNvPr id="27649" name="Object 1"/>
          <p:cNvGraphicFramePr>
            <a:graphicFrameLocks noChangeAspect="1"/>
          </p:cNvGraphicFramePr>
          <p:nvPr/>
        </p:nvGraphicFramePr>
        <p:xfrm>
          <a:off x="7392145" y="1916832"/>
          <a:ext cx="2808287" cy="884238"/>
        </p:xfrm>
        <a:graphic>
          <a:graphicData uri="http://schemas.openxmlformats.org/presentationml/2006/ole">
            <mc:AlternateContent xmlns:mc="http://schemas.openxmlformats.org/markup-compatibility/2006">
              <mc:Choice xmlns:v="urn:schemas-microsoft-com:vml" Requires="v">
                <p:oleObj spid="_x0000_s9227" name="Equazione" r:id="rId3" imgW="545760" imgH="228600" progId="Equation.3">
                  <p:embed/>
                </p:oleObj>
              </mc:Choice>
              <mc:Fallback>
                <p:oleObj name="Equazione" r:id="rId3" imgW="545760" imgH="228600" progId="Equation.3">
                  <p:embed/>
                  <p:pic>
                    <p:nvPicPr>
                      <p:cNvPr id="27649"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145" y="1916832"/>
                        <a:ext cx="2808287" cy="884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Connettore 2 16"/>
          <p:cNvCxnSpPr>
            <a:stCxn id="16" idx="4"/>
          </p:cNvCxnSpPr>
          <p:nvPr/>
        </p:nvCxnSpPr>
        <p:spPr>
          <a:xfrm flipH="1">
            <a:off x="3935760" y="1976854"/>
            <a:ext cx="353664" cy="4440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2567609" y="1844824"/>
            <a:ext cx="1463927" cy="369332"/>
          </a:xfrm>
          <a:prstGeom prst="rect">
            <a:avLst/>
          </a:prstGeom>
          <a:noFill/>
        </p:spPr>
        <p:txBody>
          <a:bodyPr wrap="none" rtlCol="0">
            <a:spAutoFit/>
          </a:bodyPr>
          <a:lstStyle/>
          <a:p>
            <a:r>
              <a:rPr lang="it-IT" dirty="0"/>
              <a:t>accelerazione</a:t>
            </a:r>
          </a:p>
        </p:txBody>
      </p:sp>
    </p:spTree>
    <p:extLst>
      <p:ext uri="{BB962C8B-B14F-4D97-AF65-F5344CB8AC3E}">
        <p14:creationId xmlns:p14="http://schemas.microsoft.com/office/powerpoint/2010/main" val="3892028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332657"/>
            <a:ext cx="8229600" cy="2448272"/>
          </a:xfrm>
        </p:spPr>
        <p:txBody>
          <a:bodyPr>
            <a:noAutofit/>
          </a:bodyPr>
          <a:lstStyle/>
          <a:p>
            <a:pPr marL="0" indent="0" algn="just">
              <a:buNone/>
            </a:pPr>
            <a:r>
              <a:rPr lang="it-IT" sz="2800" dirty="0"/>
              <a:t>Ma abbiamo visto che se la velocità cambia, cambierà di conseguenza anche la parte di energia del corpo associata al suo moto, cioè l’energia cinetica.</a:t>
            </a:r>
          </a:p>
          <a:p>
            <a:pPr lvl="0" algn="just"/>
            <a:r>
              <a:rPr lang="it-IT" sz="2800" b="1" dirty="0"/>
              <a:t>Applicando una forza modifichiamo l’energia cinetica del sistema</a:t>
            </a:r>
          </a:p>
          <a:p>
            <a:pPr marL="0" indent="0">
              <a:buNone/>
            </a:pPr>
            <a:endParaRPr lang="it-IT" dirty="0"/>
          </a:p>
        </p:txBody>
      </p:sp>
      <p:pic>
        <p:nvPicPr>
          <p:cNvPr id="5" name="Immagine 4" descr="sasso.jpg"/>
          <p:cNvPicPr>
            <a:picLocks noChangeAspect="1"/>
          </p:cNvPicPr>
          <p:nvPr/>
        </p:nvPicPr>
        <p:blipFill>
          <a:blip r:embed="rId3" cstate="print"/>
          <a:stretch>
            <a:fillRect/>
          </a:stretch>
        </p:blipFill>
        <p:spPr>
          <a:xfrm>
            <a:off x="2351584" y="2852936"/>
            <a:ext cx="5400600" cy="3024336"/>
          </a:xfrm>
          <a:prstGeom prst="rect">
            <a:avLst/>
          </a:prstGeom>
        </p:spPr>
      </p:pic>
      <p:sp>
        <p:nvSpPr>
          <p:cNvPr id="6" name="Ovale 5"/>
          <p:cNvSpPr/>
          <p:nvPr/>
        </p:nvSpPr>
        <p:spPr>
          <a:xfrm>
            <a:off x="6168008" y="3212976"/>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5591944" y="2780929"/>
            <a:ext cx="535724" cy="584775"/>
          </a:xfrm>
          <a:prstGeom prst="rect">
            <a:avLst/>
          </a:prstGeom>
          <a:noFill/>
        </p:spPr>
        <p:txBody>
          <a:bodyPr wrap="none" rtlCol="0">
            <a:spAutoFit/>
          </a:bodyPr>
          <a:lstStyle/>
          <a:p>
            <a:r>
              <a:rPr lang="it-IT" sz="3200" i="1" dirty="0"/>
              <a:t>M</a:t>
            </a:r>
          </a:p>
        </p:txBody>
      </p:sp>
      <p:cxnSp>
        <p:nvCxnSpPr>
          <p:cNvPr id="9" name="Connettore 2 8"/>
          <p:cNvCxnSpPr>
            <a:stCxn id="6" idx="7"/>
          </p:cNvCxnSpPr>
          <p:nvPr/>
        </p:nvCxnSpPr>
        <p:spPr>
          <a:xfrm flipV="1">
            <a:off x="6290934" y="2924945"/>
            <a:ext cx="309123" cy="309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CasellaDiTesto 12"/>
          <p:cNvSpPr txBox="1"/>
          <p:nvPr/>
        </p:nvSpPr>
        <p:spPr>
          <a:xfrm>
            <a:off x="6456041" y="2996952"/>
            <a:ext cx="912173" cy="369332"/>
          </a:xfrm>
          <a:prstGeom prst="rect">
            <a:avLst/>
          </a:prstGeom>
          <a:noFill/>
        </p:spPr>
        <p:txBody>
          <a:bodyPr wrap="none" rtlCol="0">
            <a:spAutoFit/>
          </a:bodyPr>
          <a:lstStyle/>
          <a:p>
            <a:r>
              <a:rPr lang="it-IT" dirty="0"/>
              <a:t>velocità</a:t>
            </a:r>
          </a:p>
        </p:txBody>
      </p:sp>
      <p:graphicFrame>
        <p:nvGraphicFramePr>
          <p:cNvPr id="26625" name="Object 1"/>
          <p:cNvGraphicFramePr>
            <a:graphicFrameLocks noChangeAspect="1"/>
          </p:cNvGraphicFramePr>
          <p:nvPr/>
        </p:nvGraphicFramePr>
        <p:xfrm>
          <a:off x="8040216" y="3429001"/>
          <a:ext cx="2232248" cy="1308201"/>
        </p:xfrm>
        <a:graphic>
          <a:graphicData uri="http://schemas.openxmlformats.org/presentationml/2006/ole">
            <mc:AlternateContent xmlns:mc="http://schemas.openxmlformats.org/markup-compatibility/2006">
              <mc:Choice xmlns:v="urn:schemas-microsoft-com:vml" Requires="v">
                <p:oleObj spid="_x0000_s10252" name="Equazione" r:id="rId4" imgW="672808" imgH="393529" progId="Equation.3">
                  <p:embed/>
                </p:oleObj>
              </mc:Choice>
              <mc:Fallback>
                <p:oleObj name="Equazione" r:id="rId4" imgW="672808" imgH="393529" progId="Equation.3">
                  <p:embed/>
                  <p:pic>
                    <p:nvPicPr>
                      <p:cNvPr id="26625"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0216" y="3429001"/>
                        <a:ext cx="2232248" cy="13082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CasellaDiTesto 13"/>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Tree>
    <p:extLst>
      <p:ext uri="{BB962C8B-B14F-4D97-AF65-F5344CB8AC3E}">
        <p14:creationId xmlns:p14="http://schemas.microsoft.com/office/powerpoint/2010/main" val="171510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6625"/>
                                        </p:tgtEl>
                                        <p:attrNameLst>
                                          <p:attrName>style.visibility</p:attrName>
                                        </p:attrNameLst>
                                      </p:cBhvr>
                                      <p:to>
                                        <p:strVal val="visible"/>
                                      </p:to>
                                    </p:set>
                                    <p:anim calcmode="lin" valueType="num">
                                      <p:cBhvr additive="base">
                                        <p:cTn id="27" dur="500" fill="hold"/>
                                        <p:tgtEl>
                                          <p:spTgt spid="26625"/>
                                        </p:tgtEl>
                                        <p:attrNameLst>
                                          <p:attrName>ppt_x</p:attrName>
                                        </p:attrNameLst>
                                      </p:cBhvr>
                                      <p:tavLst>
                                        <p:tav tm="0">
                                          <p:val>
                                            <p:strVal val="#ppt_x"/>
                                          </p:val>
                                        </p:tav>
                                        <p:tav tm="100000">
                                          <p:val>
                                            <p:strVal val="#ppt_x"/>
                                          </p:val>
                                        </p:tav>
                                      </p:tavLst>
                                    </p:anim>
                                    <p:anim calcmode="lin" valueType="num">
                                      <p:cBhvr additive="base">
                                        <p:cTn id="28"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47528" y="260648"/>
            <a:ext cx="8229600" cy="3312368"/>
          </a:xfrm>
        </p:spPr>
        <p:txBody>
          <a:bodyPr/>
          <a:lstStyle/>
          <a:p>
            <a:pPr marL="0" indent="0" algn="just">
              <a:buNone/>
            </a:pPr>
            <a:r>
              <a:rPr lang="it-IT" sz="2800" dirty="0">
                <a:solidFill>
                  <a:prstClr val="black"/>
                </a:solidFill>
              </a:rPr>
              <a:t>Possiamo anche applicare una forza per sollevare un corpo dal pavimento ad una quota h, senza cambiare la sua velocità. In questo caso stiamo modificando (aumentando) l’energia potenziale gravitazionale del corpo.</a:t>
            </a:r>
          </a:p>
          <a:p>
            <a:pPr lvl="0" algn="just"/>
            <a:r>
              <a:rPr lang="it-IT" sz="2800" b="1" dirty="0">
                <a:solidFill>
                  <a:prstClr val="black"/>
                </a:solidFill>
              </a:rPr>
              <a:t>Applicando una forza modifichiamo l’energia potenziale del sistema</a:t>
            </a:r>
          </a:p>
          <a:p>
            <a:endParaRPr lang="it-IT" dirty="0"/>
          </a:p>
        </p:txBody>
      </p:sp>
      <p:cxnSp>
        <p:nvCxnSpPr>
          <p:cNvPr id="6" name="Connettore 1 5"/>
          <p:cNvCxnSpPr/>
          <p:nvPr/>
        </p:nvCxnSpPr>
        <p:spPr>
          <a:xfrm>
            <a:off x="3143672" y="3933056"/>
            <a:ext cx="1728192"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Connettore 1 7"/>
          <p:cNvCxnSpPr/>
          <p:nvPr/>
        </p:nvCxnSpPr>
        <p:spPr>
          <a:xfrm>
            <a:off x="3215680" y="5445224"/>
            <a:ext cx="2880320" cy="0"/>
          </a:xfrm>
          <a:prstGeom prst="line">
            <a:avLst/>
          </a:prstGeom>
          <a:ln w="38100"/>
        </p:spPr>
        <p:style>
          <a:lnRef idx="1">
            <a:schemeClr val="dk1"/>
          </a:lnRef>
          <a:fillRef idx="0">
            <a:schemeClr val="dk1"/>
          </a:fillRef>
          <a:effectRef idx="0">
            <a:schemeClr val="dk1"/>
          </a:effectRef>
          <a:fontRef idx="minor">
            <a:schemeClr val="tx1"/>
          </a:fontRef>
        </p:style>
      </p:cxnSp>
      <p:sp>
        <p:nvSpPr>
          <p:cNvPr id="12" name="Parentesi graffa aperta 11"/>
          <p:cNvSpPr/>
          <p:nvPr/>
        </p:nvSpPr>
        <p:spPr>
          <a:xfrm>
            <a:off x="2567608" y="3933056"/>
            <a:ext cx="432048" cy="1512168"/>
          </a:xfrm>
          <a:prstGeom prst="lef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it-IT"/>
          </a:p>
        </p:txBody>
      </p:sp>
      <p:sp>
        <p:nvSpPr>
          <p:cNvPr id="13" name="CasellaDiTesto 12"/>
          <p:cNvSpPr txBox="1"/>
          <p:nvPr/>
        </p:nvSpPr>
        <p:spPr>
          <a:xfrm>
            <a:off x="2063552" y="4365105"/>
            <a:ext cx="401072" cy="584775"/>
          </a:xfrm>
          <a:prstGeom prst="rect">
            <a:avLst/>
          </a:prstGeom>
          <a:noFill/>
        </p:spPr>
        <p:txBody>
          <a:bodyPr wrap="none" rtlCol="0">
            <a:spAutoFit/>
          </a:bodyPr>
          <a:lstStyle/>
          <a:p>
            <a:r>
              <a:rPr lang="it-IT" sz="3200" dirty="0"/>
              <a:t>h</a:t>
            </a:r>
          </a:p>
        </p:txBody>
      </p:sp>
      <p:sp>
        <p:nvSpPr>
          <p:cNvPr id="15" name="Ovale 14"/>
          <p:cNvSpPr/>
          <p:nvPr/>
        </p:nvSpPr>
        <p:spPr>
          <a:xfrm>
            <a:off x="5663952" y="5157192"/>
            <a:ext cx="288032"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4439816" y="3645024"/>
            <a:ext cx="288032"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igura a mano libera 17"/>
          <p:cNvSpPr/>
          <p:nvPr/>
        </p:nvSpPr>
        <p:spPr>
          <a:xfrm>
            <a:off x="4727848" y="3652285"/>
            <a:ext cx="1080120" cy="1504908"/>
          </a:xfrm>
          <a:custGeom>
            <a:avLst/>
            <a:gdLst>
              <a:gd name="connsiteX0" fmla="*/ 1244009 w 1244009"/>
              <a:gd name="connsiteY0" fmla="*/ 1632097 h 1632097"/>
              <a:gd name="connsiteX1" fmla="*/ 999460 w 1244009"/>
              <a:gd name="connsiteY1" fmla="*/ 249865 h 1632097"/>
              <a:gd name="connsiteX2" fmla="*/ 0 w 1244009"/>
              <a:gd name="connsiteY2" fmla="*/ 132907 h 1632097"/>
              <a:gd name="connsiteX3" fmla="*/ 0 w 1244009"/>
              <a:gd name="connsiteY3" fmla="*/ 132907 h 1632097"/>
            </a:gdLst>
            <a:ahLst/>
            <a:cxnLst>
              <a:cxn ang="0">
                <a:pos x="connsiteX0" y="connsiteY0"/>
              </a:cxn>
              <a:cxn ang="0">
                <a:pos x="connsiteX1" y="connsiteY1"/>
              </a:cxn>
              <a:cxn ang="0">
                <a:pos x="connsiteX2" y="connsiteY2"/>
              </a:cxn>
              <a:cxn ang="0">
                <a:pos x="connsiteX3" y="connsiteY3"/>
              </a:cxn>
            </a:cxnLst>
            <a:rect l="l" t="t" r="r" b="b"/>
            <a:pathLst>
              <a:path w="1244009" h="1632097">
                <a:moveTo>
                  <a:pt x="1244009" y="1632097"/>
                </a:moveTo>
                <a:cubicBezTo>
                  <a:pt x="1225402" y="1065913"/>
                  <a:pt x="1206795" y="499730"/>
                  <a:pt x="999460" y="249865"/>
                </a:cubicBezTo>
                <a:cubicBezTo>
                  <a:pt x="792125" y="0"/>
                  <a:pt x="0" y="132907"/>
                  <a:pt x="0" y="132907"/>
                </a:cubicBezTo>
                <a:lnTo>
                  <a:pt x="0" y="132907"/>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9" name="CasellaDiTesto 18"/>
          <p:cNvSpPr txBox="1"/>
          <p:nvPr/>
        </p:nvSpPr>
        <p:spPr>
          <a:xfrm>
            <a:off x="6023992" y="5013177"/>
            <a:ext cx="535724" cy="584775"/>
          </a:xfrm>
          <a:prstGeom prst="rect">
            <a:avLst/>
          </a:prstGeom>
          <a:noFill/>
        </p:spPr>
        <p:txBody>
          <a:bodyPr wrap="none" rtlCol="0">
            <a:spAutoFit/>
          </a:bodyPr>
          <a:lstStyle/>
          <a:p>
            <a:r>
              <a:rPr lang="it-IT" sz="3200" i="1" dirty="0"/>
              <a:t>M</a:t>
            </a:r>
          </a:p>
        </p:txBody>
      </p:sp>
      <p:graphicFrame>
        <p:nvGraphicFramePr>
          <p:cNvPr id="7169" name="Object 1"/>
          <p:cNvGraphicFramePr>
            <a:graphicFrameLocks noChangeAspect="1"/>
          </p:cNvGraphicFramePr>
          <p:nvPr/>
        </p:nvGraphicFramePr>
        <p:xfrm>
          <a:off x="7248128" y="4149080"/>
          <a:ext cx="2374900" cy="825500"/>
        </p:xfrm>
        <a:graphic>
          <a:graphicData uri="http://schemas.openxmlformats.org/presentationml/2006/ole">
            <mc:AlternateContent xmlns:mc="http://schemas.openxmlformats.org/markup-compatibility/2006">
              <mc:Choice xmlns:v="urn:schemas-microsoft-com:vml" Requires="v">
                <p:oleObj spid="_x0000_s11275" name="Equazione" r:id="rId3" imgW="583947" imgH="203112" progId="Equation.3">
                  <p:embed/>
                </p:oleObj>
              </mc:Choice>
              <mc:Fallback>
                <p:oleObj name="Equazione" r:id="rId3" imgW="583947" imgH="203112" progId="Equation.3">
                  <p:embed/>
                  <p:pic>
                    <p:nvPicPr>
                      <p:cNvPr id="7169"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128" y="4149080"/>
                        <a:ext cx="23749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CasellaDiTesto 20"/>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Tree>
    <p:extLst>
      <p:ext uri="{BB962C8B-B14F-4D97-AF65-F5344CB8AC3E}">
        <p14:creationId xmlns:p14="http://schemas.microsoft.com/office/powerpoint/2010/main" val="317024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169"/>
                                        </p:tgtEl>
                                        <p:attrNameLst>
                                          <p:attrName>style.visibility</p:attrName>
                                        </p:attrNameLst>
                                      </p:cBhvr>
                                      <p:to>
                                        <p:strVal val="visible"/>
                                      </p:to>
                                    </p:set>
                                    <p:anim calcmode="lin" valueType="num">
                                      <p:cBhvr additive="base">
                                        <p:cTn id="39" dur="500" fill="hold"/>
                                        <p:tgtEl>
                                          <p:spTgt spid="7169"/>
                                        </p:tgtEl>
                                        <p:attrNameLst>
                                          <p:attrName>ppt_x</p:attrName>
                                        </p:attrNameLst>
                                      </p:cBhvr>
                                      <p:tavLst>
                                        <p:tav tm="0">
                                          <p:val>
                                            <p:strVal val="#ppt_x"/>
                                          </p:val>
                                        </p:tav>
                                        <p:tav tm="100000">
                                          <p:val>
                                            <p:strVal val="#ppt_x"/>
                                          </p:val>
                                        </p:tav>
                                      </p:tavLst>
                                    </p:anim>
                                    <p:anim calcmode="lin" valueType="num">
                                      <p:cBhvr additive="base">
                                        <p:cTn id="40" dur="500" fill="hold"/>
                                        <p:tgtEl>
                                          <p:spTgt spid="71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animBg="1"/>
      <p:bldP spid="16" grpId="0" animBg="1"/>
      <p:bldP spid="18"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19554737" y="-1884362"/>
            <a:ext cx="36576000" cy="10972800"/>
          </a:xfrm>
          <a:prstGeom prst="rect">
            <a:avLst/>
          </a:prstGeom>
        </p:spPr>
      </p:pic>
      <p:sp>
        <p:nvSpPr>
          <p:cNvPr id="3" name="CasellaDiTesto 2"/>
          <p:cNvSpPr txBox="1"/>
          <p:nvPr/>
        </p:nvSpPr>
        <p:spPr>
          <a:xfrm>
            <a:off x="6096000" y="6550224"/>
            <a:ext cx="4572000" cy="307777"/>
          </a:xfrm>
          <a:prstGeom prst="rect">
            <a:avLst/>
          </a:prstGeom>
          <a:noFill/>
        </p:spPr>
        <p:txBody>
          <a:bodyPr wrap="square" rtlCol="0">
            <a:spAutoFit/>
          </a:bodyPr>
          <a:lstStyle/>
          <a:p>
            <a:r>
              <a:rPr lang="it-IT" sz="1400" dirty="0" smtClean="0">
                <a:solidFill>
                  <a:prstClr val="black"/>
                </a:solidFill>
                <a:latin typeface="Calibri"/>
              </a:rPr>
              <a:t>ENERGIA - corso SCALA - </a:t>
            </a:r>
            <a:r>
              <a:rPr lang="it-IT" sz="1400" dirty="0" err="1" smtClean="0">
                <a:solidFill>
                  <a:prstClr val="black"/>
                </a:solidFill>
                <a:latin typeface="Calibri"/>
              </a:rPr>
              <a:t>Francini</a:t>
            </a:r>
            <a:r>
              <a:rPr lang="it-IT" sz="1400" dirty="0" smtClean="0">
                <a:solidFill>
                  <a:prstClr val="black"/>
                </a:solidFill>
                <a:latin typeface="Calibri"/>
              </a:rPr>
              <a:t> 28/02/2020</a:t>
            </a:r>
            <a:endParaRPr lang="it-IT" sz="1400" dirty="0">
              <a:solidFill>
                <a:prstClr val="black"/>
              </a:solidFill>
              <a:latin typeface="Calibri"/>
            </a:endParaRPr>
          </a:p>
        </p:txBody>
      </p:sp>
    </p:spTree>
    <p:extLst>
      <p:ext uri="{BB962C8B-B14F-4D97-AF65-F5344CB8AC3E}">
        <p14:creationId xmlns:p14="http://schemas.microsoft.com/office/powerpoint/2010/main" val="1105053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19536" y="404665"/>
            <a:ext cx="8229600" cy="6145559"/>
          </a:xfrm>
        </p:spPr>
        <p:txBody>
          <a:bodyPr>
            <a:noAutofit/>
          </a:bodyPr>
          <a:lstStyle/>
          <a:p>
            <a:pPr marL="0" indent="0" algn="just">
              <a:buNone/>
            </a:pPr>
            <a:r>
              <a:rPr lang="it-IT" sz="2800" dirty="0"/>
              <a:t>Viene spontaneo descrivere queste situazioni come dei trasferimenti di energia tra il sistema che applica la forza e il sistema al quale è applicata la forza stessa.</a:t>
            </a:r>
          </a:p>
          <a:p>
            <a:pPr marL="0" indent="0" algn="just">
              <a:buNone/>
            </a:pPr>
            <a:endParaRPr lang="it-IT" sz="2800" dirty="0"/>
          </a:p>
          <a:p>
            <a:pPr marL="0" indent="0" algn="just">
              <a:buNone/>
            </a:pPr>
            <a:endParaRPr lang="it-IT" sz="2800" dirty="0"/>
          </a:p>
        </p:txBody>
      </p:sp>
      <p:grpSp>
        <p:nvGrpSpPr>
          <p:cNvPr id="18" name="Gruppo 17"/>
          <p:cNvGrpSpPr/>
          <p:nvPr/>
        </p:nvGrpSpPr>
        <p:grpSpPr>
          <a:xfrm>
            <a:off x="2783632" y="1700808"/>
            <a:ext cx="6552728" cy="3744416"/>
            <a:chOff x="1115616" y="2132856"/>
            <a:chExt cx="6552728" cy="3744416"/>
          </a:xfrm>
        </p:grpSpPr>
        <p:sp>
          <p:nvSpPr>
            <p:cNvPr id="6" name="Ovale 5"/>
            <p:cNvSpPr/>
            <p:nvPr/>
          </p:nvSpPr>
          <p:spPr>
            <a:xfrm>
              <a:off x="1115616" y="2132856"/>
              <a:ext cx="2520280" cy="2520280"/>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
          <p:nvSpPr>
            <p:cNvPr id="7" name="Ovale 6"/>
            <p:cNvSpPr/>
            <p:nvPr/>
          </p:nvSpPr>
          <p:spPr>
            <a:xfrm>
              <a:off x="5076056" y="3284984"/>
              <a:ext cx="2592288" cy="2592288"/>
            </a:xfrm>
            <a:prstGeom prst="ellipse">
              <a:avLst/>
            </a:prstGeom>
            <a:noFill/>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
          <p:nvSpPr>
            <p:cNvPr id="8" name="CasellaDiTesto 7"/>
            <p:cNvSpPr txBox="1"/>
            <p:nvPr/>
          </p:nvSpPr>
          <p:spPr>
            <a:xfrm>
              <a:off x="1331640" y="2996952"/>
              <a:ext cx="2138471" cy="646331"/>
            </a:xfrm>
            <a:prstGeom prst="rect">
              <a:avLst/>
            </a:prstGeom>
            <a:noFill/>
          </p:spPr>
          <p:txBody>
            <a:bodyPr wrap="none" rtlCol="0">
              <a:spAutoFit/>
            </a:bodyPr>
            <a:lstStyle/>
            <a:p>
              <a:pPr algn="ctr"/>
              <a:r>
                <a:rPr lang="it-IT" dirty="0"/>
                <a:t>Sistema che APPLICA</a:t>
              </a:r>
            </a:p>
            <a:p>
              <a:pPr algn="ctr"/>
              <a:r>
                <a:rPr lang="it-IT" dirty="0"/>
                <a:t>La forza</a:t>
              </a:r>
            </a:p>
          </p:txBody>
        </p:sp>
        <p:sp>
          <p:nvSpPr>
            <p:cNvPr id="9" name="CasellaDiTesto 8"/>
            <p:cNvSpPr txBox="1"/>
            <p:nvPr/>
          </p:nvSpPr>
          <p:spPr>
            <a:xfrm>
              <a:off x="5579437" y="4005064"/>
              <a:ext cx="1558183" cy="923330"/>
            </a:xfrm>
            <a:prstGeom prst="rect">
              <a:avLst/>
            </a:prstGeom>
            <a:noFill/>
          </p:spPr>
          <p:txBody>
            <a:bodyPr wrap="none" rtlCol="0">
              <a:spAutoFit/>
            </a:bodyPr>
            <a:lstStyle/>
            <a:p>
              <a:pPr algn="ctr"/>
              <a:r>
                <a:rPr lang="it-IT" dirty="0"/>
                <a:t>Sistema su cui </a:t>
              </a:r>
            </a:p>
            <a:p>
              <a:pPr algn="ctr"/>
              <a:r>
                <a:rPr lang="it-IT" dirty="0"/>
                <a:t>SI APPLICA</a:t>
              </a:r>
            </a:p>
            <a:p>
              <a:pPr algn="ctr"/>
              <a:r>
                <a:rPr lang="it-IT" dirty="0"/>
                <a:t>La forza</a:t>
              </a:r>
            </a:p>
          </p:txBody>
        </p:sp>
        <p:sp>
          <p:nvSpPr>
            <p:cNvPr id="10" name="Freccia a destra 9"/>
            <p:cNvSpPr/>
            <p:nvPr/>
          </p:nvSpPr>
          <p:spPr>
            <a:xfrm rot="1172640">
              <a:off x="3690764" y="3653294"/>
              <a:ext cx="14401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3995936" y="3140968"/>
              <a:ext cx="1154227" cy="523220"/>
            </a:xfrm>
            <a:prstGeom prst="rect">
              <a:avLst/>
            </a:prstGeom>
            <a:noFill/>
          </p:spPr>
          <p:txBody>
            <a:bodyPr wrap="none" rtlCol="0">
              <a:spAutoFit/>
            </a:bodyPr>
            <a:lstStyle/>
            <a:p>
              <a:r>
                <a:rPr lang="it-IT" sz="2800" dirty="0"/>
                <a:t>FORZA</a:t>
              </a:r>
            </a:p>
          </p:txBody>
        </p:sp>
        <p:sp>
          <p:nvSpPr>
            <p:cNvPr id="15" name="CasellaDiTesto 14"/>
            <p:cNvSpPr txBox="1"/>
            <p:nvPr/>
          </p:nvSpPr>
          <p:spPr>
            <a:xfrm>
              <a:off x="2123728" y="3645024"/>
              <a:ext cx="481222" cy="707886"/>
            </a:xfrm>
            <a:prstGeom prst="rect">
              <a:avLst/>
            </a:prstGeom>
            <a:noFill/>
          </p:spPr>
          <p:txBody>
            <a:bodyPr wrap="none" rtlCol="0">
              <a:spAutoFit/>
            </a:bodyPr>
            <a:lstStyle/>
            <a:p>
              <a:r>
                <a:rPr lang="it-IT" sz="4000" dirty="0"/>
                <a:t>A</a:t>
              </a:r>
            </a:p>
          </p:txBody>
        </p:sp>
      </p:grpSp>
      <p:sp>
        <p:nvSpPr>
          <p:cNvPr id="16" name="CasellaDiTesto 15"/>
          <p:cNvSpPr txBox="1"/>
          <p:nvPr/>
        </p:nvSpPr>
        <p:spPr>
          <a:xfrm>
            <a:off x="7824192" y="4581128"/>
            <a:ext cx="463588" cy="707886"/>
          </a:xfrm>
          <a:prstGeom prst="rect">
            <a:avLst/>
          </a:prstGeom>
          <a:noFill/>
        </p:spPr>
        <p:txBody>
          <a:bodyPr wrap="none" rtlCol="0">
            <a:spAutoFit/>
          </a:bodyPr>
          <a:lstStyle/>
          <a:p>
            <a:r>
              <a:rPr lang="it-IT" sz="4000" dirty="0"/>
              <a:t>B</a:t>
            </a:r>
          </a:p>
        </p:txBody>
      </p:sp>
      <p:sp>
        <p:nvSpPr>
          <p:cNvPr id="17" name="CasellaDiTesto 16"/>
          <p:cNvSpPr txBox="1"/>
          <p:nvPr/>
        </p:nvSpPr>
        <p:spPr>
          <a:xfrm>
            <a:off x="1703512" y="4653136"/>
            <a:ext cx="6287362" cy="1938992"/>
          </a:xfrm>
          <a:prstGeom prst="rect">
            <a:avLst/>
          </a:prstGeom>
          <a:noFill/>
        </p:spPr>
        <p:txBody>
          <a:bodyPr wrap="none" rtlCol="0">
            <a:spAutoFit/>
          </a:bodyPr>
          <a:lstStyle/>
          <a:p>
            <a:r>
              <a:rPr lang="it-IT" sz="2400" dirty="0"/>
              <a:t>NOTA: la FORZA è una grandezza che ha </a:t>
            </a:r>
          </a:p>
          <a:p>
            <a:r>
              <a:rPr lang="it-IT" sz="2400" dirty="0"/>
              <a:t>un </a:t>
            </a:r>
            <a:r>
              <a:rPr lang="it-IT" sz="2400" b="1" dirty="0"/>
              <a:t>modulo (intensità)</a:t>
            </a:r>
          </a:p>
          <a:p>
            <a:r>
              <a:rPr lang="it-IT" sz="2400" dirty="0"/>
              <a:t>una </a:t>
            </a:r>
            <a:r>
              <a:rPr lang="it-IT" sz="2400" b="1" dirty="0"/>
              <a:t>direzione</a:t>
            </a:r>
          </a:p>
          <a:p>
            <a:r>
              <a:rPr lang="it-IT" sz="2400" dirty="0"/>
              <a:t>e un </a:t>
            </a:r>
            <a:r>
              <a:rPr lang="it-IT" sz="2400" b="1" dirty="0"/>
              <a:t>verso</a:t>
            </a:r>
          </a:p>
          <a:p>
            <a:r>
              <a:rPr lang="it-IT" sz="2400" dirty="0"/>
              <a:t>E’ un VETTORE : può andare da A </a:t>
            </a:r>
            <a:r>
              <a:rPr lang="it-IT" sz="2400" dirty="0" err="1"/>
              <a:t>a</a:t>
            </a:r>
            <a:r>
              <a:rPr lang="it-IT" sz="2400" dirty="0"/>
              <a:t> B, o da B ad A</a:t>
            </a:r>
          </a:p>
        </p:txBody>
      </p:sp>
      <p:sp>
        <p:nvSpPr>
          <p:cNvPr id="19" name="CasellaDiTesto 18"/>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Tree>
    <p:extLst>
      <p:ext uri="{BB962C8B-B14F-4D97-AF65-F5344CB8AC3E}">
        <p14:creationId xmlns:p14="http://schemas.microsoft.com/office/powerpoint/2010/main" val="2264655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03512" y="188640"/>
            <a:ext cx="8784976" cy="4573560"/>
          </a:xfrm>
          <a:prstGeom prst="rect">
            <a:avLst/>
          </a:prstGeom>
        </p:spPr>
        <p:txBody>
          <a:bodyPr wrap="square">
            <a:spAutoFit/>
          </a:bodyPr>
          <a:lstStyle/>
          <a:p>
            <a:pPr lvl="0" algn="just">
              <a:spcBef>
                <a:spcPct val="20000"/>
              </a:spcBef>
            </a:pPr>
            <a:r>
              <a:rPr lang="it-IT" sz="2800" dirty="0">
                <a:solidFill>
                  <a:prstClr val="black"/>
                </a:solidFill>
              </a:rPr>
              <a:t>Quando una forza causa un trasferimento di energia diciamo che la forza ha compiuto un lavoro L sul sistema. Possiamo quindi definire il lavoro L di una forza nel modo seguente:</a:t>
            </a:r>
          </a:p>
          <a:p>
            <a:pPr lvl="0" algn="just">
              <a:spcBef>
                <a:spcPct val="20000"/>
              </a:spcBef>
            </a:pPr>
            <a:endParaRPr lang="it-IT" sz="2800" dirty="0">
              <a:solidFill>
                <a:prstClr val="black"/>
              </a:solidFill>
            </a:endParaRPr>
          </a:p>
          <a:p>
            <a:pPr lvl="0" algn="just">
              <a:spcBef>
                <a:spcPct val="20000"/>
              </a:spcBef>
            </a:pPr>
            <a:r>
              <a:rPr lang="it-IT" sz="2800" dirty="0">
                <a:solidFill>
                  <a:prstClr val="black"/>
                </a:solidFill>
              </a:rPr>
              <a:t>“</a:t>
            </a:r>
            <a:r>
              <a:rPr lang="it-IT" sz="2800" i="1" dirty="0">
                <a:solidFill>
                  <a:prstClr val="black"/>
                </a:solidFill>
              </a:rPr>
              <a:t>Il lavoro L è l’energia trasferita a un corpo (</a:t>
            </a:r>
            <a:r>
              <a:rPr lang="it-IT" sz="2800" i="1" u="sng" dirty="0">
                <a:solidFill>
                  <a:prstClr val="black"/>
                </a:solidFill>
              </a:rPr>
              <a:t>o da un corpo</a:t>
            </a:r>
            <a:r>
              <a:rPr lang="it-IT" sz="2800" i="1" dirty="0">
                <a:solidFill>
                  <a:prstClr val="black"/>
                </a:solidFill>
              </a:rPr>
              <a:t>) per mezzo di una forza che agisce sul corpo stesso. Se l’energia è ceduta </a:t>
            </a:r>
            <a:r>
              <a:rPr lang="it-IT" sz="2800" b="1" i="1" dirty="0">
                <a:solidFill>
                  <a:prstClr val="black"/>
                </a:solidFill>
              </a:rPr>
              <a:t>al</a:t>
            </a:r>
            <a:r>
              <a:rPr lang="it-IT" sz="2800" i="1" dirty="0">
                <a:solidFill>
                  <a:prstClr val="black"/>
                </a:solidFill>
              </a:rPr>
              <a:t> corpo si tratta di un lavoro positivo (è un numero positivo), viceversa se l’energia è ceduta </a:t>
            </a:r>
            <a:r>
              <a:rPr lang="it-IT" sz="2800" b="1" i="1" dirty="0">
                <a:solidFill>
                  <a:prstClr val="black"/>
                </a:solidFill>
              </a:rPr>
              <a:t>dal</a:t>
            </a:r>
            <a:r>
              <a:rPr lang="it-IT" sz="2800" i="1" dirty="0">
                <a:solidFill>
                  <a:prstClr val="black"/>
                </a:solidFill>
              </a:rPr>
              <a:t> corpo il lavoro assume un valore negativo</a:t>
            </a:r>
            <a:r>
              <a:rPr lang="it-IT" sz="2800" dirty="0">
                <a:solidFill>
                  <a:prstClr val="black"/>
                </a:solidFill>
              </a:rPr>
              <a:t>”</a:t>
            </a:r>
            <a:endParaRPr lang="it-IT" dirty="0"/>
          </a:p>
        </p:txBody>
      </p:sp>
      <p:sp>
        <p:nvSpPr>
          <p:cNvPr id="5" name="CasellaDiTesto 4"/>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
        <p:nvSpPr>
          <p:cNvPr id="6" name="CasellaDiTesto 5"/>
          <p:cNvSpPr txBox="1"/>
          <p:nvPr/>
        </p:nvSpPr>
        <p:spPr>
          <a:xfrm>
            <a:off x="1703512" y="4941169"/>
            <a:ext cx="8784976" cy="954107"/>
          </a:xfrm>
          <a:prstGeom prst="rect">
            <a:avLst/>
          </a:prstGeom>
          <a:noFill/>
        </p:spPr>
        <p:txBody>
          <a:bodyPr wrap="square" rtlCol="0">
            <a:spAutoFit/>
          </a:bodyPr>
          <a:lstStyle/>
          <a:p>
            <a:r>
              <a:rPr lang="it-IT" sz="2800" dirty="0"/>
              <a:t>Il lavoro è positivo o negativo in riferimento al sistema </a:t>
            </a:r>
            <a:r>
              <a:rPr lang="it-IT" sz="2800" u="sng" dirty="0"/>
              <a:t>che applica</a:t>
            </a:r>
            <a:r>
              <a:rPr lang="it-IT" sz="2800" dirty="0"/>
              <a:t> la forza</a:t>
            </a:r>
          </a:p>
        </p:txBody>
      </p:sp>
    </p:spTree>
    <p:extLst>
      <p:ext uri="{BB962C8B-B14F-4D97-AF65-F5344CB8AC3E}">
        <p14:creationId xmlns:p14="http://schemas.microsoft.com/office/powerpoint/2010/main" val="3699518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116633"/>
            <a:ext cx="8229600" cy="5937523"/>
          </a:xfrm>
        </p:spPr>
        <p:txBody>
          <a:bodyPr>
            <a:noAutofit/>
          </a:bodyPr>
          <a:lstStyle/>
          <a:p>
            <a:pPr marL="0" indent="0" algn="just">
              <a:buNone/>
            </a:pPr>
            <a:r>
              <a:rPr lang="it-IT" sz="2400" dirty="0"/>
              <a:t>Notare che il lavoro L di una forza, così definito, ha le stesse dimensioni dell’energia, ovvero si misura in Joule, ma dobbiamo sempre ricordare che il lavoro rappresenta una trasferimento di energia, ed il suo segno positivo o negativo indica il verso in cui procede il trasferimento. </a:t>
            </a:r>
          </a:p>
          <a:p>
            <a:pPr marL="0" indent="0" algn="just">
              <a:buNone/>
            </a:pPr>
            <a:r>
              <a:rPr lang="it-IT" sz="2400" dirty="0"/>
              <a:t>Ricordiamo che questi trasferimenti di energia avvengono per tutte le diverse forme di energia che si sono introdotte per descrivere  i fenomeni naturali: </a:t>
            </a:r>
          </a:p>
          <a:p>
            <a:pPr lvl="0" algn="ctr"/>
            <a:r>
              <a:rPr lang="it-IT" sz="2000" dirty="0"/>
              <a:t>Energia gravitazionale</a:t>
            </a:r>
          </a:p>
          <a:p>
            <a:pPr lvl="0" algn="ctr"/>
            <a:r>
              <a:rPr lang="it-IT" sz="2000" dirty="0"/>
              <a:t>Energia cinetica</a:t>
            </a:r>
          </a:p>
          <a:p>
            <a:pPr lvl="0" algn="ctr"/>
            <a:r>
              <a:rPr lang="it-IT" sz="2000" dirty="0"/>
              <a:t>Energia termica</a:t>
            </a:r>
          </a:p>
          <a:p>
            <a:pPr lvl="0" algn="ctr"/>
            <a:r>
              <a:rPr lang="it-IT" sz="2000" dirty="0"/>
              <a:t>Energia elastica</a:t>
            </a:r>
          </a:p>
          <a:p>
            <a:pPr lvl="0" algn="ctr"/>
            <a:r>
              <a:rPr lang="it-IT" sz="2000" dirty="0"/>
              <a:t>Energia elettromagnetica</a:t>
            </a:r>
          </a:p>
          <a:p>
            <a:pPr lvl="0" algn="ctr"/>
            <a:r>
              <a:rPr lang="it-IT" sz="2000" dirty="0"/>
              <a:t>Energia chimica</a:t>
            </a:r>
          </a:p>
          <a:p>
            <a:pPr lvl="0" algn="ctr"/>
            <a:r>
              <a:rPr lang="it-IT" sz="2000" dirty="0"/>
              <a:t>Energia radiante</a:t>
            </a:r>
          </a:p>
          <a:p>
            <a:pPr lvl="0" algn="ctr"/>
            <a:r>
              <a:rPr lang="it-IT" sz="2000" dirty="0"/>
              <a:t>Energia nucleare</a:t>
            </a:r>
          </a:p>
          <a:p>
            <a:pPr lvl="0" algn="ctr"/>
            <a:r>
              <a:rPr lang="it-IT" sz="2000" dirty="0"/>
              <a:t>Energia associata alla </a:t>
            </a:r>
            <a:r>
              <a:rPr lang="it-IT" sz="2000" dirty="0" err="1"/>
              <a:t>massa…………</a:t>
            </a:r>
            <a:endParaRPr lang="it-IT" sz="2000" dirty="0"/>
          </a:p>
          <a:p>
            <a:pPr marL="0" indent="0">
              <a:buNone/>
            </a:pPr>
            <a:endParaRPr lang="it-IT" dirty="0"/>
          </a:p>
        </p:txBody>
      </p:sp>
      <p:sp>
        <p:nvSpPr>
          <p:cNvPr id="5" name="CasellaDiTesto 4"/>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Tree>
    <p:extLst>
      <p:ext uri="{BB962C8B-B14F-4D97-AF65-F5344CB8AC3E}">
        <p14:creationId xmlns:p14="http://schemas.microsoft.com/office/powerpoint/2010/main" val="478498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1544" y="692696"/>
            <a:ext cx="8229600" cy="1143000"/>
          </a:xfrm>
        </p:spPr>
        <p:txBody>
          <a:bodyPr>
            <a:normAutofit fontScale="90000"/>
          </a:bodyPr>
          <a:lstStyle/>
          <a:p>
            <a:pPr lvl="0">
              <a:spcBef>
                <a:spcPct val="20000"/>
              </a:spcBef>
            </a:pPr>
            <a:r>
              <a:rPr lang="it-IT" sz="3100" dirty="0">
                <a:solidFill>
                  <a:prstClr val="black"/>
                </a:solidFill>
                <a:ea typeface="+mn-ea"/>
                <a:cs typeface="+mn-cs"/>
              </a:rPr>
              <a:t>Il lavoro così definito </a:t>
            </a:r>
            <a:r>
              <a:rPr lang="it-IT" sz="3100" u="sng" dirty="0">
                <a:solidFill>
                  <a:prstClr val="black"/>
                </a:solidFill>
                <a:ea typeface="+mn-ea"/>
                <a:cs typeface="+mn-cs"/>
              </a:rPr>
              <a:t>non corrisponde </a:t>
            </a:r>
            <a:r>
              <a:rPr lang="it-IT" sz="3100" dirty="0">
                <a:solidFill>
                  <a:prstClr val="black"/>
                </a:solidFill>
                <a:ea typeface="+mn-ea"/>
                <a:cs typeface="+mn-cs"/>
              </a:rPr>
              <a:t>a quello che si intende comunemente per lavoro. In questo ultimo caso spesso si associa al lavoro l’idea di fatica, di sforzo.</a:t>
            </a:r>
            <a:br>
              <a:rPr lang="it-IT" sz="3100" dirty="0">
                <a:solidFill>
                  <a:prstClr val="black"/>
                </a:solidFill>
                <a:ea typeface="+mn-ea"/>
                <a:cs typeface="+mn-cs"/>
              </a:rPr>
            </a:br>
            <a:endParaRPr lang="it-IT" dirty="0"/>
          </a:p>
        </p:txBody>
      </p:sp>
      <p:pic>
        <p:nvPicPr>
          <p:cNvPr id="4" name="Immagine 3" descr="iStock_lavoro.jpg"/>
          <p:cNvPicPr>
            <a:picLocks noChangeAspect="1"/>
          </p:cNvPicPr>
          <p:nvPr/>
        </p:nvPicPr>
        <p:blipFill>
          <a:blip r:embed="rId2" cstate="print"/>
          <a:stretch>
            <a:fillRect/>
          </a:stretch>
        </p:blipFill>
        <p:spPr>
          <a:xfrm>
            <a:off x="3359697" y="1916832"/>
            <a:ext cx="5267325" cy="2952750"/>
          </a:xfrm>
          <a:prstGeom prst="rect">
            <a:avLst/>
          </a:prstGeom>
        </p:spPr>
      </p:pic>
      <p:sp>
        <p:nvSpPr>
          <p:cNvPr id="6" name="CasellaDiTesto 5"/>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Tree>
    <p:extLst>
      <p:ext uri="{BB962C8B-B14F-4D97-AF65-F5344CB8AC3E}">
        <p14:creationId xmlns:p14="http://schemas.microsoft.com/office/powerpoint/2010/main" val="3246387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24000" y="189692"/>
            <a:ext cx="9036496" cy="6371455"/>
          </a:xfrm>
        </p:spPr>
        <p:txBody>
          <a:bodyPr>
            <a:normAutofit lnSpcReduction="10000"/>
          </a:bodyPr>
          <a:lstStyle/>
          <a:p>
            <a:pPr marL="0" indent="0" algn="ctr">
              <a:buNone/>
            </a:pPr>
            <a:r>
              <a:rPr lang="it-IT" sz="3000" dirty="0"/>
              <a:t>Approfondiamo questo punto con un esempio:</a:t>
            </a:r>
          </a:p>
          <a:p>
            <a:endParaRPr lang="it-IT" dirty="0" smtClean="0"/>
          </a:p>
          <a:p>
            <a:endParaRPr lang="it-IT" dirty="0" smtClean="0"/>
          </a:p>
          <a:p>
            <a:endParaRPr lang="it-IT" dirty="0" smtClean="0"/>
          </a:p>
          <a:p>
            <a:endParaRPr lang="it-IT" dirty="0" smtClean="0"/>
          </a:p>
          <a:p>
            <a:pPr marL="0" indent="0" algn="just">
              <a:buNone/>
            </a:pPr>
            <a:r>
              <a:rPr lang="it-IT" sz="2800" dirty="0"/>
              <a:t>Portiamo una valigia dal piano terra al quinto piano, salendo le scale. Per compiere questa operazione dobbiamo applicare alla valigia una forza che è circa uguale e contraria alla forza peso della valigia stessa (che è pari alla attrazione gravitazionale tra la valigia e la terra): </a:t>
            </a:r>
            <a:r>
              <a:rPr lang="it-IT" sz="2800" u="sng" dirty="0"/>
              <a:t>la valigia non sale spontaneamente al quinto piano</a:t>
            </a:r>
            <a:r>
              <a:rPr lang="it-IT" sz="2800" dirty="0"/>
              <a:t>. </a:t>
            </a:r>
          </a:p>
          <a:p>
            <a:pPr marL="0" indent="0" algn="just">
              <a:buNone/>
            </a:pPr>
            <a:r>
              <a:rPr lang="it-IT" sz="2800" dirty="0"/>
              <a:t>Al termine del processo, possiamo affermare di aver compiuto un lavoro nel senso della definizione che abbiamo dato di lavoro di una forza? </a:t>
            </a:r>
          </a:p>
        </p:txBody>
      </p:sp>
      <p:pic>
        <p:nvPicPr>
          <p:cNvPr id="5" name="Immagine 4" descr="scale.jpg"/>
          <p:cNvPicPr>
            <a:picLocks noChangeAspect="1"/>
          </p:cNvPicPr>
          <p:nvPr/>
        </p:nvPicPr>
        <p:blipFill>
          <a:blip r:embed="rId2" cstate="print"/>
          <a:stretch>
            <a:fillRect/>
          </a:stretch>
        </p:blipFill>
        <p:spPr>
          <a:xfrm>
            <a:off x="4871864" y="836712"/>
            <a:ext cx="2476500" cy="1847850"/>
          </a:xfrm>
          <a:prstGeom prst="rect">
            <a:avLst/>
          </a:prstGeom>
        </p:spPr>
      </p:pic>
      <p:sp>
        <p:nvSpPr>
          <p:cNvPr id="6" name="CasellaDiTesto 5"/>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Tree>
    <p:extLst>
      <p:ext uri="{BB962C8B-B14F-4D97-AF65-F5344CB8AC3E}">
        <p14:creationId xmlns:p14="http://schemas.microsoft.com/office/powerpoint/2010/main" val="1985191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260649"/>
            <a:ext cx="8229600" cy="1944216"/>
          </a:xfrm>
        </p:spPr>
        <p:txBody>
          <a:bodyPr>
            <a:noAutofit/>
          </a:bodyPr>
          <a:lstStyle/>
          <a:p>
            <a:pPr marL="0" indent="0" algn="just">
              <a:buNone/>
            </a:pPr>
            <a:r>
              <a:rPr lang="it-IT" sz="2800" dirty="0"/>
              <a:t>Dobbiamo verificare se abbiamo trasferito energia da noi alla valigia, o dalla valigia a noi. In effetti la valigia ha cambiato posizione nello spazio, in quello spazio dove agisce la forza gravitazionale. </a:t>
            </a:r>
          </a:p>
          <a:p>
            <a:pPr marL="0" indent="0" algn="just">
              <a:buNone/>
            </a:pPr>
            <a:endParaRPr lang="it-IT" sz="2800" dirty="0"/>
          </a:p>
          <a:p>
            <a:pPr marL="0" indent="0" algn="just">
              <a:buNone/>
            </a:pPr>
            <a:endParaRPr lang="it-IT" sz="2800" dirty="0"/>
          </a:p>
          <a:p>
            <a:pPr marL="0" indent="0" algn="just">
              <a:buNone/>
            </a:pPr>
            <a:endParaRPr lang="it-IT" sz="2800" dirty="0"/>
          </a:p>
          <a:p>
            <a:pPr marL="0" indent="0" algn="just">
              <a:buNone/>
            </a:pPr>
            <a:endParaRPr lang="it-IT" sz="2800" dirty="0"/>
          </a:p>
          <a:p>
            <a:pPr marL="0" indent="0" algn="just">
              <a:buNone/>
            </a:pPr>
            <a:endParaRPr lang="it-IT" sz="2800" dirty="0"/>
          </a:p>
          <a:p>
            <a:pPr marL="0" indent="0">
              <a:buNone/>
            </a:pPr>
            <a:endParaRPr lang="it-IT" dirty="0"/>
          </a:p>
        </p:txBody>
      </p:sp>
      <p:grpSp>
        <p:nvGrpSpPr>
          <p:cNvPr id="22" name="Gruppo 21"/>
          <p:cNvGrpSpPr/>
          <p:nvPr/>
        </p:nvGrpSpPr>
        <p:grpSpPr>
          <a:xfrm>
            <a:off x="2423592" y="2060848"/>
            <a:ext cx="4136124" cy="1872208"/>
            <a:chOff x="899592" y="2060848"/>
            <a:chExt cx="4136124" cy="1872208"/>
          </a:xfrm>
        </p:grpSpPr>
        <p:cxnSp>
          <p:nvCxnSpPr>
            <p:cNvPr id="12" name="Connettore 1 11"/>
            <p:cNvCxnSpPr/>
            <p:nvPr/>
          </p:nvCxnSpPr>
          <p:spPr>
            <a:xfrm>
              <a:off x="1547664" y="2564904"/>
              <a:ext cx="1728192" cy="0"/>
            </a:xfrm>
            <a:prstGeom prst="line">
              <a:avLst/>
            </a:prstGeom>
          </p:spPr>
          <p:style>
            <a:lnRef idx="1">
              <a:schemeClr val="dk1"/>
            </a:lnRef>
            <a:fillRef idx="0">
              <a:schemeClr val="dk1"/>
            </a:fillRef>
            <a:effectRef idx="0">
              <a:schemeClr val="dk1"/>
            </a:effectRef>
            <a:fontRef idx="minor">
              <a:schemeClr val="tx1"/>
            </a:fontRef>
          </p:style>
        </p:cxnSp>
        <p:cxnSp>
          <p:nvCxnSpPr>
            <p:cNvPr id="13" name="Connettore 1 12"/>
            <p:cNvCxnSpPr/>
            <p:nvPr/>
          </p:nvCxnSpPr>
          <p:spPr>
            <a:xfrm>
              <a:off x="1547664" y="3933056"/>
              <a:ext cx="2880320" cy="0"/>
            </a:xfrm>
            <a:prstGeom prst="line">
              <a:avLst/>
            </a:prstGeom>
          </p:spPr>
          <p:style>
            <a:lnRef idx="1">
              <a:schemeClr val="dk1"/>
            </a:lnRef>
            <a:fillRef idx="0">
              <a:schemeClr val="dk1"/>
            </a:fillRef>
            <a:effectRef idx="0">
              <a:schemeClr val="dk1"/>
            </a:effectRef>
            <a:fontRef idx="minor">
              <a:schemeClr val="tx1"/>
            </a:fontRef>
          </p:style>
        </p:cxnSp>
        <p:sp>
          <p:nvSpPr>
            <p:cNvPr id="14" name="Parentesi graffa aperta 13"/>
            <p:cNvSpPr/>
            <p:nvPr/>
          </p:nvSpPr>
          <p:spPr>
            <a:xfrm>
              <a:off x="899592" y="2564904"/>
              <a:ext cx="432048" cy="1368152"/>
            </a:xfrm>
            <a:prstGeom prst="leftBrace">
              <a:avLst>
                <a:gd name="adj1" fmla="val 15716"/>
                <a:gd name="adj2" fmla="val 50000"/>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it-IT"/>
            </a:p>
          </p:txBody>
        </p:sp>
        <p:sp>
          <p:nvSpPr>
            <p:cNvPr id="17" name="Figura a mano libera 16"/>
            <p:cNvSpPr/>
            <p:nvPr/>
          </p:nvSpPr>
          <p:spPr>
            <a:xfrm>
              <a:off x="3059832" y="2140117"/>
              <a:ext cx="1080120" cy="1504908"/>
            </a:xfrm>
            <a:custGeom>
              <a:avLst/>
              <a:gdLst>
                <a:gd name="connsiteX0" fmla="*/ 1244009 w 1244009"/>
                <a:gd name="connsiteY0" fmla="*/ 1632097 h 1632097"/>
                <a:gd name="connsiteX1" fmla="*/ 999460 w 1244009"/>
                <a:gd name="connsiteY1" fmla="*/ 249865 h 1632097"/>
                <a:gd name="connsiteX2" fmla="*/ 0 w 1244009"/>
                <a:gd name="connsiteY2" fmla="*/ 132907 h 1632097"/>
                <a:gd name="connsiteX3" fmla="*/ 0 w 1244009"/>
                <a:gd name="connsiteY3" fmla="*/ 132907 h 1632097"/>
              </a:gdLst>
              <a:ahLst/>
              <a:cxnLst>
                <a:cxn ang="0">
                  <a:pos x="connsiteX0" y="connsiteY0"/>
                </a:cxn>
                <a:cxn ang="0">
                  <a:pos x="connsiteX1" y="connsiteY1"/>
                </a:cxn>
                <a:cxn ang="0">
                  <a:pos x="connsiteX2" y="connsiteY2"/>
                </a:cxn>
                <a:cxn ang="0">
                  <a:pos x="connsiteX3" y="connsiteY3"/>
                </a:cxn>
              </a:cxnLst>
              <a:rect l="l" t="t" r="r" b="b"/>
              <a:pathLst>
                <a:path w="1244009" h="1632097">
                  <a:moveTo>
                    <a:pt x="1244009" y="1632097"/>
                  </a:moveTo>
                  <a:cubicBezTo>
                    <a:pt x="1225402" y="1065913"/>
                    <a:pt x="1206795" y="499730"/>
                    <a:pt x="999460" y="249865"/>
                  </a:cubicBezTo>
                  <a:cubicBezTo>
                    <a:pt x="792125" y="0"/>
                    <a:pt x="0" y="132907"/>
                    <a:pt x="0" y="132907"/>
                  </a:cubicBezTo>
                  <a:lnTo>
                    <a:pt x="0" y="132907"/>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8" name="CasellaDiTesto 17"/>
            <p:cNvSpPr txBox="1"/>
            <p:nvPr/>
          </p:nvSpPr>
          <p:spPr>
            <a:xfrm>
              <a:off x="4499992" y="3140968"/>
              <a:ext cx="535724" cy="584775"/>
            </a:xfrm>
            <a:prstGeom prst="rect">
              <a:avLst/>
            </a:prstGeom>
            <a:noFill/>
          </p:spPr>
          <p:txBody>
            <a:bodyPr wrap="none" rtlCol="0">
              <a:spAutoFit/>
            </a:bodyPr>
            <a:lstStyle/>
            <a:p>
              <a:r>
                <a:rPr lang="it-IT" sz="3200" i="1" dirty="0"/>
                <a:t>M</a:t>
              </a:r>
            </a:p>
          </p:txBody>
        </p:sp>
        <p:grpSp>
          <p:nvGrpSpPr>
            <p:cNvPr id="38" name="Gruppo 37"/>
            <p:cNvGrpSpPr/>
            <p:nvPr/>
          </p:nvGrpSpPr>
          <p:grpSpPr>
            <a:xfrm>
              <a:off x="3851920" y="3429000"/>
              <a:ext cx="576064" cy="504056"/>
              <a:chOff x="6228184" y="2420888"/>
              <a:chExt cx="576064" cy="504056"/>
            </a:xfrm>
          </p:grpSpPr>
          <p:sp>
            <p:nvSpPr>
              <p:cNvPr id="21" name="Rettangolo arrotondato 20"/>
              <p:cNvSpPr/>
              <p:nvPr/>
            </p:nvSpPr>
            <p:spPr>
              <a:xfrm>
                <a:off x="6228184" y="2492896"/>
                <a:ext cx="576064" cy="432048"/>
              </a:xfrm>
              <a:prstGeom prst="round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grpSp>
            <p:nvGrpSpPr>
              <p:cNvPr id="33" name="Gruppo 32"/>
              <p:cNvGrpSpPr/>
              <p:nvPr/>
            </p:nvGrpSpPr>
            <p:grpSpPr>
              <a:xfrm>
                <a:off x="6372200" y="2420888"/>
                <a:ext cx="288032" cy="504056"/>
                <a:chOff x="6372200" y="2420888"/>
                <a:chExt cx="288032" cy="504056"/>
              </a:xfrm>
            </p:grpSpPr>
            <p:cxnSp>
              <p:nvCxnSpPr>
                <p:cNvPr id="23" name="Connettore 1 22"/>
                <p:cNvCxnSpPr/>
                <p:nvPr/>
              </p:nvCxnSpPr>
              <p:spPr>
                <a:xfrm>
                  <a:off x="6372200" y="2492896"/>
                  <a:ext cx="0" cy="43204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a:off x="6660232" y="2492896"/>
                  <a:ext cx="0" cy="43204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ettangolo 27"/>
                <p:cNvSpPr/>
                <p:nvPr/>
              </p:nvSpPr>
              <p:spPr>
                <a:xfrm>
                  <a:off x="6444208" y="2420888"/>
                  <a:ext cx="144016"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39" name="Gruppo 38"/>
            <p:cNvGrpSpPr/>
            <p:nvPr/>
          </p:nvGrpSpPr>
          <p:grpSpPr>
            <a:xfrm>
              <a:off x="2627784" y="2060848"/>
              <a:ext cx="576064" cy="504056"/>
              <a:chOff x="6228184" y="2420888"/>
              <a:chExt cx="576064" cy="504056"/>
            </a:xfrm>
          </p:grpSpPr>
          <p:sp>
            <p:nvSpPr>
              <p:cNvPr id="40" name="Rettangolo arrotondato 39"/>
              <p:cNvSpPr/>
              <p:nvPr/>
            </p:nvSpPr>
            <p:spPr>
              <a:xfrm>
                <a:off x="6228184" y="2492896"/>
                <a:ext cx="576064" cy="432048"/>
              </a:xfrm>
              <a:prstGeom prst="round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grpSp>
            <p:nvGrpSpPr>
              <p:cNvPr id="41" name="Gruppo 32"/>
              <p:cNvGrpSpPr/>
              <p:nvPr/>
            </p:nvGrpSpPr>
            <p:grpSpPr>
              <a:xfrm>
                <a:off x="6372200" y="2420888"/>
                <a:ext cx="288032" cy="504056"/>
                <a:chOff x="6372200" y="2420888"/>
                <a:chExt cx="288032" cy="504056"/>
              </a:xfrm>
            </p:grpSpPr>
            <p:cxnSp>
              <p:nvCxnSpPr>
                <p:cNvPr id="42" name="Connettore 1 41"/>
                <p:cNvCxnSpPr/>
                <p:nvPr/>
              </p:nvCxnSpPr>
              <p:spPr>
                <a:xfrm>
                  <a:off x="6372200" y="2492896"/>
                  <a:ext cx="0" cy="43204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a:off x="6660232" y="2492896"/>
                  <a:ext cx="0" cy="43204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Rettangolo 43"/>
                <p:cNvSpPr/>
                <p:nvPr/>
              </p:nvSpPr>
              <p:spPr>
                <a:xfrm>
                  <a:off x="6444208" y="2420888"/>
                  <a:ext cx="144016"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45" name="CasellaDiTesto 44"/>
            <p:cNvSpPr txBox="1"/>
            <p:nvPr/>
          </p:nvSpPr>
          <p:spPr>
            <a:xfrm>
              <a:off x="1187624" y="2924944"/>
              <a:ext cx="894797" cy="646331"/>
            </a:xfrm>
            <a:prstGeom prst="rect">
              <a:avLst/>
            </a:prstGeom>
            <a:noFill/>
          </p:spPr>
          <p:txBody>
            <a:bodyPr wrap="none" rtlCol="0">
              <a:spAutoFit/>
            </a:bodyPr>
            <a:lstStyle/>
            <a:p>
              <a:pPr algn="ctr"/>
              <a:r>
                <a:rPr lang="it-IT" dirty="0"/>
                <a:t>Cinque </a:t>
              </a:r>
            </a:p>
            <a:p>
              <a:pPr algn="ctr"/>
              <a:r>
                <a:rPr lang="it-IT" dirty="0"/>
                <a:t>piani</a:t>
              </a:r>
            </a:p>
          </p:txBody>
        </p:sp>
      </p:grpSp>
      <p:sp>
        <p:nvSpPr>
          <p:cNvPr id="46" name="CasellaDiTesto 45"/>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
        <p:nvSpPr>
          <p:cNvPr id="24" name="CasellaDiTesto 23"/>
          <p:cNvSpPr txBox="1"/>
          <p:nvPr/>
        </p:nvSpPr>
        <p:spPr>
          <a:xfrm>
            <a:off x="1847528" y="4725145"/>
            <a:ext cx="8568952" cy="2092881"/>
          </a:xfrm>
          <a:prstGeom prst="rect">
            <a:avLst/>
          </a:prstGeom>
          <a:noFill/>
        </p:spPr>
        <p:txBody>
          <a:bodyPr wrap="square" rtlCol="0">
            <a:spAutoFit/>
          </a:bodyPr>
          <a:lstStyle/>
          <a:p>
            <a:pPr lvl="0" algn="just"/>
            <a:r>
              <a:rPr lang="it-IT" sz="2800" dirty="0"/>
              <a:t>Pertanto l’energia associata a questa forza e che dipende dalla posizione, ovvero l’energia potenziale gravitazionale, è cambiata durante il trasporto della valigia, in particolare essa è aumentata.</a:t>
            </a:r>
          </a:p>
          <a:p>
            <a:endParaRPr lang="it-IT" dirty="0"/>
          </a:p>
        </p:txBody>
      </p:sp>
    </p:spTree>
    <p:extLst>
      <p:ext uri="{BB962C8B-B14F-4D97-AF65-F5344CB8AC3E}">
        <p14:creationId xmlns:p14="http://schemas.microsoft.com/office/powerpoint/2010/main" val="310439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ox(in)">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03512" y="620689"/>
            <a:ext cx="8784976" cy="1384995"/>
          </a:xfrm>
          <a:prstGeom prst="rect">
            <a:avLst/>
          </a:prstGeom>
        </p:spPr>
        <p:txBody>
          <a:bodyPr wrap="square">
            <a:spAutoFit/>
          </a:bodyPr>
          <a:lstStyle/>
          <a:p>
            <a:pPr lvl="0" algn="just">
              <a:spcBef>
                <a:spcPct val="20000"/>
              </a:spcBef>
            </a:pPr>
            <a:r>
              <a:rPr lang="it-IT" sz="2800" dirty="0">
                <a:solidFill>
                  <a:prstClr val="black"/>
                </a:solidFill>
              </a:rPr>
              <a:t>Possiamo quindi affermare che abbiamo compiuto un lavoro sulla valigia e questo lavoro è di segno positivo, cioè la valigia ha aumentato la sua energia. </a:t>
            </a:r>
          </a:p>
        </p:txBody>
      </p:sp>
      <p:sp>
        <p:nvSpPr>
          <p:cNvPr id="6" name="CasellaDiTesto 5"/>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grpSp>
        <p:nvGrpSpPr>
          <p:cNvPr id="8" name="Gruppo 7"/>
          <p:cNvGrpSpPr/>
          <p:nvPr/>
        </p:nvGrpSpPr>
        <p:grpSpPr>
          <a:xfrm>
            <a:off x="1775520" y="2492896"/>
            <a:ext cx="8712968" cy="1152128"/>
            <a:chOff x="251520" y="4365104"/>
            <a:chExt cx="8712968" cy="1152128"/>
          </a:xfrm>
        </p:grpSpPr>
        <p:sp>
          <p:nvSpPr>
            <p:cNvPr id="5" name="Rettangolo 4"/>
            <p:cNvSpPr/>
            <p:nvPr/>
          </p:nvSpPr>
          <p:spPr>
            <a:xfrm>
              <a:off x="251520" y="4365104"/>
              <a:ext cx="8640960" cy="1152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251520" y="4509120"/>
              <a:ext cx="8712968" cy="954107"/>
            </a:xfrm>
            <a:prstGeom prst="rect">
              <a:avLst/>
            </a:prstGeom>
          </p:spPr>
          <p:txBody>
            <a:bodyPr wrap="square">
              <a:spAutoFit/>
            </a:bodyPr>
            <a:lstStyle/>
            <a:p>
              <a:pPr lvl="0" algn="ctr">
                <a:spcBef>
                  <a:spcPct val="20000"/>
                </a:spcBef>
              </a:pPr>
              <a:r>
                <a:rPr lang="it-IT" sz="2800" dirty="0">
                  <a:solidFill>
                    <a:prstClr val="black"/>
                  </a:solidFill>
                </a:rPr>
                <a:t>E’ cambiata l’energia potenziale associata all’interazione tra la Terra e la valigia.</a:t>
              </a:r>
            </a:p>
          </p:txBody>
        </p:sp>
      </p:grpSp>
      <p:sp>
        <p:nvSpPr>
          <p:cNvPr id="9" name="Rettangolo 8"/>
          <p:cNvSpPr/>
          <p:nvPr/>
        </p:nvSpPr>
        <p:spPr>
          <a:xfrm>
            <a:off x="1775520" y="4005065"/>
            <a:ext cx="8640960" cy="954107"/>
          </a:xfrm>
          <a:prstGeom prst="rect">
            <a:avLst/>
          </a:prstGeom>
        </p:spPr>
        <p:txBody>
          <a:bodyPr wrap="square">
            <a:spAutoFit/>
          </a:bodyPr>
          <a:lstStyle/>
          <a:p>
            <a:pPr lvl="0" algn="just">
              <a:spcBef>
                <a:spcPct val="20000"/>
              </a:spcBef>
            </a:pPr>
            <a:r>
              <a:rPr lang="it-IT" sz="2800" dirty="0">
                <a:solidFill>
                  <a:prstClr val="black"/>
                </a:solidFill>
              </a:rPr>
              <a:t>La valigia, al quinto piano, è più lontana dal centro della Terra, quindi il sistema Valigia-Terra ha cambiato forma.</a:t>
            </a:r>
          </a:p>
        </p:txBody>
      </p:sp>
    </p:spTree>
    <p:extLst>
      <p:ext uri="{BB962C8B-B14F-4D97-AF65-F5344CB8AC3E}">
        <p14:creationId xmlns:p14="http://schemas.microsoft.com/office/powerpoint/2010/main" val="414499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188640"/>
            <a:ext cx="8229600" cy="1656184"/>
          </a:xfrm>
        </p:spPr>
        <p:txBody>
          <a:bodyPr>
            <a:noAutofit/>
          </a:bodyPr>
          <a:lstStyle/>
          <a:p>
            <a:pPr marL="0" indent="0" algn="just">
              <a:buNone/>
            </a:pPr>
            <a:r>
              <a:rPr lang="it-IT" sz="2400" dirty="0"/>
              <a:t>Immaginiamo ora di camminare con la stessa valigia sul marciapiede per una certa distanza: è cambiata la posizione della valigia rispetto al centro della Terra? Alla fine del tragitto abbiamo compiuto lavoro? </a:t>
            </a:r>
          </a:p>
          <a:p>
            <a:pPr marL="0" indent="0" algn="just">
              <a:buNone/>
            </a:pPr>
            <a:endParaRPr lang="it-IT" sz="2800" dirty="0"/>
          </a:p>
          <a:p>
            <a:pPr marL="0" indent="0" algn="just">
              <a:buNone/>
            </a:pPr>
            <a:endParaRPr lang="it-IT" sz="2800" dirty="0"/>
          </a:p>
          <a:p>
            <a:pPr marL="0" indent="0" algn="just">
              <a:buNone/>
            </a:pPr>
            <a:endParaRPr lang="it-IT" sz="2800" dirty="0"/>
          </a:p>
          <a:p>
            <a:pPr marL="0" indent="0" algn="just">
              <a:buNone/>
            </a:pPr>
            <a:endParaRPr lang="it-IT" sz="2800" dirty="0"/>
          </a:p>
          <a:p>
            <a:pPr marL="0" indent="0" algn="just">
              <a:buNone/>
            </a:pPr>
            <a:endParaRPr lang="it-IT" sz="2800" dirty="0"/>
          </a:p>
        </p:txBody>
      </p:sp>
      <p:grpSp>
        <p:nvGrpSpPr>
          <p:cNvPr id="55" name="Gruppo 54"/>
          <p:cNvGrpSpPr/>
          <p:nvPr/>
        </p:nvGrpSpPr>
        <p:grpSpPr>
          <a:xfrm>
            <a:off x="2567608" y="1916832"/>
            <a:ext cx="6696744" cy="1440160"/>
            <a:chOff x="1043608" y="1484784"/>
            <a:chExt cx="6696744" cy="1440160"/>
          </a:xfrm>
        </p:grpSpPr>
        <p:grpSp>
          <p:nvGrpSpPr>
            <p:cNvPr id="36" name="Gruppo 35"/>
            <p:cNvGrpSpPr/>
            <p:nvPr/>
          </p:nvGrpSpPr>
          <p:grpSpPr>
            <a:xfrm>
              <a:off x="2627784" y="1484784"/>
              <a:ext cx="792088" cy="1440160"/>
              <a:chOff x="2627784" y="1484784"/>
              <a:chExt cx="792088" cy="1440160"/>
            </a:xfrm>
          </p:grpSpPr>
          <p:grpSp>
            <p:nvGrpSpPr>
              <p:cNvPr id="5" name="Gruppo 4"/>
              <p:cNvGrpSpPr/>
              <p:nvPr/>
            </p:nvGrpSpPr>
            <p:grpSpPr>
              <a:xfrm>
                <a:off x="2627784" y="2204864"/>
                <a:ext cx="576064" cy="504056"/>
                <a:chOff x="6228184" y="2420888"/>
                <a:chExt cx="576064" cy="504056"/>
              </a:xfrm>
            </p:grpSpPr>
            <p:sp>
              <p:nvSpPr>
                <p:cNvPr id="6" name="Rettangolo arrotondato 5"/>
                <p:cNvSpPr/>
                <p:nvPr/>
              </p:nvSpPr>
              <p:spPr>
                <a:xfrm>
                  <a:off x="6228184" y="2492896"/>
                  <a:ext cx="576064" cy="432048"/>
                </a:xfrm>
                <a:prstGeom prst="round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grpSp>
              <p:nvGrpSpPr>
                <p:cNvPr id="7" name="Gruppo 32"/>
                <p:cNvGrpSpPr/>
                <p:nvPr/>
              </p:nvGrpSpPr>
              <p:grpSpPr>
                <a:xfrm>
                  <a:off x="6372200" y="2420888"/>
                  <a:ext cx="288032" cy="504056"/>
                  <a:chOff x="6372200" y="2420888"/>
                  <a:chExt cx="288032" cy="504056"/>
                </a:xfrm>
              </p:grpSpPr>
              <p:cxnSp>
                <p:nvCxnSpPr>
                  <p:cNvPr id="8" name="Connettore 1 7"/>
                  <p:cNvCxnSpPr/>
                  <p:nvPr/>
                </p:nvCxnSpPr>
                <p:spPr>
                  <a:xfrm>
                    <a:off x="6372200" y="2492896"/>
                    <a:ext cx="0" cy="43204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6660232" y="2492896"/>
                    <a:ext cx="0" cy="43204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6444208" y="2420888"/>
                    <a:ext cx="144016"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32" name="Gruppo 31"/>
              <p:cNvGrpSpPr/>
              <p:nvPr/>
            </p:nvGrpSpPr>
            <p:grpSpPr>
              <a:xfrm>
                <a:off x="2627784" y="1484784"/>
                <a:ext cx="792088" cy="1440160"/>
                <a:chOff x="5292080" y="1628800"/>
                <a:chExt cx="792088" cy="1440160"/>
              </a:xfrm>
            </p:grpSpPr>
            <p:sp>
              <p:nvSpPr>
                <p:cNvPr id="11" name="Ovale 10"/>
                <p:cNvSpPr/>
                <p:nvPr/>
              </p:nvSpPr>
              <p:spPr>
                <a:xfrm>
                  <a:off x="5580112" y="1628800"/>
                  <a:ext cx="288032"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1 12"/>
                <p:cNvCxnSpPr>
                  <a:stCxn id="11" idx="4"/>
                </p:cNvCxnSpPr>
                <p:nvPr/>
              </p:nvCxnSpPr>
              <p:spPr>
                <a:xfrm flipH="1">
                  <a:off x="5580112" y="1916832"/>
                  <a:ext cx="144016"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5580112" y="2492896"/>
                  <a:ext cx="216024"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flipH="1">
                  <a:off x="5292080" y="2492896"/>
                  <a:ext cx="216024"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5292080" y="2996952"/>
                  <a:ext cx="144016"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a:off x="5796136" y="2996952"/>
                  <a:ext cx="216024"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flipH="1">
                  <a:off x="5436096" y="2060848"/>
                  <a:ext cx="216024"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a:off x="5436096" y="2204864"/>
                  <a:ext cx="144016"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a:off x="5724128" y="2060848"/>
                  <a:ext cx="144016"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a:off x="5868144" y="2204864"/>
                  <a:ext cx="216024" cy="0"/>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34" name="Connettore 1 33"/>
            <p:cNvCxnSpPr/>
            <p:nvPr/>
          </p:nvCxnSpPr>
          <p:spPr>
            <a:xfrm>
              <a:off x="1043608" y="2924944"/>
              <a:ext cx="6696744"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Freccia a destra 34"/>
            <p:cNvSpPr/>
            <p:nvPr/>
          </p:nvSpPr>
          <p:spPr>
            <a:xfrm>
              <a:off x="3995936" y="2204864"/>
              <a:ext cx="129614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7" name="Gruppo 36"/>
            <p:cNvGrpSpPr/>
            <p:nvPr/>
          </p:nvGrpSpPr>
          <p:grpSpPr>
            <a:xfrm>
              <a:off x="5580112" y="1484784"/>
              <a:ext cx="792088" cy="1440160"/>
              <a:chOff x="2627784" y="1484784"/>
              <a:chExt cx="792088" cy="1440160"/>
            </a:xfrm>
          </p:grpSpPr>
          <p:grpSp>
            <p:nvGrpSpPr>
              <p:cNvPr id="38" name="Gruppo 4"/>
              <p:cNvGrpSpPr/>
              <p:nvPr/>
            </p:nvGrpSpPr>
            <p:grpSpPr>
              <a:xfrm>
                <a:off x="2627784" y="2204864"/>
                <a:ext cx="576064" cy="504056"/>
                <a:chOff x="6228184" y="2420888"/>
                <a:chExt cx="576064" cy="504056"/>
              </a:xfrm>
            </p:grpSpPr>
            <p:sp>
              <p:nvSpPr>
                <p:cNvPr id="50" name="Rettangolo arrotondato 49"/>
                <p:cNvSpPr/>
                <p:nvPr/>
              </p:nvSpPr>
              <p:spPr>
                <a:xfrm>
                  <a:off x="6228184" y="2492896"/>
                  <a:ext cx="576064" cy="432048"/>
                </a:xfrm>
                <a:prstGeom prst="round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grpSp>
              <p:nvGrpSpPr>
                <p:cNvPr id="51" name="Gruppo 32"/>
                <p:cNvGrpSpPr/>
                <p:nvPr/>
              </p:nvGrpSpPr>
              <p:grpSpPr>
                <a:xfrm>
                  <a:off x="6372200" y="2420888"/>
                  <a:ext cx="288032" cy="504056"/>
                  <a:chOff x="6372200" y="2420888"/>
                  <a:chExt cx="288032" cy="504056"/>
                </a:xfrm>
              </p:grpSpPr>
              <p:cxnSp>
                <p:nvCxnSpPr>
                  <p:cNvPr id="52" name="Connettore 1 51"/>
                  <p:cNvCxnSpPr/>
                  <p:nvPr/>
                </p:nvCxnSpPr>
                <p:spPr>
                  <a:xfrm>
                    <a:off x="6372200" y="2492896"/>
                    <a:ext cx="0" cy="43204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Connettore 1 52"/>
                  <p:cNvCxnSpPr/>
                  <p:nvPr/>
                </p:nvCxnSpPr>
                <p:spPr>
                  <a:xfrm>
                    <a:off x="6660232" y="2492896"/>
                    <a:ext cx="0" cy="43204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4" name="Rettangolo 53"/>
                  <p:cNvSpPr/>
                  <p:nvPr/>
                </p:nvSpPr>
                <p:spPr>
                  <a:xfrm>
                    <a:off x="6444208" y="2420888"/>
                    <a:ext cx="144016"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39" name="Gruppo 31"/>
              <p:cNvGrpSpPr/>
              <p:nvPr/>
            </p:nvGrpSpPr>
            <p:grpSpPr>
              <a:xfrm>
                <a:off x="2627784" y="1484784"/>
                <a:ext cx="792088" cy="1440160"/>
                <a:chOff x="5292080" y="1628800"/>
                <a:chExt cx="792088" cy="1440160"/>
              </a:xfrm>
            </p:grpSpPr>
            <p:sp>
              <p:nvSpPr>
                <p:cNvPr id="40" name="Ovale 39"/>
                <p:cNvSpPr/>
                <p:nvPr/>
              </p:nvSpPr>
              <p:spPr>
                <a:xfrm>
                  <a:off x="5580112" y="1628800"/>
                  <a:ext cx="288032"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1" name="Connettore 1 40"/>
                <p:cNvCxnSpPr>
                  <a:stCxn id="40" idx="4"/>
                </p:cNvCxnSpPr>
                <p:nvPr/>
              </p:nvCxnSpPr>
              <p:spPr>
                <a:xfrm flipH="1">
                  <a:off x="5580112" y="1916832"/>
                  <a:ext cx="144016"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a:off x="5580112" y="2492896"/>
                  <a:ext cx="216024"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flipH="1">
                  <a:off x="5292080" y="2492896"/>
                  <a:ext cx="216024"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a:off x="5292080" y="2996952"/>
                  <a:ext cx="144016"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ttore 1 44"/>
                <p:cNvCxnSpPr/>
                <p:nvPr/>
              </p:nvCxnSpPr>
              <p:spPr>
                <a:xfrm>
                  <a:off x="5796136" y="2996952"/>
                  <a:ext cx="216024"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ttore 1 45"/>
                <p:cNvCxnSpPr/>
                <p:nvPr/>
              </p:nvCxnSpPr>
              <p:spPr>
                <a:xfrm flipH="1">
                  <a:off x="5436096" y="2060848"/>
                  <a:ext cx="216024"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nettore 1 46"/>
                <p:cNvCxnSpPr/>
                <p:nvPr/>
              </p:nvCxnSpPr>
              <p:spPr>
                <a:xfrm>
                  <a:off x="5436096" y="2204864"/>
                  <a:ext cx="144016"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a:off x="5724128" y="2060848"/>
                  <a:ext cx="144016"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ttore 1 48"/>
                <p:cNvCxnSpPr/>
                <p:nvPr/>
              </p:nvCxnSpPr>
              <p:spPr>
                <a:xfrm>
                  <a:off x="5868144" y="2204864"/>
                  <a:ext cx="216024" cy="0"/>
                </a:xfrm>
                <a:prstGeom prst="line">
                  <a:avLst/>
                </a:prstGeom>
              </p:spPr>
              <p:style>
                <a:lnRef idx="1">
                  <a:schemeClr val="accent1"/>
                </a:lnRef>
                <a:fillRef idx="0">
                  <a:schemeClr val="accent1"/>
                </a:fillRef>
                <a:effectRef idx="0">
                  <a:schemeClr val="accent1"/>
                </a:effectRef>
                <a:fontRef idx="minor">
                  <a:schemeClr val="tx1"/>
                </a:fontRef>
              </p:style>
            </p:cxnSp>
          </p:grpSp>
        </p:grpSp>
      </p:grpSp>
      <p:sp>
        <p:nvSpPr>
          <p:cNvPr id="56" name="CasellaDiTesto 55"/>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
        <p:nvSpPr>
          <p:cNvPr id="57" name="Rettangolo 56"/>
          <p:cNvSpPr/>
          <p:nvPr/>
        </p:nvSpPr>
        <p:spPr>
          <a:xfrm>
            <a:off x="1775520" y="3933056"/>
            <a:ext cx="8568952" cy="1815882"/>
          </a:xfrm>
          <a:prstGeom prst="rect">
            <a:avLst/>
          </a:prstGeom>
        </p:spPr>
        <p:txBody>
          <a:bodyPr wrap="square">
            <a:spAutoFit/>
          </a:bodyPr>
          <a:lstStyle/>
          <a:p>
            <a:pPr lvl="0" algn="just">
              <a:spcBef>
                <a:spcPct val="20000"/>
              </a:spcBef>
            </a:pPr>
            <a:r>
              <a:rPr lang="it-IT" sz="2800" dirty="0">
                <a:solidFill>
                  <a:prstClr val="black"/>
                </a:solidFill>
              </a:rPr>
              <a:t>La risposta è </a:t>
            </a:r>
            <a:r>
              <a:rPr lang="it-IT" sz="2800" b="1" dirty="0">
                <a:solidFill>
                  <a:prstClr val="black"/>
                </a:solidFill>
              </a:rPr>
              <a:t>no</a:t>
            </a:r>
            <a:r>
              <a:rPr lang="it-IT" sz="2800" dirty="0">
                <a:solidFill>
                  <a:prstClr val="black"/>
                </a:solidFill>
              </a:rPr>
              <a:t> in termini della definizione di lavoro, infatti la valigia non acquisisce né cede energia nel processo (la sua quota rimane la stessa, e immaginiamo che la sua velocità sia trascurabile). </a:t>
            </a:r>
          </a:p>
        </p:txBody>
      </p:sp>
    </p:spTree>
    <p:extLst>
      <p:ext uri="{BB962C8B-B14F-4D97-AF65-F5344CB8AC3E}">
        <p14:creationId xmlns:p14="http://schemas.microsoft.com/office/powerpoint/2010/main" val="185328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ox(in)">
                                      <p:cBhvr>
                                        <p:cTn id="1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260648"/>
            <a:ext cx="8229600" cy="2520280"/>
          </a:xfrm>
        </p:spPr>
        <p:txBody>
          <a:bodyPr>
            <a:noAutofit/>
          </a:bodyPr>
          <a:lstStyle/>
          <a:p>
            <a:pPr marL="0" indent="0" algn="just">
              <a:buNone/>
            </a:pPr>
            <a:r>
              <a:rPr lang="it-IT" sz="2800" dirty="0"/>
              <a:t>E’ altrettanto vero che noi nel trasportare la valigia ci stanchiamo e abbiamo la netta percezione dello sforzo e del consumo da parte nostra di “energia”. </a:t>
            </a:r>
          </a:p>
          <a:p>
            <a:pPr marL="0" indent="0" algn="just">
              <a:buNone/>
            </a:pPr>
            <a:endParaRPr lang="it-IT" sz="2800" dirty="0"/>
          </a:p>
          <a:p>
            <a:pPr marL="0" indent="0" algn="ctr">
              <a:buNone/>
            </a:pPr>
            <a:r>
              <a:rPr lang="it-IT" sz="2800" dirty="0"/>
              <a:t>Non è una contraddizione, piuttosto </a:t>
            </a:r>
          </a:p>
          <a:p>
            <a:pPr marL="0" indent="0" algn="just">
              <a:buNone/>
            </a:pPr>
            <a:endParaRPr lang="it-IT" sz="2800" dirty="0"/>
          </a:p>
          <a:p>
            <a:pPr marL="0" indent="0" algn="just">
              <a:buNone/>
            </a:pPr>
            <a:endParaRPr lang="it-IT" sz="2800" dirty="0"/>
          </a:p>
        </p:txBody>
      </p:sp>
      <p:sp>
        <p:nvSpPr>
          <p:cNvPr id="6" name="CasellaDiTesto 5"/>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grpSp>
        <p:nvGrpSpPr>
          <p:cNvPr id="9" name="Gruppo 8"/>
          <p:cNvGrpSpPr/>
          <p:nvPr/>
        </p:nvGrpSpPr>
        <p:grpSpPr>
          <a:xfrm>
            <a:off x="2135560" y="2996952"/>
            <a:ext cx="8064896" cy="1152128"/>
            <a:chOff x="611560" y="2996952"/>
            <a:chExt cx="8064896" cy="1152128"/>
          </a:xfrm>
        </p:grpSpPr>
        <p:sp>
          <p:nvSpPr>
            <p:cNvPr id="5" name="Rettangolo 4"/>
            <p:cNvSpPr/>
            <p:nvPr/>
          </p:nvSpPr>
          <p:spPr>
            <a:xfrm>
              <a:off x="755576" y="2996952"/>
              <a:ext cx="7704856" cy="1152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611560" y="3068960"/>
              <a:ext cx="8064896" cy="954107"/>
            </a:xfrm>
            <a:prstGeom prst="rect">
              <a:avLst/>
            </a:prstGeom>
          </p:spPr>
          <p:txBody>
            <a:bodyPr wrap="square">
              <a:spAutoFit/>
            </a:bodyPr>
            <a:lstStyle/>
            <a:p>
              <a:pPr lvl="0" algn="ctr">
                <a:spcBef>
                  <a:spcPct val="20000"/>
                </a:spcBef>
              </a:pPr>
              <a:r>
                <a:rPr lang="it-IT" sz="2800" u="sng" dirty="0">
                  <a:solidFill>
                    <a:prstClr val="black"/>
                  </a:solidFill>
                </a:rPr>
                <a:t>dobbiamo avere sempre chiaro quale è e da cosa è costituito il sistema fisico che vogliamo studiare</a:t>
              </a:r>
              <a:r>
                <a:rPr lang="it-IT" sz="2800" dirty="0">
                  <a:solidFill>
                    <a:prstClr val="black"/>
                  </a:solidFill>
                </a:rPr>
                <a:t>. </a:t>
              </a:r>
            </a:p>
          </p:txBody>
        </p:sp>
      </p:grpSp>
      <p:sp>
        <p:nvSpPr>
          <p:cNvPr id="8" name="Rettangolo 7"/>
          <p:cNvSpPr/>
          <p:nvPr/>
        </p:nvSpPr>
        <p:spPr>
          <a:xfrm>
            <a:off x="1991544" y="4509120"/>
            <a:ext cx="8352928" cy="1815882"/>
          </a:xfrm>
          <a:prstGeom prst="rect">
            <a:avLst/>
          </a:prstGeom>
        </p:spPr>
        <p:txBody>
          <a:bodyPr wrap="square">
            <a:spAutoFit/>
          </a:bodyPr>
          <a:lstStyle/>
          <a:p>
            <a:pPr lvl="0" algn="just">
              <a:spcBef>
                <a:spcPct val="20000"/>
              </a:spcBef>
            </a:pPr>
            <a:r>
              <a:rPr lang="it-IT" sz="2800" dirty="0">
                <a:solidFill>
                  <a:prstClr val="black"/>
                </a:solidFill>
              </a:rPr>
              <a:t>Anche rimanendo fermi tenendo la valigia sospesa, a noi costa un dispendio di energia, ma se la valigia fosse appesa ad un gancio non ci sarebbe alcun consumo di energia.</a:t>
            </a:r>
          </a:p>
        </p:txBody>
      </p:sp>
    </p:spTree>
    <p:extLst>
      <p:ext uri="{BB962C8B-B14F-4D97-AF65-F5344CB8AC3E}">
        <p14:creationId xmlns:p14="http://schemas.microsoft.com/office/powerpoint/2010/main" val="418841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03512" y="476673"/>
            <a:ext cx="8712968" cy="3108543"/>
          </a:xfrm>
          <a:prstGeom prst="rect">
            <a:avLst/>
          </a:prstGeom>
        </p:spPr>
        <p:txBody>
          <a:bodyPr wrap="square">
            <a:spAutoFit/>
          </a:bodyPr>
          <a:lstStyle/>
          <a:p>
            <a:pPr algn="just"/>
            <a:r>
              <a:rPr lang="it-IT" sz="2800" dirty="0"/>
              <a:t>Torniamo alla valigia che viene portata al quinto piano: durante il trasporto, sulla valigia agisce continuamente la forza peso e anch’essa compirà un lavoro sulla valigia. Poiché la forza peso è </a:t>
            </a:r>
            <a:r>
              <a:rPr lang="it-IT" sz="2800" u="sng" dirty="0"/>
              <a:t>uguale e opposta </a:t>
            </a:r>
            <a:r>
              <a:rPr lang="it-IT" sz="2800" dirty="0"/>
              <a:t>alla forza che noi applichiamo, se il nostro lavoro è positivo, sarà negativo quello compiuto dalla forza peso. Il sistema terra-valigia compie lavoro negativo cioè riceve energia.</a:t>
            </a:r>
          </a:p>
        </p:txBody>
      </p:sp>
      <p:grpSp>
        <p:nvGrpSpPr>
          <p:cNvPr id="5" name="Gruppo 4"/>
          <p:cNvGrpSpPr/>
          <p:nvPr/>
        </p:nvGrpSpPr>
        <p:grpSpPr>
          <a:xfrm>
            <a:off x="5015880" y="4365104"/>
            <a:ext cx="1224136" cy="1080120"/>
            <a:chOff x="6228184" y="2420888"/>
            <a:chExt cx="576064" cy="504056"/>
          </a:xfrm>
        </p:grpSpPr>
        <p:sp>
          <p:nvSpPr>
            <p:cNvPr id="6" name="Rettangolo arrotondato 5"/>
            <p:cNvSpPr/>
            <p:nvPr/>
          </p:nvSpPr>
          <p:spPr>
            <a:xfrm>
              <a:off x="6228184" y="2492896"/>
              <a:ext cx="576064" cy="432048"/>
            </a:xfrm>
            <a:prstGeom prst="round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grpSp>
          <p:nvGrpSpPr>
            <p:cNvPr id="7" name="Gruppo 32"/>
            <p:cNvGrpSpPr/>
            <p:nvPr/>
          </p:nvGrpSpPr>
          <p:grpSpPr>
            <a:xfrm>
              <a:off x="6372200" y="2420888"/>
              <a:ext cx="288032" cy="504056"/>
              <a:chOff x="6372200" y="2420888"/>
              <a:chExt cx="288032" cy="504056"/>
            </a:xfrm>
          </p:grpSpPr>
          <p:cxnSp>
            <p:nvCxnSpPr>
              <p:cNvPr id="8" name="Connettore 1 7"/>
              <p:cNvCxnSpPr/>
              <p:nvPr/>
            </p:nvCxnSpPr>
            <p:spPr>
              <a:xfrm>
                <a:off x="6372200" y="2492896"/>
                <a:ext cx="0" cy="43204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6660232" y="2492896"/>
                <a:ext cx="0" cy="43204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6444208" y="2420888"/>
                <a:ext cx="144016"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1" name="Freccia in giù 10"/>
          <p:cNvSpPr/>
          <p:nvPr/>
        </p:nvSpPr>
        <p:spPr>
          <a:xfrm rot="10800000">
            <a:off x="5447928" y="3717032"/>
            <a:ext cx="360040" cy="57606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p:cNvSpPr/>
          <p:nvPr/>
        </p:nvSpPr>
        <p:spPr>
          <a:xfrm>
            <a:off x="5447928" y="5517232"/>
            <a:ext cx="360040" cy="57606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6168008" y="5733256"/>
            <a:ext cx="1744708" cy="523220"/>
          </a:xfrm>
          <a:prstGeom prst="rect">
            <a:avLst/>
          </a:prstGeom>
          <a:noFill/>
        </p:spPr>
        <p:txBody>
          <a:bodyPr wrap="none" rtlCol="0">
            <a:spAutoFit/>
          </a:bodyPr>
          <a:lstStyle/>
          <a:p>
            <a:r>
              <a:rPr lang="it-IT" sz="2800" dirty="0"/>
              <a:t>Forza peso</a:t>
            </a:r>
          </a:p>
        </p:txBody>
      </p:sp>
      <p:sp>
        <p:nvSpPr>
          <p:cNvPr id="14" name="CasellaDiTesto 13"/>
          <p:cNvSpPr txBox="1"/>
          <p:nvPr/>
        </p:nvSpPr>
        <p:spPr>
          <a:xfrm>
            <a:off x="5879976" y="3789040"/>
            <a:ext cx="3974486" cy="523220"/>
          </a:xfrm>
          <a:prstGeom prst="rect">
            <a:avLst/>
          </a:prstGeom>
          <a:noFill/>
        </p:spPr>
        <p:txBody>
          <a:bodyPr wrap="none" rtlCol="0">
            <a:spAutoFit/>
          </a:bodyPr>
          <a:lstStyle/>
          <a:p>
            <a:r>
              <a:rPr lang="it-IT" sz="2800" dirty="0"/>
              <a:t>Forza che noi applichiamo</a:t>
            </a:r>
          </a:p>
        </p:txBody>
      </p:sp>
      <p:sp>
        <p:nvSpPr>
          <p:cNvPr id="15" name="CasellaDiTesto 14"/>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Tree>
    <p:extLst>
      <p:ext uri="{BB962C8B-B14F-4D97-AF65-F5344CB8AC3E}">
        <p14:creationId xmlns:p14="http://schemas.microsoft.com/office/powerpoint/2010/main" val="3341565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Meccanica di un punto materiale (particella)</a:t>
            </a:r>
            <a:endParaRPr lang="it-IT" dirty="0"/>
          </a:p>
        </p:txBody>
      </p:sp>
      <p:sp>
        <p:nvSpPr>
          <p:cNvPr id="3" name="Segnaposto contenuto 2"/>
          <p:cNvSpPr>
            <a:spLocks noGrp="1"/>
          </p:cNvSpPr>
          <p:nvPr>
            <p:ph idx="1"/>
          </p:nvPr>
        </p:nvSpPr>
        <p:spPr>
          <a:xfrm>
            <a:off x="1631504" y="1600200"/>
            <a:ext cx="8579296" cy="4997152"/>
          </a:xfrm>
        </p:spPr>
        <p:txBody>
          <a:bodyPr>
            <a:normAutofit fontScale="70000" lnSpcReduction="20000"/>
          </a:bodyPr>
          <a:lstStyle/>
          <a:p>
            <a:pPr algn="ctr">
              <a:buNone/>
            </a:pPr>
            <a:r>
              <a:rPr lang="it-IT" sz="4000" dirty="0"/>
              <a:t>Il contenuto fisico essenziale della meccanica di una particella è espresso dalla </a:t>
            </a:r>
          </a:p>
          <a:p>
            <a:pPr algn="ctr">
              <a:buNone/>
            </a:pPr>
            <a:endParaRPr lang="it-IT" sz="3600" dirty="0"/>
          </a:p>
          <a:p>
            <a:pPr algn="ctr">
              <a:buNone/>
            </a:pPr>
            <a:r>
              <a:rPr lang="it-IT" sz="4100" i="1" dirty="0"/>
              <a:t>Seconda Legge del Moto di Newton</a:t>
            </a:r>
            <a:endParaRPr lang="it-IT" sz="4100" dirty="0"/>
          </a:p>
          <a:p>
            <a:pPr algn="ctr">
              <a:buNone/>
            </a:pPr>
            <a:endParaRPr lang="it-IT" sz="3600" dirty="0"/>
          </a:p>
          <a:p>
            <a:pPr algn="just">
              <a:buNone/>
            </a:pPr>
            <a:r>
              <a:rPr lang="it-IT" sz="4000" dirty="0"/>
              <a:t>“La rapidità con cui cambia nel tempo la velocità del punto materiale (ovvero la accelerazione) è inversamente proporzionale alla massa M della particella e direttamente proporzionale alla forza totale </a:t>
            </a:r>
            <a:r>
              <a:rPr lang="it-IT" sz="4000" b="1" i="1" dirty="0"/>
              <a:t>F</a:t>
            </a:r>
            <a:r>
              <a:rPr lang="it-IT" sz="4000" dirty="0"/>
              <a:t> che agisce sulla particella”</a:t>
            </a:r>
          </a:p>
          <a:p>
            <a:pPr algn="just">
              <a:buNone/>
            </a:pPr>
            <a:endParaRPr lang="it-IT" sz="3600" dirty="0"/>
          </a:p>
          <a:p>
            <a:pPr algn="just">
              <a:buNone/>
            </a:pPr>
            <a:r>
              <a:rPr lang="it-IT" sz="3600" dirty="0"/>
              <a:t> </a:t>
            </a:r>
            <a:endParaRPr lang="it-IT" dirty="0"/>
          </a:p>
        </p:txBody>
      </p:sp>
      <p:sp>
        <p:nvSpPr>
          <p:cNvPr id="6146"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solidFill>
                <a:prstClr val="black"/>
              </a:solidFill>
              <a:latin typeface="Calibri"/>
            </a:endParaRPr>
          </a:p>
        </p:txBody>
      </p:sp>
      <p:sp>
        <p:nvSpPr>
          <p:cNvPr id="6147" name="Rectangle 3"/>
          <p:cNvSpPr>
            <a:spLocks noChangeArrowheads="1"/>
          </p:cNvSpPr>
          <p:nvPr/>
        </p:nvSpPr>
        <p:spPr bwMode="auto">
          <a:xfrm>
            <a:off x="1524001" y="5392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it-IT">
              <a:solidFill>
                <a:prstClr val="black"/>
              </a:solidFill>
              <a:latin typeface="Arial" pitchFamily="34" charset="0"/>
              <a:cs typeface="Arial" pitchFamily="34" charset="0"/>
            </a:endParaRPr>
          </a:p>
        </p:txBody>
      </p:sp>
      <p:sp>
        <p:nvSpPr>
          <p:cNvPr id="7" name="CasellaDiTesto 6"/>
          <p:cNvSpPr txBox="1"/>
          <p:nvPr/>
        </p:nvSpPr>
        <p:spPr>
          <a:xfrm>
            <a:off x="6096000" y="6550224"/>
            <a:ext cx="4572000" cy="307777"/>
          </a:xfrm>
          <a:prstGeom prst="rect">
            <a:avLst/>
          </a:prstGeom>
          <a:noFill/>
        </p:spPr>
        <p:txBody>
          <a:bodyPr wrap="square" rtlCol="0">
            <a:spAutoFit/>
          </a:bodyPr>
          <a:lstStyle/>
          <a:p>
            <a:r>
              <a:rPr lang="it-IT" sz="1400" dirty="0" smtClean="0">
                <a:solidFill>
                  <a:prstClr val="black"/>
                </a:solidFill>
                <a:latin typeface="Calibri"/>
              </a:rPr>
              <a:t>ENERGIA - corso SCALA - </a:t>
            </a:r>
            <a:r>
              <a:rPr lang="it-IT" sz="1400" dirty="0" err="1" smtClean="0">
                <a:solidFill>
                  <a:prstClr val="black"/>
                </a:solidFill>
                <a:latin typeface="Calibri"/>
              </a:rPr>
              <a:t>Francini</a:t>
            </a:r>
            <a:r>
              <a:rPr lang="it-IT" sz="1400" dirty="0" smtClean="0">
                <a:solidFill>
                  <a:prstClr val="black"/>
                </a:solidFill>
                <a:latin typeface="Calibri"/>
              </a:rPr>
              <a:t> 28/02/2020</a:t>
            </a:r>
            <a:endParaRPr lang="it-IT" sz="1400" dirty="0">
              <a:solidFill>
                <a:prstClr val="black"/>
              </a:solidFill>
              <a:latin typeface="Calibri"/>
            </a:endParaRPr>
          </a:p>
        </p:txBody>
      </p:sp>
    </p:spTree>
    <p:extLst>
      <p:ext uri="{BB962C8B-B14F-4D97-AF65-F5344CB8AC3E}">
        <p14:creationId xmlns:p14="http://schemas.microsoft.com/office/powerpoint/2010/main" val="2940594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332656"/>
            <a:ext cx="8229600" cy="6120680"/>
          </a:xfrm>
        </p:spPr>
        <p:txBody>
          <a:bodyPr>
            <a:noAutofit/>
          </a:bodyPr>
          <a:lstStyle/>
          <a:p>
            <a:pPr marL="0" indent="0" algn="ctr">
              <a:buNone/>
            </a:pPr>
            <a:r>
              <a:rPr lang="it-IT" dirty="0"/>
              <a:t>Facciamo un altro esempio: </a:t>
            </a:r>
            <a:endParaRPr lang="it-IT" dirty="0" smtClean="0"/>
          </a:p>
          <a:p>
            <a:pPr marL="0" indent="0" algn="just">
              <a:buNone/>
            </a:pPr>
            <a:r>
              <a:rPr lang="it-IT" sz="2400" dirty="0"/>
              <a:t>un giocattolo meccanico a molla (sono sempre più difficili da trovare, ma quelli elettrici richiedono molte più conoscenze per comprenderne il bilancio energetico!). La molla tende spontaneamente a rimanere nella posizione in cui è “scarica”, una qualunque sua deformazione richiede l’applicazione di una forza esterna per trasferire energia potenziale (elastica) alla molla: </a:t>
            </a:r>
          </a:p>
          <a:p>
            <a:pPr marL="0" indent="0" algn="just">
              <a:buNone/>
            </a:pPr>
            <a:endParaRPr lang="it-IT" sz="2400" dirty="0"/>
          </a:p>
          <a:p>
            <a:pPr marL="0" indent="0" algn="just">
              <a:buNone/>
            </a:pPr>
            <a:endParaRPr lang="it-IT" sz="2400" dirty="0"/>
          </a:p>
          <a:p>
            <a:pPr marL="0" indent="0" algn="just">
              <a:buNone/>
            </a:pPr>
            <a:endParaRPr lang="it-IT" sz="2400" dirty="0"/>
          </a:p>
          <a:p>
            <a:pPr marL="0" indent="0" algn="just">
              <a:buNone/>
            </a:pPr>
            <a:r>
              <a:rPr lang="it-IT" sz="2400" dirty="0"/>
              <a:t>dobbiamo compiere lavoro per comprimere la molla (“caricare”) e da parte sua la molla, comprimendosi, compie un lavoro negativo, cioè riceve energia dall’esterno. </a:t>
            </a:r>
          </a:p>
          <a:p>
            <a:pPr marL="0" indent="0" algn="just">
              <a:buNone/>
            </a:pPr>
            <a:endParaRPr lang="it-IT" sz="2400" dirty="0"/>
          </a:p>
          <a:p>
            <a:pPr marL="0" indent="0" algn="just">
              <a:buNone/>
            </a:pPr>
            <a:endParaRPr lang="it-IT" sz="2800" dirty="0"/>
          </a:p>
        </p:txBody>
      </p:sp>
      <p:pic>
        <p:nvPicPr>
          <p:cNvPr id="5" name="Immagine 4" descr="molla1.jpg"/>
          <p:cNvPicPr>
            <a:picLocks noChangeAspect="1"/>
          </p:cNvPicPr>
          <p:nvPr/>
        </p:nvPicPr>
        <p:blipFill>
          <a:blip r:embed="rId2" cstate="print"/>
          <a:stretch>
            <a:fillRect/>
          </a:stretch>
        </p:blipFill>
        <p:spPr>
          <a:xfrm>
            <a:off x="2567608" y="3717032"/>
            <a:ext cx="1520952" cy="1060704"/>
          </a:xfrm>
          <a:prstGeom prst="rect">
            <a:avLst/>
          </a:prstGeom>
        </p:spPr>
      </p:pic>
      <p:sp>
        <p:nvSpPr>
          <p:cNvPr id="6" name="Freccia in giù 5"/>
          <p:cNvSpPr/>
          <p:nvPr/>
        </p:nvSpPr>
        <p:spPr>
          <a:xfrm rot="4606720">
            <a:off x="3135665" y="3095856"/>
            <a:ext cx="467247"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giù 6"/>
          <p:cNvSpPr/>
          <p:nvPr/>
        </p:nvSpPr>
        <p:spPr>
          <a:xfrm rot="15340643">
            <a:off x="4289607" y="3895351"/>
            <a:ext cx="467247"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3863752" y="3212977"/>
            <a:ext cx="2627066" cy="646331"/>
          </a:xfrm>
          <a:prstGeom prst="rect">
            <a:avLst/>
          </a:prstGeom>
          <a:noFill/>
        </p:spPr>
        <p:txBody>
          <a:bodyPr wrap="none" rtlCol="0">
            <a:spAutoFit/>
          </a:bodyPr>
          <a:lstStyle/>
          <a:p>
            <a:pPr algn="ctr"/>
            <a:r>
              <a:rPr lang="it-IT" dirty="0"/>
              <a:t>Forza che noi applichiamo</a:t>
            </a:r>
          </a:p>
          <a:p>
            <a:pPr algn="ctr"/>
            <a:r>
              <a:rPr lang="it-IT" dirty="0"/>
              <a:t>per comprimere la molla</a:t>
            </a:r>
          </a:p>
        </p:txBody>
      </p:sp>
      <p:sp>
        <p:nvSpPr>
          <p:cNvPr id="9" name="CasellaDiTesto 8"/>
          <p:cNvSpPr txBox="1"/>
          <p:nvPr/>
        </p:nvSpPr>
        <p:spPr>
          <a:xfrm>
            <a:off x="4367808" y="4509120"/>
            <a:ext cx="2524794" cy="369332"/>
          </a:xfrm>
          <a:prstGeom prst="rect">
            <a:avLst/>
          </a:prstGeom>
          <a:noFill/>
        </p:spPr>
        <p:txBody>
          <a:bodyPr wrap="none" rtlCol="0">
            <a:spAutoFit/>
          </a:bodyPr>
          <a:lstStyle/>
          <a:p>
            <a:r>
              <a:rPr lang="it-IT" dirty="0"/>
              <a:t>Forza elastica della molla</a:t>
            </a:r>
          </a:p>
        </p:txBody>
      </p:sp>
      <p:pic>
        <p:nvPicPr>
          <p:cNvPr id="10" name="Immagine 9" descr="giocattolo a molla.jpg"/>
          <p:cNvPicPr>
            <a:picLocks noChangeAspect="1"/>
          </p:cNvPicPr>
          <p:nvPr/>
        </p:nvPicPr>
        <p:blipFill>
          <a:blip r:embed="rId3" cstate="print"/>
          <a:stretch>
            <a:fillRect/>
          </a:stretch>
        </p:blipFill>
        <p:spPr>
          <a:xfrm>
            <a:off x="7464152" y="3284984"/>
            <a:ext cx="2088232" cy="1564158"/>
          </a:xfrm>
          <a:prstGeom prst="rect">
            <a:avLst/>
          </a:prstGeom>
        </p:spPr>
      </p:pic>
      <p:sp>
        <p:nvSpPr>
          <p:cNvPr id="11" name="CasellaDiTesto 10"/>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Tree>
    <p:extLst>
      <p:ext uri="{BB962C8B-B14F-4D97-AF65-F5344CB8AC3E}">
        <p14:creationId xmlns:p14="http://schemas.microsoft.com/office/powerpoint/2010/main" val="1898833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03512" y="692697"/>
            <a:ext cx="8640960" cy="2246769"/>
          </a:xfrm>
          <a:prstGeom prst="rect">
            <a:avLst/>
          </a:prstGeom>
        </p:spPr>
        <p:txBody>
          <a:bodyPr wrap="square">
            <a:spAutoFit/>
          </a:bodyPr>
          <a:lstStyle/>
          <a:p>
            <a:pPr algn="just"/>
            <a:r>
              <a:rPr lang="it-IT" sz="2800" dirty="0"/>
              <a:t>Una volta “caricata”, la molla è piena di energia potenziale elastica che potrà essere utilizzata trasformandola in energia cinetica del movimento del giocattolo: in quest’ultimo processo la molla fa un lavoro positivo sugli ingranaggi del giocattolo.</a:t>
            </a:r>
          </a:p>
        </p:txBody>
      </p:sp>
      <p:sp>
        <p:nvSpPr>
          <p:cNvPr id="5" name="Rettangolo 4"/>
          <p:cNvSpPr/>
          <p:nvPr/>
        </p:nvSpPr>
        <p:spPr>
          <a:xfrm>
            <a:off x="1631504" y="3356992"/>
            <a:ext cx="2376264" cy="14401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
        <p:nvSpPr>
          <p:cNvPr id="6" name="CasellaDiTesto 5"/>
          <p:cNvSpPr txBox="1"/>
          <p:nvPr/>
        </p:nvSpPr>
        <p:spPr>
          <a:xfrm>
            <a:off x="1775521" y="3645024"/>
            <a:ext cx="2085379" cy="923330"/>
          </a:xfrm>
          <a:prstGeom prst="rect">
            <a:avLst/>
          </a:prstGeom>
          <a:noFill/>
        </p:spPr>
        <p:txBody>
          <a:bodyPr wrap="none" rtlCol="0">
            <a:spAutoFit/>
          </a:bodyPr>
          <a:lstStyle/>
          <a:p>
            <a:pPr algn="ctr"/>
            <a:r>
              <a:rPr lang="it-IT" dirty="0"/>
              <a:t>Io applico la forza </a:t>
            </a:r>
          </a:p>
          <a:p>
            <a:pPr algn="ctr"/>
            <a:r>
              <a:rPr lang="it-IT" dirty="0"/>
              <a:t>per caricare la molla</a:t>
            </a:r>
          </a:p>
          <a:p>
            <a:endParaRPr lang="it-IT" dirty="0"/>
          </a:p>
        </p:txBody>
      </p:sp>
      <p:sp>
        <p:nvSpPr>
          <p:cNvPr id="7" name="Rettangolo 6"/>
          <p:cNvSpPr/>
          <p:nvPr/>
        </p:nvSpPr>
        <p:spPr>
          <a:xfrm>
            <a:off x="4943872" y="3356992"/>
            <a:ext cx="2376264" cy="14401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
        <p:nvSpPr>
          <p:cNvPr id="8" name="CasellaDiTesto 7"/>
          <p:cNvSpPr txBox="1"/>
          <p:nvPr/>
        </p:nvSpPr>
        <p:spPr>
          <a:xfrm>
            <a:off x="4799856" y="3429000"/>
            <a:ext cx="2629694" cy="1477328"/>
          </a:xfrm>
          <a:prstGeom prst="rect">
            <a:avLst/>
          </a:prstGeom>
          <a:noFill/>
        </p:spPr>
        <p:txBody>
          <a:bodyPr wrap="none" rtlCol="0">
            <a:spAutoFit/>
          </a:bodyPr>
          <a:lstStyle/>
          <a:p>
            <a:pPr algn="ctr"/>
            <a:r>
              <a:rPr lang="it-IT" dirty="0"/>
              <a:t>La molla:</a:t>
            </a:r>
          </a:p>
          <a:p>
            <a:pPr algn="ctr"/>
            <a:r>
              <a:rPr lang="it-IT" dirty="0"/>
              <a:t>Prima subisce e si carica</a:t>
            </a:r>
          </a:p>
          <a:p>
            <a:pPr algn="ctr"/>
            <a:r>
              <a:rPr lang="it-IT" dirty="0"/>
              <a:t>Poi agisce sul</a:t>
            </a:r>
          </a:p>
          <a:p>
            <a:pPr algn="ctr"/>
            <a:r>
              <a:rPr lang="it-IT" dirty="0"/>
              <a:t> meccanismo</a:t>
            </a:r>
          </a:p>
          <a:p>
            <a:endParaRPr lang="it-IT" dirty="0"/>
          </a:p>
        </p:txBody>
      </p:sp>
      <p:sp>
        <p:nvSpPr>
          <p:cNvPr id="9" name="Rettangolo 8"/>
          <p:cNvSpPr/>
          <p:nvPr/>
        </p:nvSpPr>
        <p:spPr>
          <a:xfrm>
            <a:off x="8184232" y="3356992"/>
            <a:ext cx="2376264" cy="14401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
        <p:nvSpPr>
          <p:cNvPr id="10" name="CasellaDiTesto 9"/>
          <p:cNvSpPr txBox="1"/>
          <p:nvPr/>
        </p:nvSpPr>
        <p:spPr>
          <a:xfrm>
            <a:off x="8688289" y="3645024"/>
            <a:ext cx="1286891" cy="923330"/>
          </a:xfrm>
          <a:prstGeom prst="rect">
            <a:avLst/>
          </a:prstGeom>
          <a:noFill/>
        </p:spPr>
        <p:txBody>
          <a:bodyPr wrap="none" rtlCol="0">
            <a:spAutoFit/>
          </a:bodyPr>
          <a:lstStyle/>
          <a:p>
            <a:pPr algn="ctr"/>
            <a:r>
              <a:rPr lang="it-IT" dirty="0"/>
              <a:t>Il giocattolo</a:t>
            </a:r>
          </a:p>
          <a:p>
            <a:pPr algn="ctr"/>
            <a:r>
              <a:rPr lang="it-IT" dirty="0"/>
              <a:t>si muove</a:t>
            </a:r>
          </a:p>
          <a:p>
            <a:endParaRPr lang="it-IT" dirty="0"/>
          </a:p>
        </p:txBody>
      </p:sp>
      <p:sp>
        <p:nvSpPr>
          <p:cNvPr id="11" name="Freccia a destra 10"/>
          <p:cNvSpPr/>
          <p:nvPr/>
        </p:nvSpPr>
        <p:spPr>
          <a:xfrm>
            <a:off x="4151784" y="3861048"/>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11"/>
          <p:cNvSpPr/>
          <p:nvPr/>
        </p:nvSpPr>
        <p:spPr>
          <a:xfrm>
            <a:off x="7392144" y="3861048"/>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2063553" y="5301208"/>
            <a:ext cx="1393523" cy="523220"/>
          </a:xfrm>
          <a:prstGeom prst="rect">
            <a:avLst/>
          </a:prstGeom>
          <a:noFill/>
        </p:spPr>
        <p:txBody>
          <a:bodyPr wrap="none" rtlCol="0">
            <a:spAutoFit/>
          </a:bodyPr>
          <a:lstStyle/>
          <a:p>
            <a:r>
              <a:rPr lang="it-IT" sz="2800" dirty="0">
                <a:solidFill>
                  <a:srgbClr val="FF0000"/>
                </a:solidFill>
              </a:rPr>
              <a:t>LAVORO</a:t>
            </a:r>
          </a:p>
        </p:txBody>
      </p:sp>
      <p:sp>
        <p:nvSpPr>
          <p:cNvPr id="14" name="CasellaDiTesto 13"/>
          <p:cNvSpPr txBox="1"/>
          <p:nvPr/>
        </p:nvSpPr>
        <p:spPr>
          <a:xfrm>
            <a:off x="5087889" y="5085185"/>
            <a:ext cx="1972015" cy="954107"/>
          </a:xfrm>
          <a:prstGeom prst="rect">
            <a:avLst/>
          </a:prstGeom>
          <a:noFill/>
        </p:spPr>
        <p:txBody>
          <a:bodyPr wrap="none" rtlCol="0">
            <a:spAutoFit/>
          </a:bodyPr>
          <a:lstStyle/>
          <a:p>
            <a:pPr algn="ctr"/>
            <a:r>
              <a:rPr lang="it-IT" sz="2800" dirty="0">
                <a:solidFill>
                  <a:srgbClr val="FF0000"/>
                </a:solidFill>
              </a:rPr>
              <a:t>ENERGIA</a:t>
            </a:r>
            <a:br>
              <a:rPr lang="it-IT" sz="2800" dirty="0">
                <a:solidFill>
                  <a:srgbClr val="FF0000"/>
                </a:solidFill>
              </a:rPr>
            </a:br>
            <a:r>
              <a:rPr lang="it-IT" sz="2800" dirty="0">
                <a:solidFill>
                  <a:srgbClr val="FF0000"/>
                </a:solidFill>
              </a:rPr>
              <a:t>POTENZIALE</a:t>
            </a:r>
          </a:p>
        </p:txBody>
      </p:sp>
      <p:sp>
        <p:nvSpPr>
          <p:cNvPr id="15" name="CasellaDiTesto 14"/>
          <p:cNvSpPr txBox="1"/>
          <p:nvPr/>
        </p:nvSpPr>
        <p:spPr>
          <a:xfrm>
            <a:off x="8544272" y="5085185"/>
            <a:ext cx="1535998" cy="954107"/>
          </a:xfrm>
          <a:prstGeom prst="rect">
            <a:avLst/>
          </a:prstGeom>
          <a:noFill/>
        </p:spPr>
        <p:txBody>
          <a:bodyPr wrap="none" rtlCol="0">
            <a:spAutoFit/>
          </a:bodyPr>
          <a:lstStyle/>
          <a:p>
            <a:pPr algn="ctr"/>
            <a:r>
              <a:rPr lang="it-IT" sz="2800" dirty="0">
                <a:solidFill>
                  <a:srgbClr val="FF0000"/>
                </a:solidFill>
              </a:rPr>
              <a:t>ENERGIA</a:t>
            </a:r>
          </a:p>
          <a:p>
            <a:pPr algn="ctr"/>
            <a:r>
              <a:rPr lang="it-IT" sz="2800" dirty="0">
                <a:solidFill>
                  <a:srgbClr val="FF0000"/>
                </a:solidFill>
              </a:rPr>
              <a:t>CINETICA</a:t>
            </a:r>
          </a:p>
        </p:txBody>
      </p:sp>
      <p:sp>
        <p:nvSpPr>
          <p:cNvPr id="16" name="CasellaDiTesto 15"/>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Tree>
    <p:extLst>
      <p:ext uri="{BB962C8B-B14F-4D97-AF65-F5344CB8AC3E}">
        <p14:creationId xmlns:p14="http://schemas.microsoft.com/office/powerpoint/2010/main" val="21788767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524000" y="1"/>
            <a:ext cx="9144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it-IT" sz="3200" dirty="0">
                <a:ea typeface="Calibri" pitchFamily="34" charset="0"/>
                <a:cs typeface="Times New Roman" pitchFamily="18" charset="0"/>
              </a:rPr>
              <a:t>Calcolo semplificato del Lavoro</a:t>
            </a:r>
            <a:endParaRPr lang="it-IT" sz="3200" dirty="0">
              <a:cs typeface="Arial" pitchFamily="34" charset="0"/>
            </a:endParaRPr>
          </a:p>
          <a:p>
            <a:pPr algn="just" eaLnBrk="0" fontAlgn="base" hangingPunct="0">
              <a:spcBef>
                <a:spcPct val="0"/>
              </a:spcBef>
              <a:spcAft>
                <a:spcPct val="0"/>
              </a:spcAft>
            </a:pPr>
            <a:r>
              <a:rPr lang="it-IT" sz="2800" dirty="0">
                <a:ea typeface="Calibri" pitchFamily="34" charset="0"/>
                <a:cs typeface="Times New Roman" pitchFamily="18" charset="0"/>
              </a:rPr>
              <a:t>Data una forza costante </a:t>
            </a:r>
            <a:r>
              <a:rPr lang="it-IT" sz="2800" b="1" i="1" dirty="0">
                <a:ea typeface="Calibri" pitchFamily="34" charset="0"/>
                <a:cs typeface="Times New Roman" pitchFamily="18" charset="0"/>
              </a:rPr>
              <a:t>F</a:t>
            </a:r>
            <a:r>
              <a:rPr lang="it-IT" sz="2800" dirty="0">
                <a:ea typeface="Calibri" pitchFamily="34" charset="0"/>
                <a:cs typeface="Times New Roman" pitchFamily="18" charset="0"/>
              </a:rPr>
              <a:t> (nel caso in cui la forza non sia costante l’espressione matematica del lavoro diventa più complicata e richiede gli strumenti dell’analisi matematica) che agisce lungo uno spostamento </a:t>
            </a:r>
            <a:r>
              <a:rPr lang="it-IT" sz="2800" i="1" dirty="0">
                <a:ea typeface="Calibri" pitchFamily="34" charset="0"/>
                <a:cs typeface="Times New Roman" pitchFamily="18" charset="0"/>
              </a:rPr>
              <a:t>d</a:t>
            </a:r>
            <a:r>
              <a:rPr lang="it-IT" sz="2800" dirty="0">
                <a:ea typeface="Calibri" pitchFamily="34" charset="0"/>
                <a:cs typeface="Times New Roman" pitchFamily="18" charset="0"/>
              </a:rPr>
              <a:t> del corpo a cui è applicata, e che ha la stessa direzione dello spostamento, il lavoro </a:t>
            </a:r>
            <a:r>
              <a:rPr lang="it-IT" sz="2800" i="1" dirty="0">
                <a:ea typeface="Calibri" pitchFamily="34" charset="0"/>
                <a:cs typeface="Times New Roman" pitchFamily="18" charset="0"/>
              </a:rPr>
              <a:t>L</a:t>
            </a:r>
            <a:r>
              <a:rPr lang="it-IT" sz="2800" dirty="0">
                <a:ea typeface="Calibri" pitchFamily="34" charset="0"/>
                <a:cs typeface="Times New Roman" pitchFamily="18" charset="0"/>
              </a:rPr>
              <a:t> da essa compiuto vale:</a:t>
            </a:r>
          </a:p>
          <a:p>
            <a:pPr algn="just" eaLnBrk="0" fontAlgn="base" hangingPunct="0">
              <a:spcBef>
                <a:spcPct val="0"/>
              </a:spcBef>
              <a:spcAft>
                <a:spcPct val="0"/>
              </a:spcAft>
            </a:pPr>
            <a:endParaRPr lang="it-IT" sz="2800" dirty="0">
              <a:cs typeface="Times New Roman" pitchFamily="18" charset="0"/>
            </a:endParaRPr>
          </a:p>
          <a:p>
            <a:pPr algn="just" eaLnBrk="0" fontAlgn="base" hangingPunct="0">
              <a:spcBef>
                <a:spcPct val="0"/>
              </a:spcBef>
              <a:spcAft>
                <a:spcPct val="0"/>
              </a:spcAft>
            </a:pPr>
            <a:endParaRPr lang="it-IT" sz="2800" dirty="0">
              <a:cs typeface="Arial" pitchFamily="34" charset="0"/>
            </a:endParaRPr>
          </a:p>
        </p:txBody>
      </p:sp>
      <p:sp>
        <p:nvSpPr>
          <p:cNvPr id="18435"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8436" name="Rectangle 4"/>
          <p:cNvSpPr>
            <a:spLocks noChangeArrowheads="1"/>
          </p:cNvSpPr>
          <p:nvPr/>
        </p:nvSpPr>
        <p:spPr bwMode="auto">
          <a:xfrm>
            <a:off x="1981201" y="5106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it-IT">
              <a:latin typeface="Arial" pitchFamily="34" charset="0"/>
              <a:cs typeface="Arial" pitchFamily="34" charset="0"/>
            </a:endParaRPr>
          </a:p>
        </p:txBody>
      </p:sp>
      <p:grpSp>
        <p:nvGrpSpPr>
          <p:cNvPr id="9" name="Gruppo 8"/>
          <p:cNvGrpSpPr/>
          <p:nvPr/>
        </p:nvGrpSpPr>
        <p:grpSpPr>
          <a:xfrm>
            <a:off x="3503712" y="3284984"/>
            <a:ext cx="5184576" cy="1656184"/>
            <a:chOff x="1979712" y="3284984"/>
            <a:chExt cx="5184576" cy="1656184"/>
          </a:xfrm>
        </p:grpSpPr>
        <p:sp>
          <p:nvSpPr>
            <p:cNvPr id="12" name="Rettangolo 11"/>
            <p:cNvSpPr/>
            <p:nvPr/>
          </p:nvSpPr>
          <p:spPr>
            <a:xfrm>
              <a:off x="1979712" y="3284984"/>
              <a:ext cx="5184576" cy="1656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1" name="Oggetto 10"/>
            <p:cNvGraphicFramePr>
              <a:graphicFrameLocks noChangeAspect="1"/>
            </p:cNvGraphicFramePr>
            <p:nvPr/>
          </p:nvGraphicFramePr>
          <p:xfrm>
            <a:off x="2699792" y="3645024"/>
            <a:ext cx="3712735" cy="880988"/>
          </p:xfrm>
          <a:graphic>
            <a:graphicData uri="http://schemas.openxmlformats.org/presentationml/2006/ole">
              <mc:AlternateContent xmlns:mc="http://schemas.openxmlformats.org/markup-compatibility/2006">
                <mc:Choice xmlns:v="urn:schemas-microsoft-com:vml" Requires="v">
                  <p:oleObj spid="_x0000_s12299" name="Equazione" r:id="rId3" imgW="749160" imgH="177480" progId="Equation.3">
                    <p:embed/>
                  </p:oleObj>
                </mc:Choice>
                <mc:Fallback>
                  <p:oleObj name="Equazione" r:id="rId3" imgW="749160" imgH="177480" progId="Equation.3">
                    <p:embed/>
                    <p:pic>
                      <p:nvPicPr>
                        <p:cNvPr id="11" name="Oggetto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645024"/>
                          <a:ext cx="3712735" cy="88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8438" name="Rectangle 6"/>
          <p:cNvSpPr>
            <a:spLocks noChangeArrowheads="1"/>
          </p:cNvSpPr>
          <p:nvPr/>
        </p:nvSpPr>
        <p:spPr bwMode="auto">
          <a:xfrm>
            <a:off x="1524000" y="4941168"/>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it-IT" sz="2800" dirty="0">
                <a:latin typeface="Calibri" pitchFamily="34" charset="0"/>
                <a:ea typeface="Calibri" pitchFamily="34" charset="0"/>
                <a:cs typeface="Times New Roman" pitchFamily="18" charset="0"/>
              </a:rPr>
              <a:t>In questa espressione vale il </a:t>
            </a:r>
            <a:r>
              <a:rPr lang="it-IT" sz="2800" u="sng" dirty="0">
                <a:latin typeface="Calibri" pitchFamily="34" charset="0"/>
                <a:ea typeface="Calibri" pitchFamily="34" charset="0"/>
                <a:cs typeface="Times New Roman" pitchFamily="18" charset="0"/>
              </a:rPr>
              <a:t>segno più </a:t>
            </a:r>
            <a:r>
              <a:rPr lang="it-IT" sz="2800" dirty="0">
                <a:latin typeface="Calibri" pitchFamily="34" charset="0"/>
                <a:ea typeface="Calibri" pitchFamily="34" charset="0"/>
                <a:cs typeface="Times New Roman" pitchFamily="18" charset="0"/>
              </a:rPr>
              <a:t>(lavoro positivo) se la forza è </a:t>
            </a:r>
            <a:r>
              <a:rPr lang="it-IT" sz="2800" u="sng" dirty="0">
                <a:latin typeface="Calibri" pitchFamily="34" charset="0"/>
                <a:ea typeface="Calibri" pitchFamily="34" charset="0"/>
                <a:cs typeface="Times New Roman" pitchFamily="18" charset="0"/>
              </a:rPr>
              <a:t>nello stesso verso dello spostamento</a:t>
            </a:r>
            <a:r>
              <a:rPr lang="it-IT" sz="2800" dirty="0">
                <a:latin typeface="Calibri" pitchFamily="34" charset="0"/>
                <a:ea typeface="Calibri" pitchFamily="34" charset="0"/>
                <a:cs typeface="Times New Roman" pitchFamily="18" charset="0"/>
              </a:rPr>
              <a:t>, viceversa vale il </a:t>
            </a:r>
            <a:r>
              <a:rPr lang="it-IT" sz="2800" u="sng" dirty="0">
                <a:latin typeface="Calibri" pitchFamily="34" charset="0"/>
                <a:ea typeface="Calibri" pitchFamily="34" charset="0"/>
                <a:cs typeface="Times New Roman" pitchFamily="18" charset="0"/>
              </a:rPr>
              <a:t>segno meno </a:t>
            </a:r>
            <a:r>
              <a:rPr lang="it-IT" sz="2800" dirty="0">
                <a:latin typeface="Calibri" pitchFamily="34" charset="0"/>
                <a:ea typeface="Calibri" pitchFamily="34" charset="0"/>
                <a:cs typeface="Times New Roman" pitchFamily="18" charset="0"/>
              </a:rPr>
              <a:t>(lavoro negativo) se la forza è </a:t>
            </a:r>
            <a:r>
              <a:rPr lang="it-IT" sz="2800" u="sng" dirty="0">
                <a:latin typeface="Calibri" pitchFamily="34" charset="0"/>
                <a:ea typeface="Calibri" pitchFamily="34" charset="0"/>
                <a:cs typeface="Times New Roman" pitchFamily="18" charset="0"/>
              </a:rPr>
              <a:t>nel verso opposto allo spostamento</a:t>
            </a:r>
            <a:r>
              <a:rPr lang="it-IT" sz="2800" dirty="0">
                <a:latin typeface="Calibri" pitchFamily="34" charset="0"/>
                <a:ea typeface="Calibri" pitchFamily="34" charset="0"/>
                <a:cs typeface="Times New Roman" pitchFamily="18" charset="0"/>
              </a:rPr>
              <a:t>.</a:t>
            </a:r>
            <a:endParaRPr lang="it-IT" sz="2800" dirty="0">
              <a:latin typeface="Arial" pitchFamily="34" charset="0"/>
              <a:cs typeface="Arial" pitchFamily="34" charset="0"/>
            </a:endParaRPr>
          </a:p>
        </p:txBody>
      </p:sp>
      <p:sp>
        <p:nvSpPr>
          <p:cNvPr id="14" name="CasellaDiTesto 13"/>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Tree>
    <p:extLst>
      <p:ext uri="{BB962C8B-B14F-4D97-AF65-F5344CB8AC3E}">
        <p14:creationId xmlns:p14="http://schemas.microsoft.com/office/powerpoint/2010/main" val="409326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8"/>
                                        </p:tgtEl>
                                        <p:attrNameLst>
                                          <p:attrName>style.visibility</p:attrName>
                                        </p:attrNameLst>
                                      </p:cBhvr>
                                      <p:to>
                                        <p:strVal val="visible"/>
                                      </p:to>
                                    </p:set>
                                    <p:anim calcmode="lin" valueType="num">
                                      <p:cBhvr additive="base">
                                        <p:cTn id="13" dur="500" fill="hold"/>
                                        <p:tgtEl>
                                          <p:spTgt spid="18438"/>
                                        </p:tgtEl>
                                        <p:attrNameLst>
                                          <p:attrName>ppt_x</p:attrName>
                                        </p:attrNameLst>
                                      </p:cBhvr>
                                      <p:tavLst>
                                        <p:tav tm="0">
                                          <p:val>
                                            <p:strVal val="#ppt_x"/>
                                          </p:val>
                                        </p:tav>
                                        <p:tav tm="100000">
                                          <p:val>
                                            <p:strVal val="#ppt_x"/>
                                          </p:val>
                                        </p:tav>
                                      </p:tavLst>
                                    </p:anim>
                                    <p:anim calcmode="lin" valueType="num">
                                      <p:cBhvr additive="base">
                                        <p:cTn id="14"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524000" y="646330"/>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it-IT" sz="2800" dirty="0">
                <a:ea typeface="Calibri" pitchFamily="34" charset="0"/>
                <a:cs typeface="Times New Roman" pitchFamily="18" charset="0"/>
              </a:rPr>
              <a:t>Consideriamo lo spostamento verticale per arrivare al quinto piano e poniamo </a:t>
            </a:r>
            <a:r>
              <a:rPr lang="it-IT" sz="2800" i="1" dirty="0">
                <a:ea typeface="Calibri" pitchFamily="34" charset="0"/>
                <a:cs typeface="Times New Roman" pitchFamily="18" charset="0"/>
              </a:rPr>
              <a:t>d</a:t>
            </a:r>
            <a:r>
              <a:rPr lang="it-IT" sz="2800" dirty="0">
                <a:ea typeface="Calibri" pitchFamily="34" charset="0"/>
                <a:cs typeface="Times New Roman" pitchFamily="18" charset="0"/>
              </a:rPr>
              <a:t> = </a:t>
            </a:r>
            <a:r>
              <a:rPr lang="it-IT" sz="2800" i="1" dirty="0">
                <a:ea typeface="Calibri" pitchFamily="34" charset="0"/>
                <a:cs typeface="Times New Roman" pitchFamily="18" charset="0"/>
              </a:rPr>
              <a:t>h</a:t>
            </a:r>
            <a:r>
              <a:rPr lang="it-IT" sz="2800" dirty="0">
                <a:ea typeface="Calibri" pitchFamily="34" charset="0"/>
                <a:cs typeface="Times New Roman" pitchFamily="18" charset="0"/>
              </a:rPr>
              <a:t> = 15 metri. </a:t>
            </a:r>
          </a:p>
          <a:p>
            <a:pPr algn="just" fontAlgn="base">
              <a:spcBef>
                <a:spcPct val="0"/>
              </a:spcBef>
              <a:spcAft>
                <a:spcPct val="0"/>
              </a:spcAft>
            </a:pPr>
            <a:r>
              <a:rPr lang="it-IT" sz="2800" dirty="0">
                <a:ea typeface="Calibri" pitchFamily="34" charset="0"/>
                <a:cs typeface="Times New Roman" pitchFamily="18" charset="0"/>
              </a:rPr>
              <a:t>Otteniamo per il lavoro, se la valigia ha una massa </a:t>
            </a:r>
            <a:r>
              <a:rPr lang="it-IT" sz="2800" i="1" dirty="0">
                <a:ea typeface="Calibri" pitchFamily="34" charset="0"/>
                <a:cs typeface="Times New Roman" pitchFamily="18" charset="0"/>
              </a:rPr>
              <a:t>M</a:t>
            </a:r>
            <a:r>
              <a:rPr lang="it-IT" sz="2800" dirty="0">
                <a:ea typeface="Calibri" pitchFamily="34" charset="0"/>
                <a:cs typeface="Times New Roman" pitchFamily="18" charset="0"/>
              </a:rPr>
              <a:t> di 20 Kg:</a:t>
            </a:r>
          </a:p>
          <a:p>
            <a:pPr algn="just" fontAlgn="base">
              <a:spcBef>
                <a:spcPct val="0"/>
              </a:spcBef>
              <a:spcAft>
                <a:spcPct val="0"/>
              </a:spcAft>
            </a:pPr>
            <a:endParaRPr lang="it-IT" sz="2800" dirty="0">
              <a:cs typeface="Arial" pitchFamily="34" charset="0"/>
            </a:endParaRPr>
          </a:p>
          <a:p>
            <a:pPr algn="just" eaLnBrk="0" fontAlgn="base" hangingPunct="0">
              <a:spcBef>
                <a:spcPct val="0"/>
              </a:spcBef>
              <a:spcAft>
                <a:spcPct val="0"/>
              </a:spcAft>
            </a:pPr>
            <a:endParaRPr lang="it-IT" sz="2800" dirty="0">
              <a:ea typeface="Calibri" pitchFamily="34" charset="0"/>
              <a:cs typeface="Arial" pitchFamily="34" charset="0"/>
            </a:endParaRPr>
          </a:p>
          <a:p>
            <a:pPr algn="just" eaLnBrk="0" fontAlgn="base" hangingPunct="0">
              <a:spcBef>
                <a:spcPct val="0"/>
              </a:spcBef>
              <a:spcAft>
                <a:spcPct val="0"/>
              </a:spcAft>
            </a:pPr>
            <a:endParaRPr lang="it-IT" sz="2800" dirty="0">
              <a:ea typeface="Calibri" pitchFamily="34" charset="0"/>
              <a:cs typeface="Arial" pitchFamily="34" charset="0"/>
            </a:endParaRPr>
          </a:p>
          <a:p>
            <a:pPr algn="just" eaLnBrk="0" fontAlgn="base" hangingPunct="0">
              <a:spcBef>
                <a:spcPct val="0"/>
              </a:spcBef>
              <a:spcAft>
                <a:spcPct val="0"/>
              </a:spcAft>
            </a:pPr>
            <a:endParaRPr lang="it-IT" sz="2800" dirty="0">
              <a:ea typeface="Calibri" pitchFamily="34" charset="0"/>
              <a:cs typeface="Times New Roman" pitchFamily="18" charset="0"/>
            </a:endParaRPr>
          </a:p>
          <a:p>
            <a:pPr algn="just" eaLnBrk="0" fontAlgn="base" hangingPunct="0">
              <a:spcBef>
                <a:spcPct val="0"/>
              </a:spcBef>
              <a:spcAft>
                <a:spcPct val="0"/>
              </a:spcAft>
            </a:pPr>
            <a:endParaRPr lang="it-IT" sz="2800" dirty="0">
              <a:ea typeface="Calibri" pitchFamily="34" charset="0"/>
              <a:cs typeface="Times New Roman" pitchFamily="18" charset="0"/>
            </a:endParaRPr>
          </a:p>
          <a:p>
            <a:pPr algn="just" eaLnBrk="0" fontAlgn="base" hangingPunct="0">
              <a:spcBef>
                <a:spcPct val="0"/>
              </a:spcBef>
              <a:spcAft>
                <a:spcPct val="0"/>
              </a:spcAft>
            </a:pPr>
            <a:r>
              <a:rPr lang="it-IT" sz="2800" dirty="0">
                <a:ea typeface="Calibri" pitchFamily="34" charset="0"/>
                <a:cs typeface="Times New Roman" pitchFamily="18" charset="0"/>
              </a:rPr>
              <a:t>Notare che il lavoro L è proprio uguale alla </a:t>
            </a:r>
            <a:r>
              <a:rPr lang="it-IT" sz="2800" u="sng" dirty="0">
                <a:ea typeface="Calibri" pitchFamily="34" charset="0"/>
                <a:cs typeface="Times New Roman" pitchFamily="18" charset="0"/>
              </a:rPr>
              <a:t>energia potenziale </a:t>
            </a:r>
            <a:r>
              <a:rPr lang="it-IT" sz="2800" dirty="0">
                <a:ea typeface="Calibri" pitchFamily="34" charset="0"/>
                <a:cs typeface="Times New Roman" pitchFamily="18" charset="0"/>
              </a:rPr>
              <a:t>della valigia alla quota h (i conti tornano!)</a:t>
            </a:r>
            <a:endParaRPr lang="it-IT" sz="2800" dirty="0">
              <a:cs typeface="Arial" pitchFamily="34" charset="0"/>
            </a:endParaRPr>
          </a:p>
        </p:txBody>
      </p:sp>
      <p:graphicFrame>
        <p:nvGraphicFramePr>
          <p:cNvPr id="6" name="Oggetto 5"/>
          <p:cNvGraphicFramePr>
            <a:graphicFrameLocks noChangeAspect="1"/>
          </p:cNvGraphicFramePr>
          <p:nvPr/>
        </p:nvGraphicFramePr>
        <p:xfrm>
          <a:off x="1775521" y="2060848"/>
          <a:ext cx="8468141" cy="720080"/>
        </p:xfrm>
        <a:graphic>
          <a:graphicData uri="http://schemas.openxmlformats.org/presentationml/2006/ole">
            <mc:AlternateContent xmlns:mc="http://schemas.openxmlformats.org/markup-compatibility/2006">
              <mc:Choice xmlns:v="urn:schemas-microsoft-com:vml" Requires="v">
                <p:oleObj spid="_x0000_s13323" name="Equazione" r:id="rId3" imgW="3733560" imgH="317160" progId="Equation.3">
                  <p:embed/>
                </p:oleObj>
              </mc:Choice>
              <mc:Fallback>
                <p:oleObj name="Equazione" r:id="rId3" imgW="3733560" imgH="317160" progId="Equation.3">
                  <p:embed/>
                  <p:pic>
                    <p:nvPicPr>
                      <p:cNvPr id="6" name="Oggetto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521" y="2060848"/>
                        <a:ext cx="8468141"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Connettore 2 7"/>
          <p:cNvCxnSpPr/>
          <p:nvPr/>
        </p:nvCxnSpPr>
        <p:spPr>
          <a:xfrm flipH="1">
            <a:off x="2351584" y="2564904"/>
            <a:ext cx="432048" cy="936104"/>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9" name="Connettore 2 8"/>
          <p:cNvCxnSpPr/>
          <p:nvPr/>
        </p:nvCxnSpPr>
        <p:spPr>
          <a:xfrm>
            <a:off x="3215680" y="2492896"/>
            <a:ext cx="432048" cy="936104"/>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11" name="CasellaDiTesto 10"/>
          <p:cNvSpPr txBox="1"/>
          <p:nvPr/>
        </p:nvSpPr>
        <p:spPr>
          <a:xfrm>
            <a:off x="1847529" y="3429000"/>
            <a:ext cx="1047403" cy="523220"/>
          </a:xfrm>
          <a:prstGeom prst="rect">
            <a:avLst/>
          </a:prstGeom>
          <a:noFill/>
        </p:spPr>
        <p:txBody>
          <a:bodyPr wrap="none" rtlCol="0">
            <a:spAutoFit/>
          </a:bodyPr>
          <a:lstStyle/>
          <a:p>
            <a:r>
              <a:rPr lang="it-IT" sz="2800" dirty="0"/>
              <a:t>Forza </a:t>
            </a:r>
          </a:p>
        </p:txBody>
      </p:sp>
      <p:sp>
        <p:nvSpPr>
          <p:cNvPr id="12" name="CasellaDiTesto 11"/>
          <p:cNvSpPr txBox="1"/>
          <p:nvPr/>
        </p:nvSpPr>
        <p:spPr>
          <a:xfrm>
            <a:off x="3071665" y="3356992"/>
            <a:ext cx="2166747" cy="523220"/>
          </a:xfrm>
          <a:prstGeom prst="rect">
            <a:avLst/>
          </a:prstGeom>
          <a:noFill/>
        </p:spPr>
        <p:txBody>
          <a:bodyPr wrap="none" rtlCol="0">
            <a:spAutoFit/>
          </a:bodyPr>
          <a:lstStyle/>
          <a:p>
            <a:r>
              <a:rPr lang="it-IT" sz="2800" dirty="0"/>
              <a:t>spostamento </a:t>
            </a:r>
          </a:p>
        </p:txBody>
      </p:sp>
      <p:sp>
        <p:nvSpPr>
          <p:cNvPr id="13" name="Ovale 12"/>
          <p:cNvSpPr/>
          <p:nvPr/>
        </p:nvSpPr>
        <p:spPr>
          <a:xfrm>
            <a:off x="3503712" y="1988840"/>
            <a:ext cx="936104"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Connettore 2 16"/>
          <p:cNvCxnSpPr/>
          <p:nvPr/>
        </p:nvCxnSpPr>
        <p:spPr>
          <a:xfrm>
            <a:off x="4439816" y="2636912"/>
            <a:ext cx="4320480" cy="15841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Tree>
    <p:extLst>
      <p:ext uri="{BB962C8B-B14F-4D97-AF65-F5344CB8AC3E}">
        <p14:creationId xmlns:p14="http://schemas.microsoft.com/office/powerpoint/2010/main" val="70887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
        <p:nvSpPr>
          <p:cNvPr id="5" name="CasellaDiTesto 4"/>
          <p:cNvSpPr txBox="1"/>
          <p:nvPr/>
        </p:nvSpPr>
        <p:spPr>
          <a:xfrm>
            <a:off x="1775520" y="332656"/>
            <a:ext cx="8640960" cy="1815882"/>
          </a:xfrm>
          <a:prstGeom prst="rect">
            <a:avLst/>
          </a:prstGeom>
          <a:noFill/>
        </p:spPr>
        <p:txBody>
          <a:bodyPr wrap="square" rtlCol="0">
            <a:spAutoFit/>
          </a:bodyPr>
          <a:lstStyle/>
          <a:p>
            <a:pPr algn="just"/>
            <a:r>
              <a:rPr lang="it-IT" sz="2800" dirty="0"/>
              <a:t>Nella vita quotidiana, oltre agli scambi energetici che effettuiamo con il nostro corpo, noi utilizziamo continuamente diverse forme di energia e diverse fonti di energia.</a:t>
            </a:r>
          </a:p>
        </p:txBody>
      </p:sp>
      <p:sp>
        <p:nvSpPr>
          <p:cNvPr id="6" name="CasellaDiTesto 5"/>
          <p:cNvSpPr txBox="1"/>
          <p:nvPr/>
        </p:nvSpPr>
        <p:spPr>
          <a:xfrm>
            <a:off x="1847528" y="2204864"/>
            <a:ext cx="8640960" cy="2677656"/>
          </a:xfrm>
          <a:prstGeom prst="rect">
            <a:avLst/>
          </a:prstGeom>
          <a:noFill/>
        </p:spPr>
        <p:txBody>
          <a:bodyPr wrap="square" rtlCol="0">
            <a:spAutoFit/>
          </a:bodyPr>
          <a:lstStyle/>
          <a:p>
            <a:r>
              <a:rPr lang="it-IT" sz="2800" dirty="0"/>
              <a:t>In diversi casi utilizziamo del “carburante” come riserva di energia da rendere disponibile bruciandolo, e lo acquistiamo a volume o a massa:</a:t>
            </a:r>
          </a:p>
          <a:p>
            <a:pPr>
              <a:buFontTx/>
              <a:buChar char="-"/>
            </a:pPr>
            <a:r>
              <a:rPr lang="it-IT" sz="2800" dirty="0"/>
              <a:t>Benzina o gasolio</a:t>
            </a:r>
          </a:p>
          <a:p>
            <a:pPr>
              <a:buFontTx/>
              <a:buChar char="-"/>
            </a:pPr>
            <a:r>
              <a:rPr lang="it-IT" sz="2800" dirty="0"/>
              <a:t>Gas naturale (metano) </a:t>
            </a:r>
          </a:p>
          <a:p>
            <a:pPr>
              <a:buFontTx/>
              <a:buChar char="-"/>
            </a:pPr>
            <a:r>
              <a:rPr lang="it-IT" sz="2800" dirty="0"/>
              <a:t>Gas derivato dal petrolio (GPL, gas propano) </a:t>
            </a:r>
          </a:p>
        </p:txBody>
      </p:sp>
      <p:sp>
        <p:nvSpPr>
          <p:cNvPr id="8" name="CasellaDiTesto 7"/>
          <p:cNvSpPr txBox="1"/>
          <p:nvPr/>
        </p:nvSpPr>
        <p:spPr>
          <a:xfrm>
            <a:off x="1847528" y="4797152"/>
            <a:ext cx="8568952" cy="1815882"/>
          </a:xfrm>
          <a:prstGeom prst="rect">
            <a:avLst/>
          </a:prstGeom>
          <a:noFill/>
        </p:spPr>
        <p:txBody>
          <a:bodyPr wrap="square" rtlCol="0">
            <a:spAutoFit/>
          </a:bodyPr>
          <a:lstStyle/>
          <a:p>
            <a:pPr algn="just"/>
            <a:r>
              <a:rPr lang="it-IT" sz="2800" dirty="0"/>
              <a:t>Oppure compriamo direttamente l’energia cosiddetta elettrica. In questo caso il fornitore stabilisce il prezzo del joule di energia fornita, ma stabilendo dei limiti alla rapidità con cui ci fornisce l’energia.</a:t>
            </a:r>
          </a:p>
        </p:txBody>
      </p:sp>
    </p:spTree>
    <p:extLst>
      <p:ext uri="{BB962C8B-B14F-4D97-AF65-F5344CB8AC3E}">
        <p14:creationId xmlns:p14="http://schemas.microsoft.com/office/powerpoint/2010/main" val="33151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
        <p:nvSpPr>
          <p:cNvPr id="5" name="CasellaDiTesto 4"/>
          <p:cNvSpPr txBox="1"/>
          <p:nvPr/>
        </p:nvSpPr>
        <p:spPr>
          <a:xfrm>
            <a:off x="1775520" y="260648"/>
            <a:ext cx="8712968" cy="1815882"/>
          </a:xfrm>
          <a:prstGeom prst="rect">
            <a:avLst/>
          </a:prstGeom>
          <a:noFill/>
        </p:spPr>
        <p:txBody>
          <a:bodyPr wrap="square" rtlCol="0">
            <a:spAutoFit/>
          </a:bodyPr>
          <a:lstStyle/>
          <a:p>
            <a:r>
              <a:rPr lang="it-IT" sz="2800" dirty="0"/>
              <a:t>Se compro una batteria da 1,5 Volt, essa ha un contenuto finito di energia che posso utilizzare in 10 minuti o in due settimane. Al costruttore non fa differenza, mi vende un “pacchetto” di energia.</a:t>
            </a:r>
          </a:p>
        </p:txBody>
      </p:sp>
      <p:sp>
        <p:nvSpPr>
          <p:cNvPr id="6" name="CasellaDiTesto 5"/>
          <p:cNvSpPr txBox="1"/>
          <p:nvPr/>
        </p:nvSpPr>
        <p:spPr>
          <a:xfrm>
            <a:off x="1703512" y="2348880"/>
            <a:ext cx="8712968" cy="1815882"/>
          </a:xfrm>
          <a:prstGeom prst="rect">
            <a:avLst/>
          </a:prstGeom>
          <a:noFill/>
        </p:spPr>
        <p:txBody>
          <a:bodyPr wrap="square" rtlCol="0">
            <a:spAutoFit/>
          </a:bodyPr>
          <a:lstStyle/>
          <a:p>
            <a:pPr algn="just"/>
            <a:r>
              <a:rPr lang="it-IT" sz="2800" dirty="0"/>
              <a:t>Diverso è il caso del gestore di una centrale elettrica a cui sono connesse diverse migliaia di utenze. In questo caso è necessario sapere, istante per istante, quanta energia fornire. </a:t>
            </a:r>
          </a:p>
        </p:txBody>
      </p:sp>
      <p:sp>
        <p:nvSpPr>
          <p:cNvPr id="7" name="CasellaDiTesto 6"/>
          <p:cNvSpPr txBox="1"/>
          <p:nvPr/>
        </p:nvSpPr>
        <p:spPr>
          <a:xfrm>
            <a:off x="1703512" y="4293097"/>
            <a:ext cx="8784976" cy="1815882"/>
          </a:xfrm>
          <a:prstGeom prst="rect">
            <a:avLst/>
          </a:prstGeom>
          <a:noFill/>
        </p:spPr>
        <p:txBody>
          <a:bodyPr wrap="square" rtlCol="0">
            <a:spAutoFit/>
          </a:bodyPr>
          <a:lstStyle/>
          <a:p>
            <a:pPr algn="ctr"/>
            <a:r>
              <a:rPr lang="it-IT" sz="2800" dirty="0"/>
              <a:t>Definiamo quindi una nuova grandezza:</a:t>
            </a:r>
          </a:p>
          <a:p>
            <a:pPr algn="ctr"/>
            <a:r>
              <a:rPr lang="it-IT" sz="2800" dirty="0"/>
              <a:t>La rapidità con cui utilizziamo l’energia, la </a:t>
            </a:r>
            <a:r>
              <a:rPr lang="it-IT" sz="2800" b="1" dirty="0"/>
              <a:t>POTENZA.</a:t>
            </a:r>
            <a:endParaRPr lang="it-IT" sz="2800" dirty="0"/>
          </a:p>
          <a:p>
            <a:pPr algn="ctr"/>
            <a:r>
              <a:rPr lang="it-IT" sz="2800" dirty="0"/>
              <a:t>L’unità di misura della potenza è joule al secondo (Joule/s) e prende il nome di Watt</a:t>
            </a:r>
          </a:p>
        </p:txBody>
      </p:sp>
    </p:spTree>
    <p:extLst>
      <p:ext uri="{BB962C8B-B14F-4D97-AF65-F5344CB8AC3E}">
        <p14:creationId xmlns:p14="http://schemas.microsoft.com/office/powerpoint/2010/main" val="250036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
        <p:nvSpPr>
          <p:cNvPr id="5" name="CasellaDiTesto 4"/>
          <p:cNvSpPr txBox="1"/>
          <p:nvPr/>
        </p:nvSpPr>
        <p:spPr>
          <a:xfrm>
            <a:off x="1991544" y="476673"/>
            <a:ext cx="8208912" cy="3108543"/>
          </a:xfrm>
          <a:prstGeom prst="rect">
            <a:avLst/>
          </a:prstGeom>
          <a:noFill/>
        </p:spPr>
        <p:txBody>
          <a:bodyPr wrap="square" rtlCol="0">
            <a:spAutoFit/>
          </a:bodyPr>
          <a:lstStyle/>
          <a:p>
            <a:r>
              <a:rPr lang="it-IT" sz="2800" dirty="0"/>
              <a:t>Nel linguaggio quotidiano, diciamo che il nostro ferro da stiro “consuma” 1000 Watt (1 Kilowatt). Vuol dire che utilizza 1000 joule in un secondo.</a:t>
            </a:r>
          </a:p>
          <a:p>
            <a:endParaRPr lang="it-IT" sz="2800" dirty="0"/>
          </a:p>
          <a:p>
            <a:pPr algn="just"/>
            <a:r>
              <a:rPr lang="it-IT" sz="2800" dirty="0"/>
              <a:t>Il gestore calcola i nostri consumi misurando l’energia utilizzata in joule consumati in una ora, nella forma di kilowattora.</a:t>
            </a:r>
          </a:p>
        </p:txBody>
      </p:sp>
      <p:sp>
        <p:nvSpPr>
          <p:cNvPr id="6" name="CasellaDiTesto 5"/>
          <p:cNvSpPr txBox="1"/>
          <p:nvPr/>
        </p:nvSpPr>
        <p:spPr>
          <a:xfrm>
            <a:off x="2063552" y="3933056"/>
            <a:ext cx="8424936" cy="1815882"/>
          </a:xfrm>
          <a:prstGeom prst="rect">
            <a:avLst/>
          </a:prstGeom>
          <a:noFill/>
        </p:spPr>
        <p:txBody>
          <a:bodyPr wrap="square" rtlCol="0">
            <a:spAutoFit/>
          </a:bodyPr>
          <a:lstStyle/>
          <a:p>
            <a:r>
              <a:rPr lang="it-IT" sz="2800" dirty="0"/>
              <a:t>Ricordiamoci:</a:t>
            </a:r>
          </a:p>
          <a:p>
            <a:r>
              <a:rPr lang="it-IT" sz="2800" dirty="0"/>
              <a:t>1 Watt è 1 joule al secondo, la misura della potenza</a:t>
            </a:r>
          </a:p>
          <a:p>
            <a:r>
              <a:rPr lang="it-IT" sz="2800" dirty="0"/>
              <a:t>1 Kilowattora sono i joule “consumati” utilizzando  la potenza di 1 kilowatt per una ora.</a:t>
            </a:r>
          </a:p>
        </p:txBody>
      </p:sp>
    </p:spTree>
    <p:extLst>
      <p:ext uri="{BB962C8B-B14F-4D97-AF65-F5344CB8AC3E}">
        <p14:creationId xmlns:p14="http://schemas.microsoft.com/office/powerpoint/2010/main" val="267726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
        <p:nvSpPr>
          <p:cNvPr id="5" name="CasellaDiTesto 4"/>
          <p:cNvSpPr txBox="1"/>
          <p:nvPr/>
        </p:nvSpPr>
        <p:spPr>
          <a:xfrm>
            <a:off x="1775520" y="188642"/>
            <a:ext cx="8712968" cy="1954381"/>
          </a:xfrm>
          <a:prstGeom prst="rect">
            <a:avLst/>
          </a:prstGeom>
          <a:noFill/>
        </p:spPr>
        <p:txBody>
          <a:bodyPr wrap="square" rtlCol="0">
            <a:spAutoFit/>
          </a:bodyPr>
          <a:lstStyle/>
          <a:p>
            <a:pPr algn="just"/>
            <a:r>
              <a:rPr lang="it-IT" sz="2800" dirty="0"/>
              <a:t>Fino a qui ci siamo occupati di oggetti fisici idealizzati come i punti materiali (anche la valigia la abbiamo considerata come una semplice massa M puntiforme, senza curarci di come è fatta o di cosa contenga).</a:t>
            </a:r>
          </a:p>
          <a:p>
            <a:pPr algn="just"/>
            <a:endParaRPr lang="it-IT" sz="900" dirty="0"/>
          </a:p>
        </p:txBody>
      </p:sp>
      <p:sp>
        <p:nvSpPr>
          <p:cNvPr id="6" name="Ovale 5"/>
          <p:cNvSpPr/>
          <p:nvPr/>
        </p:nvSpPr>
        <p:spPr>
          <a:xfrm>
            <a:off x="3431704" y="5517232"/>
            <a:ext cx="288032"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2 7"/>
          <p:cNvCxnSpPr/>
          <p:nvPr/>
        </p:nvCxnSpPr>
        <p:spPr>
          <a:xfrm>
            <a:off x="3791744" y="5661248"/>
            <a:ext cx="1440160" cy="0"/>
          </a:xfrm>
          <a:prstGeom prst="straightConnector1">
            <a:avLst/>
          </a:prstGeom>
          <a:ln w="85725">
            <a:headEnd type="arrow"/>
            <a:tailEnd type="arrow"/>
          </a:ln>
        </p:spPr>
        <p:style>
          <a:lnRef idx="1">
            <a:schemeClr val="accent1"/>
          </a:lnRef>
          <a:fillRef idx="0">
            <a:schemeClr val="accent1"/>
          </a:fillRef>
          <a:effectRef idx="0">
            <a:schemeClr val="accent1"/>
          </a:effectRef>
          <a:fontRef idx="minor">
            <a:schemeClr val="tx1"/>
          </a:fontRef>
        </p:style>
      </p:cxnSp>
      <p:pic>
        <p:nvPicPr>
          <p:cNvPr id="9" name="Immagine 8" descr="gatto.jpg"/>
          <p:cNvPicPr>
            <a:picLocks noChangeAspect="1"/>
          </p:cNvPicPr>
          <p:nvPr/>
        </p:nvPicPr>
        <p:blipFill>
          <a:blip r:embed="rId2" cstate="print"/>
          <a:stretch>
            <a:fillRect/>
          </a:stretch>
        </p:blipFill>
        <p:spPr>
          <a:xfrm>
            <a:off x="5303912" y="4797152"/>
            <a:ext cx="2376264" cy="1746278"/>
          </a:xfrm>
          <a:prstGeom prst="rect">
            <a:avLst/>
          </a:prstGeom>
        </p:spPr>
      </p:pic>
      <p:sp>
        <p:nvSpPr>
          <p:cNvPr id="7" name="CasellaDiTesto 6"/>
          <p:cNvSpPr txBox="1"/>
          <p:nvPr/>
        </p:nvSpPr>
        <p:spPr>
          <a:xfrm>
            <a:off x="1703512" y="5445224"/>
            <a:ext cx="1688924" cy="369332"/>
          </a:xfrm>
          <a:prstGeom prst="rect">
            <a:avLst/>
          </a:prstGeom>
          <a:noFill/>
        </p:spPr>
        <p:txBody>
          <a:bodyPr wrap="none" rtlCol="0">
            <a:spAutoFit/>
          </a:bodyPr>
          <a:lstStyle/>
          <a:p>
            <a:r>
              <a:rPr lang="it-IT" dirty="0"/>
              <a:t>Punto materiale</a:t>
            </a:r>
          </a:p>
        </p:txBody>
      </p:sp>
      <p:sp>
        <p:nvSpPr>
          <p:cNvPr id="10" name="CasellaDiTesto 9"/>
          <p:cNvSpPr txBox="1"/>
          <p:nvPr/>
        </p:nvSpPr>
        <p:spPr>
          <a:xfrm>
            <a:off x="7752184" y="5085184"/>
            <a:ext cx="2376264" cy="923330"/>
          </a:xfrm>
          <a:prstGeom prst="rect">
            <a:avLst/>
          </a:prstGeom>
          <a:noFill/>
        </p:spPr>
        <p:txBody>
          <a:bodyPr wrap="square" rtlCol="0">
            <a:spAutoFit/>
          </a:bodyPr>
          <a:lstStyle/>
          <a:p>
            <a:r>
              <a:rPr lang="it-IT" dirty="0"/>
              <a:t>Quanti punti materiali ci sono in questo gatto?</a:t>
            </a:r>
          </a:p>
        </p:txBody>
      </p:sp>
      <p:sp>
        <p:nvSpPr>
          <p:cNvPr id="11" name="Rettangolo 10"/>
          <p:cNvSpPr/>
          <p:nvPr/>
        </p:nvSpPr>
        <p:spPr>
          <a:xfrm>
            <a:off x="1775520" y="1916832"/>
            <a:ext cx="8712968" cy="2677656"/>
          </a:xfrm>
          <a:prstGeom prst="rect">
            <a:avLst/>
          </a:prstGeom>
        </p:spPr>
        <p:txBody>
          <a:bodyPr wrap="square">
            <a:spAutoFit/>
          </a:bodyPr>
          <a:lstStyle/>
          <a:p>
            <a:pPr lvl="0" algn="just"/>
            <a:r>
              <a:rPr lang="it-IT" sz="2800" dirty="0">
                <a:solidFill>
                  <a:prstClr val="black"/>
                </a:solidFill>
              </a:rPr>
              <a:t>Se vogliamo parlare di energia associata ad un oggetto macroscopico (un gatto, un tavolo, una tazza di </a:t>
            </a:r>
            <a:r>
              <a:rPr lang="it-IT" sz="2800" dirty="0" err="1">
                <a:solidFill>
                  <a:prstClr val="black"/>
                </a:solidFill>
              </a:rPr>
              <a:t>caffé…</a:t>
            </a:r>
            <a:r>
              <a:rPr lang="it-IT" sz="2800" dirty="0">
                <a:solidFill>
                  <a:prstClr val="black"/>
                </a:solidFill>
              </a:rPr>
              <a:t>.) e di come avvengono gli scambi di energia tra i vari corpi, o tra i corpi e l’ambiente, dobbiamo rinunciare all’idea di sapere come si muovono e dove esattamente si trovino gli atomi o le molecole del corpo in esame.</a:t>
            </a:r>
          </a:p>
        </p:txBody>
      </p:sp>
    </p:spTree>
    <p:extLst>
      <p:ext uri="{BB962C8B-B14F-4D97-AF65-F5344CB8AC3E}">
        <p14:creationId xmlns:p14="http://schemas.microsoft.com/office/powerpoint/2010/main" val="405066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par>
                                <p:cTn id="24" presetID="8"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amond(in)">
                                      <p:cBhvr>
                                        <p:cTn id="26" dur="2000"/>
                                        <p:tgtEl>
                                          <p:spTgt spid="9"/>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amond(in)">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
        <p:nvSpPr>
          <p:cNvPr id="5" name="CasellaDiTesto 4"/>
          <p:cNvSpPr txBox="1"/>
          <p:nvPr/>
        </p:nvSpPr>
        <p:spPr>
          <a:xfrm>
            <a:off x="1775520" y="260648"/>
            <a:ext cx="8640960" cy="1815882"/>
          </a:xfrm>
          <a:prstGeom prst="rect">
            <a:avLst/>
          </a:prstGeom>
          <a:noFill/>
        </p:spPr>
        <p:txBody>
          <a:bodyPr wrap="square" rtlCol="0">
            <a:spAutoFit/>
          </a:bodyPr>
          <a:lstStyle/>
          <a:p>
            <a:pPr algn="just"/>
            <a:r>
              <a:rPr lang="it-IT" sz="2800" dirty="0"/>
              <a:t>Il bilancio energetico delle trasformazioni che descrivono l’evoluzioni di corpi così complessi, è l’oggetto di studio della </a:t>
            </a:r>
            <a:r>
              <a:rPr lang="it-IT" sz="2800" b="1" dirty="0"/>
              <a:t>TERMODINAMICA.</a:t>
            </a:r>
          </a:p>
          <a:p>
            <a:pPr algn="just"/>
            <a:endParaRPr lang="it-IT" sz="2800" b="1" dirty="0"/>
          </a:p>
        </p:txBody>
      </p:sp>
      <p:sp>
        <p:nvSpPr>
          <p:cNvPr id="6" name="Rettangolo 5"/>
          <p:cNvSpPr/>
          <p:nvPr/>
        </p:nvSpPr>
        <p:spPr>
          <a:xfrm>
            <a:off x="1775520" y="1916833"/>
            <a:ext cx="8568952" cy="954107"/>
          </a:xfrm>
          <a:prstGeom prst="rect">
            <a:avLst/>
          </a:prstGeom>
        </p:spPr>
        <p:txBody>
          <a:bodyPr wrap="square">
            <a:spAutoFit/>
          </a:bodyPr>
          <a:lstStyle/>
          <a:p>
            <a:pPr lvl="0" algn="just"/>
            <a:r>
              <a:rPr lang="it-IT" sz="2800" dirty="0">
                <a:solidFill>
                  <a:prstClr val="black"/>
                </a:solidFill>
              </a:rPr>
              <a:t>Se strofiniamo con forza la mano sul tavolo, ci accorgiamo che il tavolo e la mano si scaldano. </a:t>
            </a:r>
          </a:p>
        </p:txBody>
      </p:sp>
      <p:sp>
        <p:nvSpPr>
          <p:cNvPr id="7" name="Rettangolo 6"/>
          <p:cNvSpPr/>
          <p:nvPr/>
        </p:nvSpPr>
        <p:spPr>
          <a:xfrm>
            <a:off x="1703512" y="3284985"/>
            <a:ext cx="8712968" cy="3108543"/>
          </a:xfrm>
          <a:prstGeom prst="rect">
            <a:avLst/>
          </a:prstGeom>
        </p:spPr>
        <p:txBody>
          <a:bodyPr wrap="square">
            <a:spAutoFit/>
          </a:bodyPr>
          <a:lstStyle/>
          <a:p>
            <a:pPr lvl="0" algn="just"/>
            <a:r>
              <a:rPr lang="it-IT" sz="2800" dirty="0">
                <a:solidFill>
                  <a:prstClr val="black"/>
                </a:solidFill>
              </a:rPr>
              <a:t>Consideriamo il tavolo: a livello microscopico il nostro movimento ha compiuto sugli atomi e le molecole un lavoro meccanico, che non possiamo conoscere nel dettaglio, ma di cui ne vediamo una parte degli effetti a livello macroscopico (il tavolo è più caldo).</a:t>
            </a:r>
          </a:p>
          <a:p>
            <a:pPr lvl="0" algn="just"/>
            <a:r>
              <a:rPr lang="it-IT" sz="2800" dirty="0">
                <a:solidFill>
                  <a:prstClr val="black"/>
                </a:solidFill>
              </a:rPr>
              <a:t>Conosciamo bene questo fenomeno e diciamo che a causa dell’attrito tra le parti in contatto, queste si sono scaldate.</a:t>
            </a:r>
          </a:p>
        </p:txBody>
      </p:sp>
    </p:spTree>
    <p:extLst>
      <p:ext uri="{BB962C8B-B14F-4D97-AF65-F5344CB8AC3E}">
        <p14:creationId xmlns:p14="http://schemas.microsoft.com/office/powerpoint/2010/main" val="65840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655840" y="2852936"/>
            <a:ext cx="2664296"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dirty="0">
                <a:solidFill>
                  <a:prstClr val="black"/>
                </a:solidFill>
              </a:rPr>
              <a:t>CALORE</a:t>
            </a:r>
            <a:endParaRPr lang="it-IT" sz="2800" dirty="0">
              <a:solidFill>
                <a:prstClr val="black"/>
              </a:solidFill>
            </a:endParaRPr>
          </a:p>
        </p:txBody>
      </p:sp>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
        <p:nvSpPr>
          <p:cNvPr id="5" name="Rettangolo 4"/>
          <p:cNvSpPr/>
          <p:nvPr/>
        </p:nvSpPr>
        <p:spPr>
          <a:xfrm>
            <a:off x="1847528" y="188641"/>
            <a:ext cx="8568952" cy="2246769"/>
          </a:xfrm>
          <a:prstGeom prst="rect">
            <a:avLst/>
          </a:prstGeom>
        </p:spPr>
        <p:txBody>
          <a:bodyPr wrap="square">
            <a:spAutoFit/>
          </a:bodyPr>
          <a:lstStyle/>
          <a:p>
            <a:pPr lvl="0" algn="just"/>
            <a:r>
              <a:rPr lang="it-IT" sz="2800" dirty="0">
                <a:solidFill>
                  <a:prstClr val="black"/>
                </a:solidFill>
              </a:rPr>
              <a:t>L’energia che abbiamo speso nello sfregare la mano e nel tenerla premuta contro la superficie del tavolo, si è trasferita, un po’ al tavolo un po’ alla nostra mano.</a:t>
            </a:r>
          </a:p>
          <a:p>
            <a:pPr lvl="0" algn="just"/>
            <a:endParaRPr lang="it-IT" sz="2800" dirty="0">
              <a:solidFill>
                <a:prstClr val="black"/>
              </a:solidFill>
            </a:endParaRPr>
          </a:p>
          <a:p>
            <a:pPr lvl="0" algn="ctr"/>
            <a:r>
              <a:rPr lang="it-IT" sz="2800" dirty="0">
                <a:solidFill>
                  <a:prstClr val="black"/>
                </a:solidFill>
              </a:rPr>
              <a:t>Questa energia trasferita è quella che viene chiamata:</a:t>
            </a:r>
          </a:p>
        </p:txBody>
      </p:sp>
      <p:sp>
        <p:nvSpPr>
          <p:cNvPr id="7" name="Rettangolo 6"/>
          <p:cNvSpPr/>
          <p:nvPr/>
        </p:nvSpPr>
        <p:spPr>
          <a:xfrm>
            <a:off x="1775520" y="4221089"/>
            <a:ext cx="8568952" cy="1384995"/>
          </a:xfrm>
          <a:prstGeom prst="rect">
            <a:avLst/>
          </a:prstGeom>
        </p:spPr>
        <p:txBody>
          <a:bodyPr wrap="square">
            <a:spAutoFit/>
          </a:bodyPr>
          <a:lstStyle/>
          <a:p>
            <a:pPr lvl="0" algn="ctr"/>
            <a:r>
              <a:rPr lang="it-IT" sz="2800" dirty="0">
                <a:solidFill>
                  <a:prstClr val="black"/>
                </a:solidFill>
              </a:rPr>
              <a:t>Dovremo quindi trovare una nuova regola per descrivere la conservazione dell’energia tenendo conto di questi scambi energetici che non possiamo seguire nel dettaglio </a:t>
            </a:r>
          </a:p>
        </p:txBody>
      </p:sp>
    </p:spTree>
    <p:extLst>
      <p:ext uri="{BB962C8B-B14F-4D97-AF65-F5344CB8AC3E}">
        <p14:creationId xmlns:p14="http://schemas.microsoft.com/office/powerpoint/2010/main" val="346135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solidFill>
                  <a:prstClr val="black"/>
                </a:solidFill>
                <a:latin typeface="Calibri"/>
              </a:rPr>
              <a:t>ENERGIA - corso SCALA - </a:t>
            </a:r>
            <a:r>
              <a:rPr lang="it-IT" sz="1400" dirty="0" err="1" smtClean="0">
                <a:solidFill>
                  <a:prstClr val="black"/>
                </a:solidFill>
                <a:latin typeface="Calibri"/>
              </a:rPr>
              <a:t>Francini</a:t>
            </a:r>
            <a:r>
              <a:rPr lang="it-IT" sz="1400" dirty="0" smtClean="0">
                <a:solidFill>
                  <a:prstClr val="black"/>
                </a:solidFill>
                <a:latin typeface="Calibri"/>
              </a:rPr>
              <a:t> 28/02/2020</a:t>
            </a:r>
            <a:endParaRPr lang="it-IT" sz="1400" dirty="0">
              <a:solidFill>
                <a:prstClr val="black"/>
              </a:solidFill>
              <a:latin typeface="Calibri"/>
            </a:endParaRPr>
          </a:p>
        </p:txBody>
      </p:sp>
      <p:sp>
        <p:nvSpPr>
          <p:cNvPr id="5" name="Titolo 1"/>
          <p:cNvSpPr>
            <a:spLocks noGrp="1"/>
          </p:cNvSpPr>
          <p:nvPr>
            <p:ph idx="1"/>
          </p:nvPr>
        </p:nvSpPr>
        <p:spPr/>
        <p:txBody>
          <a:bodyPr/>
          <a:lstStyle/>
          <a:p>
            <a:endParaRPr lang="it-IT" dirty="0" smtClean="0"/>
          </a:p>
          <a:p>
            <a:endParaRPr lang="it-IT" dirty="0" smtClean="0"/>
          </a:p>
          <a:p>
            <a:endParaRPr lang="it-IT" dirty="0"/>
          </a:p>
        </p:txBody>
      </p:sp>
      <p:sp>
        <p:nvSpPr>
          <p:cNvPr id="6" name="Rettangolo 5"/>
          <p:cNvSpPr/>
          <p:nvPr/>
        </p:nvSpPr>
        <p:spPr>
          <a:xfrm>
            <a:off x="1631504" y="1268760"/>
            <a:ext cx="8856984" cy="3970318"/>
          </a:xfrm>
          <a:prstGeom prst="rect">
            <a:avLst/>
          </a:prstGeom>
        </p:spPr>
        <p:txBody>
          <a:bodyPr wrap="square">
            <a:spAutoFit/>
          </a:bodyPr>
          <a:lstStyle/>
          <a:p>
            <a:pPr algn="just"/>
            <a:r>
              <a:rPr lang="it-IT" dirty="0">
                <a:solidFill>
                  <a:prstClr val="black"/>
                </a:solidFill>
                <a:latin typeface="Calibri"/>
              </a:rPr>
              <a:t> </a:t>
            </a:r>
            <a:r>
              <a:rPr lang="it-IT" sz="2800" dirty="0">
                <a:solidFill>
                  <a:prstClr val="black"/>
                </a:solidFill>
                <a:latin typeface="Calibri"/>
              </a:rPr>
              <a:t>L’espressione matematica di questo principio è l’equazione:</a:t>
            </a:r>
          </a:p>
          <a:p>
            <a:pPr algn="just"/>
            <a:endParaRPr lang="it-IT" sz="2800" dirty="0">
              <a:solidFill>
                <a:prstClr val="black"/>
              </a:solidFill>
              <a:latin typeface="Calibri"/>
            </a:endParaRPr>
          </a:p>
          <a:p>
            <a:pPr algn="just"/>
            <a:endParaRPr lang="it-IT" sz="2800" dirty="0">
              <a:solidFill>
                <a:prstClr val="black"/>
              </a:solidFill>
              <a:latin typeface="Calibri"/>
            </a:endParaRPr>
          </a:p>
          <a:p>
            <a:pPr algn="just"/>
            <a:endParaRPr lang="it-IT" sz="2800" dirty="0">
              <a:solidFill>
                <a:prstClr val="black"/>
              </a:solidFill>
              <a:latin typeface="Calibri"/>
            </a:endParaRPr>
          </a:p>
          <a:p>
            <a:endParaRPr lang="it-IT" sz="2800" dirty="0">
              <a:solidFill>
                <a:prstClr val="black"/>
              </a:solidFill>
              <a:latin typeface="Calibri"/>
            </a:endParaRPr>
          </a:p>
          <a:p>
            <a:endParaRPr lang="it-IT" sz="2800" dirty="0">
              <a:solidFill>
                <a:prstClr val="black"/>
              </a:solidFill>
              <a:latin typeface="Calibri"/>
            </a:endParaRPr>
          </a:p>
          <a:p>
            <a:endParaRPr lang="it-IT" sz="2800" dirty="0">
              <a:solidFill>
                <a:prstClr val="black"/>
              </a:solidFill>
              <a:latin typeface="Calibri"/>
            </a:endParaRPr>
          </a:p>
          <a:p>
            <a:r>
              <a:rPr lang="it-IT" sz="2800" dirty="0">
                <a:solidFill>
                  <a:prstClr val="black"/>
                </a:solidFill>
                <a:latin typeface="Calibri"/>
              </a:rPr>
              <a:t>Dove </a:t>
            </a:r>
            <a:r>
              <a:rPr lang="it-IT" sz="2800" b="1" i="1" dirty="0">
                <a:solidFill>
                  <a:prstClr val="black"/>
                </a:solidFill>
                <a:latin typeface="Calibri"/>
              </a:rPr>
              <a:t>F</a:t>
            </a:r>
            <a:r>
              <a:rPr lang="it-IT" sz="2800" dirty="0">
                <a:solidFill>
                  <a:prstClr val="black"/>
                </a:solidFill>
                <a:latin typeface="Calibri"/>
              </a:rPr>
              <a:t> è la forza totale (causa) e </a:t>
            </a:r>
            <a:r>
              <a:rPr lang="it-IT" sz="2800" b="1" i="1" dirty="0">
                <a:solidFill>
                  <a:prstClr val="black"/>
                </a:solidFill>
                <a:latin typeface="Calibri"/>
              </a:rPr>
              <a:t>a</a:t>
            </a:r>
            <a:r>
              <a:rPr lang="it-IT" sz="2800" dirty="0">
                <a:solidFill>
                  <a:prstClr val="black"/>
                </a:solidFill>
                <a:latin typeface="Calibri"/>
              </a:rPr>
              <a:t> è la accelerazione della particella (effetto).</a:t>
            </a:r>
          </a:p>
        </p:txBody>
      </p:sp>
      <p:sp>
        <p:nvSpPr>
          <p:cNvPr id="5122"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solidFill>
                <a:prstClr val="black"/>
              </a:solidFill>
              <a:latin typeface="Calibri"/>
            </a:endParaRPr>
          </a:p>
        </p:txBody>
      </p:sp>
      <p:sp>
        <p:nvSpPr>
          <p:cNvPr id="11" name="Rettangolo 10"/>
          <p:cNvSpPr/>
          <p:nvPr/>
        </p:nvSpPr>
        <p:spPr>
          <a:xfrm>
            <a:off x="3791744" y="2420888"/>
            <a:ext cx="3960440" cy="136815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latin typeface="Calibri"/>
            </a:endParaRPr>
          </a:p>
        </p:txBody>
      </p:sp>
      <p:graphicFrame>
        <p:nvGraphicFramePr>
          <p:cNvPr id="10" name="Oggetto 9"/>
          <p:cNvGraphicFramePr>
            <a:graphicFrameLocks noChangeAspect="1"/>
          </p:cNvGraphicFramePr>
          <p:nvPr/>
        </p:nvGraphicFramePr>
        <p:xfrm>
          <a:off x="4439817" y="2564905"/>
          <a:ext cx="2808311" cy="884817"/>
        </p:xfrm>
        <a:graphic>
          <a:graphicData uri="http://schemas.openxmlformats.org/presentationml/2006/ole">
            <mc:AlternateContent xmlns:mc="http://schemas.openxmlformats.org/markup-compatibility/2006">
              <mc:Choice xmlns:v="urn:schemas-microsoft-com:vml" Requires="v">
                <p:oleObj spid="_x0000_s1036" name="Equazione" r:id="rId3" imgW="545863" imgH="228501" progId="Equation.3">
                  <p:embed/>
                </p:oleObj>
              </mc:Choice>
              <mc:Fallback>
                <p:oleObj name="Equazione" r:id="rId3" imgW="545863" imgH="228501" progId="Equation.3">
                  <p:embed/>
                  <p:pic>
                    <p:nvPicPr>
                      <p:cNvPr id="10" name="Oggetto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9817" y="2564905"/>
                        <a:ext cx="2808311" cy="8848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334143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
        <p:nvSpPr>
          <p:cNvPr id="71" name="CasellaDiTesto 70"/>
          <p:cNvSpPr txBox="1"/>
          <p:nvPr/>
        </p:nvSpPr>
        <p:spPr>
          <a:xfrm>
            <a:off x="2783633" y="332657"/>
            <a:ext cx="6474849" cy="954107"/>
          </a:xfrm>
          <a:prstGeom prst="rect">
            <a:avLst/>
          </a:prstGeom>
          <a:noFill/>
        </p:spPr>
        <p:txBody>
          <a:bodyPr wrap="none" rtlCol="0">
            <a:spAutoFit/>
          </a:bodyPr>
          <a:lstStyle/>
          <a:p>
            <a:pPr algn="ctr"/>
            <a:r>
              <a:rPr lang="it-IT" sz="2800" dirty="0"/>
              <a:t>Partiamo da un caso particolare</a:t>
            </a:r>
          </a:p>
          <a:p>
            <a:pPr algn="ctr"/>
            <a:r>
              <a:rPr lang="it-IT" sz="2800" dirty="0"/>
              <a:t>Cosa succede quando si comprime un gas ?</a:t>
            </a:r>
          </a:p>
        </p:txBody>
      </p:sp>
      <p:grpSp>
        <p:nvGrpSpPr>
          <p:cNvPr id="73" name="Gruppo 72"/>
          <p:cNvGrpSpPr/>
          <p:nvPr/>
        </p:nvGrpSpPr>
        <p:grpSpPr>
          <a:xfrm>
            <a:off x="3215681" y="1196752"/>
            <a:ext cx="5825273" cy="3960440"/>
            <a:chOff x="1619672" y="1628800"/>
            <a:chExt cx="5825273" cy="3960440"/>
          </a:xfrm>
        </p:grpSpPr>
        <p:grpSp>
          <p:nvGrpSpPr>
            <p:cNvPr id="15" name="Gruppo 14"/>
            <p:cNvGrpSpPr/>
            <p:nvPr/>
          </p:nvGrpSpPr>
          <p:grpSpPr>
            <a:xfrm>
              <a:off x="1619672" y="1628800"/>
              <a:ext cx="5688632" cy="3960440"/>
              <a:chOff x="1475656" y="836712"/>
              <a:chExt cx="5688632" cy="3960440"/>
            </a:xfrm>
          </p:grpSpPr>
          <p:sp>
            <p:nvSpPr>
              <p:cNvPr id="3" name="Rettangolo 2"/>
              <p:cNvSpPr/>
              <p:nvPr/>
            </p:nvSpPr>
            <p:spPr>
              <a:xfrm>
                <a:off x="1475656" y="1988840"/>
                <a:ext cx="1944216" cy="2808312"/>
              </a:xfrm>
              <a:prstGeom prst="rect">
                <a:avLst/>
              </a:prstGeom>
              <a:solidFill>
                <a:schemeClr val="bg1"/>
              </a:solidFill>
              <a:ln w="139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1547664" y="2924944"/>
                <a:ext cx="1800200" cy="2880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2411760" y="836712"/>
                <a:ext cx="72008"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2 7"/>
              <p:cNvCxnSpPr/>
              <p:nvPr/>
            </p:nvCxnSpPr>
            <p:spPr>
              <a:xfrm>
                <a:off x="2843808" y="980728"/>
                <a:ext cx="0" cy="792088"/>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1547664" y="3212976"/>
                <a:ext cx="1800200" cy="1512168"/>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GAS</a:t>
                </a:r>
              </a:p>
            </p:txBody>
          </p:sp>
          <p:sp>
            <p:nvSpPr>
              <p:cNvPr id="10" name="Rettangolo 9"/>
              <p:cNvSpPr/>
              <p:nvPr/>
            </p:nvSpPr>
            <p:spPr>
              <a:xfrm>
                <a:off x="5220072" y="1988840"/>
                <a:ext cx="1944216" cy="2808312"/>
              </a:xfrm>
              <a:prstGeom prst="rect">
                <a:avLst/>
              </a:prstGeom>
              <a:solidFill>
                <a:schemeClr val="bg1"/>
              </a:solidFill>
              <a:ln w="139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5292080" y="3861048"/>
                <a:ext cx="1800200" cy="2880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6156176" y="1772816"/>
                <a:ext cx="72008"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5292080" y="4149080"/>
                <a:ext cx="1800200" cy="576064"/>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GAS</a:t>
                </a:r>
              </a:p>
            </p:txBody>
          </p:sp>
        </p:grpSp>
        <p:sp>
          <p:nvSpPr>
            <p:cNvPr id="72" name="CasellaDiTesto 71"/>
            <p:cNvSpPr txBox="1"/>
            <p:nvPr/>
          </p:nvSpPr>
          <p:spPr>
            <a:xfrm>
              <a:off x="3203848" y="1916832"/>
              <a:ext cx="4241097" cy="523220"/>
            </a:xfrm>
            <a:prstGeom prst="rect">
              <a:avLst/>
            </a:prstGeom>
            <a:noFill/>
          </p:spPr>
          <p:txBody>
            <a:bodyPr wrap="none" rtlCol="0">
              <a:spAutoFit/>
            </a:bodyPr>
            <a:lstStyle/>
            <a:p>
              <a:r>
                <a:rPr lang="it-IT" sz="2800" dirty="0"/>
                <a:t>Pareti del recipiente isolanti</a:t>
              </a:r>
            </a:p>
          </p:txBody>
        </p:sp>
      </p:grpSp>
      <p:grpSp>
        <p:nvGrpSpPr>
          <p:cNvPr id="75" name="Gruppo 74"/>
          <p:cNvGrpSpPr/>
          <p:nvPr/>
        </p:nvGrpSpPr>
        <p:grpSpPr>
          <a:xfrm>
            <a:off x="2423592" y="1196752"/>
            <a:ext cx="8244408" cy="4941168"/>
            <a:chOff x="1043608" y="-1107504"/>
            <a:chExt cx="8244408" cy="4941168"/>
          </a:xfrm>
        </p:grpSpPr>
        <p:grpSp>
          <p:nvGrpSpPr>
            <p:cNvPr id="70" name="Gruppo 69"/>
            <p:cNvGrpSpPr/>
            <p:nvPr/>
          </p:nvGrpSpPr>
          <p:grpSpPr>
            <a:xfrm>
              <a:off x="1043608" y="-1107504"/>
              <a:ext cx="8244408" cy="4941168"/>
              <a:chOff x="827584" y="1628800"/>
              <a:chExt cx="8244408" cy="4941168"/>
            </a:xfrm>
          </p:grpSpPr>
          <p:sp>
            <p:nvSpPr>
              <p:cNvPr id="64" name="CasellaDiTesto 63"/>
              <p:cNvSpPr txBox="1"/>
              <p:nvPr/>
            </p:nvSpPr>
            <p:spPr>
              <a:xfrm>
                <a:off x="7956376" y="3501008"/>
                <a:ext cx="1115616" cy="523220"/>
              </a:xfrm>
              <a:prstGeom prst="rect">
                <a:avLst/>
              </a:prstGeom>
              <a:noFill/>
            </p:spPr>
            <p:txBody>
              <a:bodyPr wrap="square" rtlCol="0">
                <a:spAutoFit/>
              </a:bodyPr>
              <a:lstStyle/>
              <a:p>
                <a:r>
                  <a:rPr lang="it-IT" sz="2800" dirty="0"/>
                  <a:t>T2&gt;T1</a:t>
                </a:r>
              </a:p>
            </p:txBody>
          </p:sp>
          <p:grpSp>
            <p:nvGrpSpPr>
              <p:cNvPr id="69" name="Gruppo 68"/>
              <p:cNvGrpSpPr/>
              <p:nvPr/>
            </p:nvGrpSpPr>
            <p:grpSpPr>
              <a:xfrm>
                <a:off x="827584" y="1628800"/>
                <a:ext cx="7272808" cy="4941168"/>
                <a:chOff x="755576" y="1916832"/>
                <a:chExt cx="7272808" cy="4941168"/>
              </a:xfrm>
            </p:grpSpPr>
            <p:sp>
              <p:nvSpPr>
                <p:cNvPr id="51" name="Rettangolo 50"/>
                <p:cNvSpPr/>
                <p:nvPr/>
              </p:nvSpPr>
              <p:spPr>
                <a:xfrm>
                  <a:off x="4572000" y="4869160"/>
                  <a:ext cx="3456384" cy="1368152"/>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p:cNvSpPr/>
                <p:nvPr/>
              </p:nvSpPr>
              <p:spPr>
                <a:xfrm>
                  <a:off x="4572000" y="5229200"/>
                  <a:ext cx="3456384" cy="1008112"/>
                </a:xfrm>
                <a:prstGeom prst="rect">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755576" y="5229200"/>
                  <a:ext cx="3456384" cy="1008112"/>
                </a:xfrm>
                <a:prstGeom prst="rect">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755576" y="4869160"/>
                  <a:ext cx="3456384" cy="1368152"/>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1547664" y="3068960"/>
                  <a:ext cx="1944216" cy="2808312"/>
                </a:xfrm>
                <a:prstGeom prst="rect">
                  <a:avLst/>
                </a:prstGeom>
                <a:solidFill>
                  <a:schemeClr val="bg1"/>
                </a:solidFill>
                <a:ln w="139700" cmpd="tri">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619672" y="4005064"/>
                  <a:ext cx="1800200" cy="2880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2483768" y="1916832"/>
                  <a:ext cx="72008"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0" name="Connettore 2 19"/>
                <p:cNvCxnSpPr/>
                <p:nvPr/>
              </p:nvCxnSpPr>
              <p:spPr>
                <a:xfrm>
                  <a:off x="2915816" y="2060848"/>
                  <a:ext cx="0" cy="792088"/>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Rettangolo 20"/>
                <p:cNvSpPr/>
                <p:nvPr/>
              </p:nvSpPr>
              <p:spPr>
                <a:xfrm>
                  <a:off x="1619672" y="4293096"/>
                  <a:ext cx="1800200" cy="1512168"/>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GAS</a:t>
                  </a:r>
                </a:p>
              </p:txBody>
            </p:sp>
            <p:sp>
              <p:nvSpPr>
                <p:cNvPr id="22" name="Rettangolo 21"/>
                <p:cNvSpPr/>
                <p:nvPr/>
              </p:nvSpPr>
              <p:spPr>
                <a:xfrm>
                  <a:off x="5292080" y="3068960"/>
                  <a:ext cx="1944216" cy="2808312"/>
                </a:xfrm>
                <a:prstGeom prst="rect">
                  <a:avLst/>
                </a:prstGeom>
                <a:solidFill>
                  <a:schemeClr val="bg1"/>
                </a:solidFill>
                <a:ln w="139700" cmpd="tri">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5364088" y="4941168"/>
                  <a:ext cx="1800200" cy="2880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6228184" y="2852936"/>
                  <a:ext cx="72008"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5364088" y="5229200"/>
                  <a:ext cx="1800200" cy="576064"/>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GAS</a:t>
                  </a:r>
                </a:p>
              </p:txBody>
            </p:sp>
            <p:grpSp>
              <p:nvGrpSpPr>
                <p:cNvPr id="49" name="Gruppo 48"/>
                <p:cNvGrpSpPr/>
                <p:nvPr/>
              </p:nvGrpSpPr>
              <p:grpSpPr>
                <a:xfrm>
                  <a:off x="3707904" y="3717032"/>
                  <a:ext cx="360040" cy="1728192"/>
                  <a:chOff x="7956376" y="1340768"/>
                  <a:chExt cx="360040" cy="1728192"/>
                </a:xfrm>
              </p:grpSpPr>
              <p:sp>
                <p:nvSpPr>
                  <p:cNvPr id="28" name="Ovale 27"/>
                  <p:cNvSpPr/>
                  <p:nvPr/>
                </p:nvSpPr>
                <p:spPr>
                  <a:xfrm>
                    <a:off x="7956376" y="278092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8028384" y="1340768"/>
                    <a:ext cx="144016" cy="1440160"/>
                  </a:xfrm>
                  <a:prstGeom prst="rect">
                    <a:avLst/>
                  </a:prstGeom>
                  <a:gradFill flip="none" rotWithShape="1">
                    <a:gsLst>
                      <a:gs pos="0">
                        <a:srgbClr val="FFF200"/>
                      </a:gs>
                      <a:gs pos="45000">
                        <a:srgbClr val="FF7A00"/>
                      </a:gs>
                      <a:gs pos="70000">
                        <a:srgbClr val="FF0300"/>
                      </a:gs>
                      <a:gs pos="100000">
                        <a:srgbClr val="4D0808"/>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1" name="Connettore 1 30"/>
                  <p:cNvCxnSpPr/>
                  <p:nvPr/>
                </p:nvCxnSpPr>
                <p:spPr>
                  <a:xfrm>
                    <a:off x="8172400" y="2636912"/>
                    <a:ext cx="14401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a:off x="8172400" y="2492896"/>
                    <a:ext cx="14401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a:off x="8172400" y="2348880"/>
                    <a:ext cx="14401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a:off x="8172400" y="2204864"/>
                    <a:ext cx="14401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ttore 1 44"/>
                  <p:cNvCxnSpPr/>
                  <p:nvPr/>
                </p:nvCxnSpPr>
                <p:spPr>
                  <a:xfrm>
                    <a:off x="8172400" y="2060848"/>
                    <a:ext cx="14401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ttore 1 45"/>
                  <p:cNvCxnSpPr/>
                  <p:nvPr/>
                </p:nvCxnSpPr>
                <p:spPr>
                  <a:xfrm>
                    <a:off x="8172400" y="1772816"/>
                    <a:ext cx="14401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ttore 1 46"/>
                  <p:cNvCxnSpPr/>
                  <p:nvPr/>
                </p:nvCxnSpPr>
                <p:spPr>
                  <a:xfrm>
                    <a:off x="8172400" y="1916832"/>
                    <a:ext cx="14401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a:off x="8172400" y="1628800"/>
                    <a:ext cx="14401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uppo 51"/>
                <p:cNvGrpSpPr/>
                <p:nvPr/>
              </p:nvGrpSpPr>
              <p:grpSpPr>
                <a:xfrm>
                  <a:off x="7452320" y="3717032"/>
                  <a:ext cx="360040" cy="1728192"/>
                  <a:chOff x="7956376" y="1340768"/>
                  <a:chExt cx="360040" cy="1728192"/>
                </a:xfrm>
              </p:grpSpPr>
              <p:sp>
                <p:nvSpPr>
                  <p:cNvPr id="53" name="Ovale 52"/>
                  <p:cNvSpPr/>
                  <p:nvPr/>
                </p:nvSpPr>
                <p:spPr>
                  <a:xfrm>
                    <a:off x="7956376" y="278092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p:cNvSpPr/>
                  <p:nvPr/>
                </p:nvSpPr>
                <p:spPr>
                  <a:xfrm>
                    <a:off x="8028384" y="1340768"/>
                    <a:ext cx="144016" cy="1440160"/>
                  </a:xfrm>
                  <a:prstGeom prst="rect">
                    <a:avLst/>
                  </a:prstGeom>
                  <a:gradFill flip="none" rotWithShape="1">
                    <a:gsLst>
                      <a:gs pos="0">
                        <a:srgbClr val="FFF200"/>
                      </a:gs>
                      <a:gs pos="45000">
                        <a:srgbClr val="FF7A00"/>
                      </a:gs>
                      <a:gs pos="70000">
                        <a:srgbClr val="FF0300"/>
                      </a:gs>
                      <a:gs pos="100000">
                        <a:srgbClr val="4D0808"/>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5" name="Connettore 1 54"/>
                  <p:cNvCxnSpPr/>
                  <p:nvPr/>
                </p:nvCxnSpPr>
                <p:spPr>
                  <a:xfrm>
                    <a:off x="8172400" y="2636912"/>
                    <a:ext cx="14401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ttore 1 55"/>
                  <p:cNvCxnSpPr/>
                  <p:nvPr/>
                </p:nvCxnSpPr>
                <p:spPr>
                  <a:xfrm>
                    <a:off x="8172400" y="2492896"/>
                    <a:ext cx="14401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ttore 1 56"/>
                  <p:cNvCxnSpPr/>
                  <p:nvPr/>
                </p:nvCxnSpPr>
                <p:spPr>
                  <a:xfrm>
                    <a:off x="8172400" y="2348880"/>
                    <a:ext cx="14401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ttore 1 57"/>
                  <p:cNvCxnSpPr/>
                  <p:nvPr/>
                </p:nvCxnSpPr>
                <p:spPr>
                  <a:xfrm>
                    <a:off x="8172400" y="2204864"/>
                    <a:ext cx="14401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nettore 1 58"/>
                  <p:cNvCxnSpPr/>
                  <p:nvPr/>
                </p:nvCxnSpPr>
                <p:spPr>
                  <a:xfrm>
                    <a:off x="8172400" y="2060848"/>
                    <a:ext cx="14401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ttore 1 59"/>
                  <p:cNvCxnSpPr/>
                  <p:nvPr/>
                </p:nvCxnSpPr>
                <p:spPr>
                  <a:xfrm>
                    <a:off x="8172400" y="1772816"/>
                    <a:ext cx="14401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ttore 1 60"/>
                  <p:cNvCxnSpPr/>
                  <p:nvPr/>
                </p:nvCxnSpPr>
                <p:spPr>
                  <a:xfrm>
                    <a:off x="8172400" y="1916832"/>
                    <a:ext cx="14401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nettore 1 61"/>
                  <p:cNvCxnSpPr/>
                  <p:nvPr/>
                </p:nvCxnSpPr>
                <p:spPr>
                  <a:xfrm>
                    <a:off x="8172400" y="1628800"/>
                    <a:ext cx="14401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CasellaDiTesto 62"/>
                <p:cNvSpPr txBox="1"/>
                <p:nvPr/>
              </p:nvSpPr>
              <p:spPr>
                <a:xfrm>
                  <a:off x="4067944" y="4365104"/>
                  <a:ext cx="542136" cy="523220"/>
                </a:xfrm>
                <a:prstGeom prst="rect">
                  <a:avLst/>
                </a:prstGeom>
                <a:noFill/>
              </p:spPr>
              <p:txBody>
                <a:bodyPr wrap="none" rtlCol="0">
                  <a:spAutoFit/>
                </a:bodyPr>
                <a:lstStyle/>
                <a:p>
                  <a:r>
                    <a:rPr lang="it-IT" sz="2800" dirty="0"/>
                    <a:t>T1</a:t>
                  </a:r>
                </a:p>
              </p:txBody>
            </p:sp>
            <p:grpSp>
              <p:nvGrpSpPr>
                <p:cNvPr id="67" name="Gruppo 66"/>
                <p:cNvGrpSpPr/>
                <p:nvPr/>
              </p:nvGrpSpPr>
              <p:grpSpPr>
                <a:xfrm rot="5400000">
                  <a:off x="2195736" y="5733256"/>
                  <a:ext cx="576064" cy="288032"/>
                  <a:chOff x="6804248" y="1196752"/>
                  <a:chExt cx="864096" cy="432048"/>
                </a:xfrm>
                <a:solidFill>
                  <a:srgbClr val="FF0000"/>
                </a:solidFill>
              </p:grpSpPr>
              <p:sp>
                <p:nvSpPr>
                  <p:cNvPr id="65" name="Freccia a destra 64"/>
                  <p:cNvSpPr/>
                  <p:nvPr/>
                </p:nvSpPr>
                <p:spPr>
                  <a:xfrm>
                    <a:off x="7020272" y="1196752"/>
                    <a:ext cx="648072" cy="432048"/>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Freccia a destra 65"/>
                  <p:cNvSpPr/>
                  <p:nvPr/>
                </p:nvSpPr>
                <p:spPr>
                  <a:xfrm rot="10800000">
                    <a:off x="6804248" y="1196752"/>
                    <a:ext cx="648072" cy="432048"/>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8" name="CasellaDiTesto 67"/>
                <p:cNvSpPr txBox="1"/>
                <p:nvPr/>
              </p:nvSpPr>
              <p:spPr>
                <a:xfrm>
                  <a:off x="1043608" y="6334780"/>
                  <a:ext cx="3001527" cy="523220"/>
                </a:xfrm>
                <a:prstGeom prst="rect">
                  <a:avLst/>
                </a:prstGeom>
                <a:noFill/>
              </p:spPr>
              <p:txBody>
                <a:bodyPr wrap="none" rtlCol="0">
                  <a:spAutoFit/>
                </a:bodyPr>
                <a:lstStyle/>
                <a:p>
                  <a:r>
                    <a:rPr lang="it-IT" sz="2800" dirty="0"/>
                    <a:t>Scambio di CALORE</a:t>
                  </a:r>
                </a:p>
              </p:txBody>
            </p:sp>
          </p:grpSp>
        </p:grpSp>
        <p:sp>
          <p:nvSpPr>
            <p:cNvPr id="74" name="CasellaDiTesto 73"/>
            <p:cNvSpPr txBox="1"/>
            <p:nvPr/>
          </p:nvSpPr>
          <p:spPr>
            <a:xfrm>
              <a:off x="3491880" y="-819472"/>
              <a:ext cx="4176464" cy="523220"/>
            </a:xfrm>
            <a:prstGeom prst="rect">
              <a:avLst/>
            </a:prstGeom>
            <a:solidFill>
              <a:schemeClr val="bg1"/>
            </a:solidFill>
          </p:spPr>
          <p:txBody>
            <a:bodyPr wrap="square" rtlCol="0">
              <a:spAutoFit/>
            </a:bodyPr>
            <a:lstStyle/>
            <a:p>
              <a:pPr algn="ctr"/>
              <a:r>
                <a:rPr lang="it-IT" sz="2800" dirty="0"/>
                <a:t>Pareti non isolanti</a:t>
              </a:r>
            </a:p>
          </p:txBody>
        </p:sp>
      </p:grpSp>
    </p:spTree>
    <p:extLst>
      <p:ext uri="{BB962C8B-B14F-4D97-AF65-F5344CB8AC3E}">
        <p14:creationId xmlns:p14="http://schemas.microsoft.com/office/powerpoint/2010/main" val="391322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ppt_x"/>
                                          </p:val>
                                        </p:tav>
                                        <p:tav tm="100000">
                                          <p:val>
                                            <p:strVal val="#ppt_x"/>
                                          </p:val>
                                        </p:tav>
                                      </p:tavLst>
                                    </p:anim>
                                    <p:anim calcmode="lin" valueType="num">
                                      <p:cBhvr additive="base">
                                        <p:cTn id="8"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box(in)">
                                      <p:cBhvr>
                                        <p:cTn id="1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pic>
        <p:nvPicPr>
          <p:cNvPr id="3" name="Immagine 2" descr="165px-Translational_motion.gif"/>
          <p:cNvPicPr>
            <a:picLocks noChangeAspect="1"/>
          </p:cNvPicPr>
          <p:nvPr/>
        </p:nvPicPr>
        <p:blipFill>
          <a:blip r:embed="rId2" cstate="print"/>
          <a:stretch>
            <a:fillRect/>
          </a:stretch>
        </p:blipFill>
        <p:spPr>
          <a:xfrm>
            <a:off x="4367809" y="1844825"/>
            <a:ext cx="3325957" cy="2922811"/>
          </a:xfrm>
          <a:prstGeom prst="rect">
            <a:avLst/>
          </a:prstGeom>
        </p:spPr>
      </p:pic>
      <p:sp>
        <p:nvSpPr>
          <p:cNvPr id="4" name="CasellaDiTesto 3"/>
          <p:cNvSpPr txBox="1"/>
          <p:nvPr/>
        </p:nvSpPr>
        <p:spPr>
          <a:xfrm>
            <a:off x="4295800" y="836712"/>
            <a:ext cx="3549690" cy="523220"/>
          </a:xfrm>
          <a:prstGeom prst="rect">
            <a:avLst/>
          </a:prstGeom>
          <a:noFill/>
        </p:spPr>
        <p:txBody>
          <a:bodyPr wrap="none" rtlCol="0">
            <a:spAutoFit/>
          </a:bodyPr>
          <a:lstStyle/>
          <a:p>
            <a:r>
              <a:rPr lang="it-IT" sz="2800" dirty="0"/>
              <a:t>Ma come è fatto il gas?</a:t>
            </a:r>
          </a:p>
        </p:txBody>
      </p:sp>
      <p:sp>
        <p:nvSpPr>
          <p:cNvPr id="6" name="CasellaDiTesto 5"/>
          <p:cNvSpPr txBox="1"/>
          <p:nvPr/>
        </p:nvSpPr>
        <p:spPr>
          <a:xfrm>
            <a:off x="2423593" y="4869161"/>
            <a:ext cx="7455695" cy="1384995"/>
          </a:xfrm>
          <a:prstGeom prst="rect">
            <a:avLst/>
          </a:prstGeom>
          <a:noFill/>
        </p:spPr>
        <p:txBody>
          <a:bodyPr wrap="none" rtlCol="0">
            <a:spAutoFit/>
          </a:bodyPr>
          <a:lstStyle/>
          <a:p>
            <a:pPr algn="ctr"/>
            <a:r>
              <a:rPr lang="it-IT" sz="2800" dirty="0"/>
              <a:t>Nella realtà i pallini blu o rossi sono </a:t>
            </a:r>
          </a:p>
          <a:p>
            <a:pPr algn="ctr"/>
            <a:r>
              <a:rPr lang="it-IT" sz="2800" dirty="0"/>
              <a:t>microscopici  e in un volume di un litro ce ne sono</a:t>
            </a:r>
          </a:p>
          <a:p>
            <a:pPr algn="ctr"/>
            <a:r>
              <a:rPr lang="it-IT" sz="2800" dirty="0"/>
              <a:t>circa diecimila miliardi di miliardi</a:t>
            </a:r>
          </a:p>
        </p:txBody>
      </p:sp>
    </p:spTree>
    <p:extLst>
      <p:ext uri="{BB962C8B-B14F-4D97-AF65-F5344CB8AC3E}">
        <p14:creationId xmlns:p14="http://schemas.microsoft.com/office/powerpoint/2010/main" val="100692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
        <p:nvSpPr>
          <p:cNvPr id="3" name="CasellaDiTesto 2"/>
          <p:cNvSpPr txBox="1"/>
          <p:nvPr/>
        </p:nvSpPr>
        <p:spPr>
          <a:xfrm>
            <a:off x="1775520" y="404664"/>
            <a:ext cx="8712968" cy="3970318"/>
          </a:xfrm>
          <a:prstGeom prst="rect">
            <a:avLst/>
          </a:prstGeom>
          <a:noFill/>
        </p:spPr>
        <p:txBody>
          <a:bodyPr wrap="square" rtlCol="0">
            <a:spAutoFit/>
          </a:bodyPr>
          <a:lstStyle/>
          <a:p>
            <a:pPr algn="just"/>
            <a:r>
              <a:rPr lang="it-IT" sz="2800" dirty="0"/>
              <a:t>Durante la compressione, lo stantuffo si sposta verso il basso e nel suo moto urta le molecole del gas, trasferendo loro energia cinetica: le molecole aumentano la loro velocità. Sappiamo dunque che abbiamo compiuto un lavoro che ha trasferito energia al gas, sotto forma di energia cinetica. Ma il moto di ciascuna molecola, istante per istante, non lo possiamo conoscere: parliamo allora di energia cinetica media e chiamiamo quel moto, apparentemente caotico, “</a:t>
            </a:r>
            <a:r>
              <a:rPr lang="it-IT" sz="2800" b="1" dirty="0"/>
              <a:t>agitazione termica</a:t>
            </a:r>
            <a:r>
              <a:rPr lang="it-IT" sz="2800" dirty="0"/>
              <a:t>”.</a:t>
            </a:r>
          </a:p>
        </p:txBody>
      </p:sp>
      <p:pic>
        <p:nvPicPr>
          <p:cNvPr id="4" name="Immagine 3" descr="la-folla-degli-indignados-il-15-maggio-2011.jpg"/>
          <p:cNvPicPr>
            <a:picLocks noChangeAspect="1"/>
          </p:cNvPicPr>
          <p:nvPr/>
        </p:nvPicPr>
        <p:blipFill>
          <a:blip r:embed="rId2" cstate="print"/>
          <a:stretch>
            <a:fillRect/>
          </a:stretch>
        </p:blipFill>
        <p:spPr>
          <a:xfrm>
            <a:off x="1775521" y="4365104"/>
            <a:ext cx="3963065" cy="2492896"/>
          </a:xfrm>
          <a:prstGeom prst="rect">
            <a:avLst/>
          </a:prstGeom>
        </p:spPr>
      </p:pic>
      <p:grpSp>
        <p:nvGrpSpPr>
          <p:cNvPr id="9" name="Gruppo 8"/>
          <p:cNvGrpSpPr/>
          <p:nvPr/>
        </p:nvGrpSpPr>
        <p:grpSpPr>
          <a:xfrm>
            <a:off x="5807968" y="4725144"/>
            <a:ext cx="4680520" cy="1512168"/>
            <a:chOff x="4283968" y="4725144"/>
            <a:chExt cx="4680520" cy="1512168"/>
          </a:xfrm>
        </p:grpSpPr>
        <p:sp>
          <p:nvSpPr>
            <p:cNvPr id="8" name="Rettangolo 7"/>
            <p:cNvSpPr/>
            <p:nvPr/>
          </p:nvSpPr>
          <p:spPr>
            <a:xfrm>
              <a:off x="5076056" y="4725144"/>
              <a:ext cx="3888432" cy="1512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5148064" y="4725144"/>
              <a:ext cx="3816424" cy="1477328"/>
            </a:xfrm>
            <a:prstGeom prst="rect">
              <a:avLst/>
            </a:prstGeom>
            <a:noFill/>
          </p:spPr>
          <p:txBody>
            <a:bodyPr wrap="square" rtlCol="0">
              <a:spAutoFit/>
            </a:bodyPr>
            <a:lstStyle/>
            <a:p>
              <a:pPr algn="just"/>
              <a:r>
                <a:rPr lang="it-IT" dirty="0"/>
                <a:t>Dall’esterno, una piazza affollata </a:t>
              </a:r>
              <a:r>
                <a:rPr lang="it-IT"/>
                <a:t>ci dà </a:t>
              </a:r>
              <a:r>
                <a:rPr lang="it-IT" dirty="0"/>
                <a:t>l’impressione di un moto caotico. In realtà ogni singolo individuo si muove in base ad una intenzione, che però noi non conosciamo </a:t>
              </a:r>
            </a:p>
          </p:txBody>
        </p:sp>
        <p:sp>
          <p:nvSpPr>
            <p:cNvPr id="7" name="Freccia a destra 6"/>
            <p:cNvSpPr/>
            <p:nvPr/>
          </p:nvSpPr>
          <p:spPr>
            <a:xfrm rot="10800000">
              <a:off x="4283968" y="5229200"/>
              <a:ext cx="64807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14501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
        <p:nvSpPr>
          <p:cNvPr id="3" name="CasellaDiTesto 2"/>
          <p:cNvSpPr txBox="1"/>
          <p:nvPr/>
        </p:nvSpPr>
        <p:spPr>
          <a:xfrm>
            <a:off x="1775520" y="404665"/>
            <a:ext cx="8640960" cy="954107"/>
          </a:xfrm>
          <a:prstGeom prst="rect">
            <a:avLst/>
          </a:prstGeom>
          <a:noFill/>
        </p:spPr>
        <p:txBody>
          <a:bodyPr wrap="square" rtlCol="0">
            <a:spAutoFit/>
          </a:bodyPr>
          <a:lstStyle/>
          <a:p>
            <a:r>
              <a:rPr lang="it-IT" sz="2800" dirty="0"/>
              <a:t>Questa </a:t>
            </a:r>
            <a:r>
              <a:rPr lang="it-IT" sz="2800" b="1" dirty="0"/>
              <a:t>agitazione termica </a:t>
            </a:r>
            <a:r>
              <a:rPr lang="it-IT" sz="2800" dirty="0"/>
              <a:t>è quello che chiamiamo Calore? </a:t>
            </a:r>
          </a:p>
        </p:txBody>
      </p:sp>
      <p:sp>
        <p:nvSpPr>
          <p:cNvPr id="6" name="Rettangolo 5"/>
          <p:cNvSpPr/>
          <p:nvPr/>
        </p:nvSpPr>
        <p:spPr>
          <a:xfrm>
            <a:off x="1775520" y="1916833"/>
            <a:ext cx="8640960" cy="1384995"/>
          </a:xfrm>
          <a:prstGeom prst="rect">
            <a:avLst/>
          </a:prstGeom>
        </p:spPr>
        <p:txBody>
          <a:bodyPr wrap="square">
            <a:spAutoFit/>
          </a:bodyPr>
          <a:lstStyle/>
          <a:p>
            <a:pPr lvl="0" algn="ctr"/>
            <a:r>
              <a:rPr lang="it-IT" sz="2800" b="1" dirty="0">
                <a:solidFill>
                  <a:prstClr val="black"/>
                </a:solidFill>
              </a:rPr>
              <a:t>NO</a:t>
            </a:r>
            <a:r>
              <a:rPr lang="it-IT" sz="2800" dirty="0">
                <a:solidFill>
                  <a:prstClr val="black"/>
                </a:solidFill>
              </a:rPr>
              <a:t>, infatti lo stato di moto delle molecole del gas è uno dei parametri che definiscono lo stato del gas, mentre il Calore è energia trasferita durante una trasformazione.</a:t>
            </a:r>
          </a:p>
        </p:txBody>
      </p:sp>
      <p:grpSp>
        <p:nvGrpSpPr>
          <p:cNvPr id="9" name="Gruppo 8"/>
          <p:cNvGrpSpPr/>
          <p:nvPr/>
        </p:nvGrpSpPr>
        <p:grpSpPr>
          <a:xfrm>
            <a:off x="1775520" y="3861049"/>
            <a:ext cx="8424936" cy="2246769"/>
            <a:chOff x="251520" y="3861048"/>
            <a:chExt cx="8424936" cy="2246769"/>
          </a:xfrm>
        </p:grpSpPr>
        <p:sp>
          <p:nvSpPr>
            <p:cNvPr id="8" name="Rettangolo 7"/>
            <p:cNvSpPr/>
            <p:nvPr/>
          </p:nvSpPr>
          <p:spPr>
            <a:xfrm>
              <a:off x="323528" y="3861048"/>
              <a:ext cx="8352928" cy="1152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251520" y="3861048"/>
              <a:ext cx="8424936" cy="2246769"/>
            </a:xfrm>
            <a:prstGeom prst="rect">
              <a:avLst/>
            </a:prstGeom>
          </p:spPr>
          <p:txBody>
            <a:bodyPr wrap="square">
              <a:spAutoFit/>
            </a:bodyPr>
            <a:lstStyle/>
            <a:p>
              <a:pPr lvl="0" algn="ctr"/>
              <a:r>
                <a:rPr lang="it-IT" sz="2800" dirty="0">
                  <a:solidFill>
                    <a:prstClr val="black"/>
                  </a:solidFill>
                </a:rPr>
                <a:t>L’</a:t>
              </a:r>
              <a:r>
                <a:rPr lang="it-IT" sz="2800" b="1" dirty="0">
                  <a:solidFill>
                    <a:prstClr val="black"/>
                  </a:solidFill>
                </a:rPr>
                <a:t>agitazione termica</a:t>
              </a:r>
              <a:r>
                <a:rPr lang="it-IT" sz="2800" dirty="0">
                  <a:solidFill>
                    <a:prstClr val="black"/>
                  </a:solidFill>
                </a:rPr>
                <a:t> è associata ad una altra grandezza: la </a:t>
              </a:r>
              <a:r>
                <a:rPr lang="it-IT" sz="2800" b="1" dirty="0">
                  <a:solidFill>
                    <a:prstClr val="black"/>
                  </a:solidFill>
                </a:rPr>
                <a:t>TEMPERATURA</a:t>
              </a:r>
            </a:p>
            <a:p>
              <a:pPr lvl="0" algn="just"/>
              <a:endParaRPr lang="it-IT" sz="2800" dirty="0">
                <a:solidFill>
                  <a:prstClr val="black"/>
                </a:solidFill>
              </a:endParaRPr>
            </a:p>
            <a:p>
              <a:pPr lvl="0" algn="ctr"/>
              <a:r>
                <a:rPr lang="it-IT" sz="2800" dirty="0">
                  <a:solidFill>
                    <a:prstClr val="black"/>
                  </a:solidFill>
                </a:rPr>
                <a:t>La </a:t>
              </a:r>
              <a:r>
                <a:rPr lang="it-IT" sz="2800" b="1" dirty="0">
                  <a:solidFill>
                    <a:prstClr val="black"/>
                  </a:solidFill>
                </a:rPr>
                <a:t>temperatura</a:t>
              </a:r>
              <a:r>
                <a:rPr lang="it-IT" sz="2800" dirty="0">
                  <a:solidFill>
                    <a:prstClr val="black"/>
                  </a:solidFill>
                </a:rPr>
                <a:t> di un gas è un numero proporzionale alla </a:t>
              </a:r>
              <a:r>
                <a:rPr lang="it-IT" sz="2800" b="1" dirty="0">
                  <a:solidFill>
                    <a:prstClr val="black"/>
                  </a:solidFill>
                </a:rPr>
                <a:t>energia cinetica media </a:t>
              </a:r>
              <a:r>
                <a:rPr lang="it-IT" sz="2800" dirty="0">
                  <a:solidFill>
                    <a:prstClr val="black"/>
                  </a:solidFill>
                </a:rPr>
                <a:t>delle molecole del gas</a:t>
              </a:r>
            </a:p>
          </p:txBody>
        </p:sp>
      </p:grpSp>
    </p:spTree>
    <p:extLst>
      <p:ext uri="{BB962C8B-B14F-4D97-AF65-F5344CB8AC3E}">
        <p14:creationId xmlns:p14="http://schemas.microsoft.com/office/powerpoint/2010/main" val="415539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
        <p:nvSpPr>
          <p:cNvPr id="3" name="CasellaDiTesto 2"/>
          <p:cNvSpPr txBox="1"/>
          <p:nvPr/>
        </p:nvSpPr>
        <p:spPr>
          <a:xfrm>
            <a:off x="1919536" y="188641"/>
            <a:ext cx="8496944" cy="6555641"/>
          </a:xfrm>
          <a:prstGeom prst="rect">
            <a:avLst/>
          </a:prstGeom>
          <a:noFill/>
        </p:spPr>
        <p:txBody>
          <a:bodyPr wrap="square" rtlCol="0">
            <a:spAutoFit/>
          </a:bodyPr>
          <a:lstStyle/>
          <a:p>
            <a:pPr algn="just"/>
            <a:r>
              <a:rPr lang="it-IT" sz="2800" dirty="0"/>
              <a:t>Più in generale, se il sistema non è un gas ideale, ma è un liquido o un solido, oltre alla energia cinetica ci sarà pure una parte di energia potenziale dovuta alle posizioni reciproche degli atomi e molecole che costituiscono il sistema: entrambe contribuiscono alla energia interna del sistema e determinano la temperatura del sistema.</a:t>
            </a:r>
          </a:p>
          <a:p>
            <a:pPr algn="just"/>
            <a:endParaRPr lang="it-IT" sz="2800" dirty="0"/>
          </a:p>
          <a:p>
            <a:pPr algn="just"/>
            <a:endParaRPr lang="it-IT" sz="2800" dirty="0"/>
          </a:p>
          <a:p>
            <a:pPr algn="just"/>
            <a:endParaRPr lang="it-IT" sz="2800" dirty="0"/>
          </a:p>
          <a:p>
            <a:pPr algn="just"/>
            <a:endParaRPr lang="it-IT" sz="2800" dirty="0"/>
          </a:p>
          <a:p>
            <a:pPr algn="just"/>
            <a:endParaRPr lang="it-IT" sz="2800" dirty="0"/>
          </a:p>
          <a:p>
            <a:pPr algn="just"/>
            <a:endParaRPr lang="it-IT" sz="2800" dirty="0"/>
          </a:p>
          <a:p>
            <a:pPr algn="just"/>
            <a:r>
              <a:rPr lang="it-IT" sz="2800" dirty="0"/>
              <a:t>Temperatura e calore sono parole di uso talmente comune che tendiamo a confonderle tra loro o a farne un uso non “scientifico”.</a:t>
            </a:r>
          </a:p>
        </p:txBody>
      </p:sp>
      <p:pic>
        <p:nvPicPr>
          <p:cNvPr id="4" name="Immagine 3" descr="Einst1.gif"/>
          <p:cNvPicPr>
            <a:picLocks noChangeAspect="1"/>
          </p:cNvPicPr>
          <p:nvPr/>
        </p:nvPicPr>
        <p:blipFill>
          <a:blip r:embed="rId2" cstate="print"/>
          <a:stretch>
            <a:fillRect/>
          </a:stretch>
        </p:blipFill>
        <p:spPr>
          <a:xfrm>
            <a:off x="4655840" y="2852936"/>
            <a:ext cx="2592288" cy="2521428"/>
          </a:xfrm>
          <a:prstGeom prst="rect">
            <a:avLst/>
          </a:prstGeom>
        </p:spPr>
      </p:pic>
    </p:spTree>
    <p:extLst>
      <p:ext uri="{BB962C8B-B14F-4D97-AF65-F5344CB8AC3E}">
        <p14:creationId xmlns:p14="http://schemas.microsoft.com/office/powerpoint/2010/main" val="28569981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
        <p:nvSpPr>
          <p:cNvPr id="4" name="CasellaDiTesto 3"/>
          <p:cNvSpPr txBox="1"/>
          <p:nvPr/>
        </p:nvSpPr>
        <p:spPr>
          <a:xfrm>
            <a:off x="1775520" y="188640"/>
            <a:ext cx="8640960" cy="4832092"/>
          </a:xfrm>
          <a:prstGeom prst="rect">
            <a:avLst/>
          </a:prstGeom>
          <a:noFill/>
        </p:spPr>
        <p:txBody>
          <a:bodyPr wrap="square" rtlCol="0">
            <a:spAutoFit/>
          </a:bodyPr>
          <a:lstStyle/>
          <a:p>
            <a:pPr algn="just"/>
            <a:r>
              <a:rPr lang="it-IT" sz="2800" dirty="0"/>
              <a:t>Una trave di legno ed una sbarra di ferro possono trovarsi alla stessa temperatura, per esempio sono all’aperto in una notte di inverno. Al tatto la prima, di legno, ci appare più “calda” di quella di ferro, e siamo portati a dire che il metallo è più freddo del legno. </a:t>
            </a:r>
          </a:p>
          <a:p>
            <a:pPr algn="just"/>
            <a:endParaRPr lang="it-IT" sz="2800" dirty="0"/>
          </a:p>
          <a:p>
            <a:pPr algn="just"/>
            <a:endParaRPr lang="it-IT" sz="2800" dirty="0"/>
          </a:p>
          <a:p>
            <a:pPr algn="just"/>
            <a:endParaRPr lang="it-IT" sz="2800" dirty="0"/>
          </a:p>
          <a:p>
            <a:pPr algn="just"/>
            <a:endParaRPr lang="it-IT" sz="2800" dirty="0"/>
          </a:p>
          <a:p>
            <a:pPr algn="just"/>
            <a:endParaRPr lang="it-IT" sz="2800" dirty="0"/>
          </a:p>
          <a:p>
            <a:pPr algn="just"/>
            <a:endParaRPr lang="it-IT" sz="2800" dirty="0"/>
          </a:p>
        </p:txBody>
      </p:sp>
      <p:pic>
        <p:nvPicPr>
          <p:cNvPr id="6" name="Immagine 5" descr="casa-nel-bosco-con-neve.jpg"/>
          <p:cNvPicPr>
            <a:picLocks noChangeAspect="1"/>
          </p:cNvPicPr>
          <p:nvPr/>
        </p:nvPicPr>
        <p:blipFill>
          <a:blip r:embed="rId2" cstate="print"/>
          <a:stretch>
            <a:fillRect/>
          </a:stretch>
        </p:blipFill>
        <p:spPr>
          <a:xfrm>
            <a:off x="4007768" y="2492897"/>
            <a:ext cx="4176464" cy="2349261"/>
          </a:xfrm>
          <a:prstGeom prst="rect">
            <a:avLst/>
          </a:prstGeom>
        </p:spPr>
      </p:pic>
      <p:sp>
        <p:nvSpPr>
          <p:cNvPr id="7" name="Rettangolo 6"/>
          <p:cNvSpPr/>
          <p:nvPr/>
        </p:nvSpPr>
        <p:spPr>
          <a:xfrm>
            <a:off x="1524000" y="5085185"/>
            <a:ext cx="9036496" cy="1384995"/>
          </a:xfrm>
          <a:prstGeom prst="rect">
            <a:avLst/>
          </a:prstGeom>
        </p:spPr>
        <p:txBody>
          <a:bodyPr wrap="square">
            <a:spAutoFit/>
          </a:bodyPr>
          <a:lstStyle/>
          <a:p>
            <a:pPr lvl="0" algn="just"/>
            <a:r>
              <a:rPr lang="it-IT" sz="2800" dirty="0">
                <a:solidFill>
                  <a:prstClr val="black"/>
                </a:solidFill>
              </a:rPr>
              <a:t>In realtà il legno, </a:t>
            </a:r>
            <a:r>
              <a:rPr lang="it-IT" sz="2800" u="sng" dirty="0">
                <a:solidFill>
                  <a:prstClr val="black"/>
                </a:solidFill>
              </a:rPr>
              <a:t>durante</a:t>
            </a:r>
            <a:r>
              <a:rPr lang="it-IT" sz="2800" dirty="0">
                <a:solidFill>
                  <a:prstClr val="black"/>
                </a:solidFill>
              </a:rPr>
              <a:t> il contatto con la nostra mano, ha assorbito una quantità di energia (di calore appunto) inferiore a quella assorbita dal ferro. </a:t>
            </a:r>
          </a:p>
        </p:txBody>
      </p:sp>
    </p:spTree>
    <p:extLst>
      <p:ext uri="{BB962C8B-B14F-4D97-AF65-F5344CB8AC3E}">
        <p14:creationId xmlns:p14="http://schemas.microsoft.com/office/powerpoint/2010/main" val="343827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
        <p:nvSpPr>
          <p:cNvPr id="3" name="Rettangolo 2"/>
          <p:cNvSpPr/>
          <p:nvPr/>
        </p:nvSpPr>
        <p:spPr>
          <a:xfrm>
            <a:off x="1775520" y="332657"/>
            <a:ext cx="8550696" cy="2246769"/>
          </a:xfrm>
          <a:prstGeom prst="rect">
            <a:avLst/>
          </a:prstGeom>
        </p:spPr>
        <p:txBody>
          <a:bodyPr wrap="square">
            <a:spAutoFit/>
          </a:bodyPr>
          <a:lstStyle/>
          <a:p>
            <a:pPr algn="just"/>
            <a:r>
              <a:rPr lang="it-IT" sz="2800" dirty="0">
                <a:solidFill>
                  <a:prstClr val="black"/>
                </a:solidFill>
              </a:rPr>
              <a:t>La nostra pelle quindi ci informa della </a:t>
            </a:r>
            <a:r>
              <a:rPr lang="it-IT" sz="2800" u="sng" dirty="0">
                <a:solidFill>
                  <a:prstClr val="black"/>
                </a:solidFill>
              </a:rPr>
              <a:t>rapidità</a:t>
            </a:r>
            <a:r>
              <a:rPr lang="it-IT" sz="2800" dirty="0">
                <a:solidFill>
                  <a:prstClr val="black"/>
                </a:solidFill>
              </a:rPr>
              <a:t> con cui stiamo cedendo energia (utile alla sopravvivenza!!) e non funziona bene come termometro (ma grazie all’esperienza, le mamme riescono a misurare la febbre dei bimbi toccando la loro fronte).</a:t>
            </a:r>
          </a:p>
        </p:txBody>
      </p:sp>
      <p:grpSp>
        <p:nvGrpSpPr>
          <p:cNvPr id="8" name="Gruppo 7"/>
          <p:cNvGrpSpPr/>
          <p:nvPr/>
        </p:nvGrpSpPr>
        <p:grpSpPr>
          <a:xfrm>
            <a:off x="1775520" y="2636912"/>
            <a:ext cx="8640960" cy="4077792"/>
            <a:chOff x="251520" y="2636912"/>
            <a:chExt cx="8640960" cy="4077792"/>
          </a:xfrm>
        </p:grpSpPr>
        <p:sp>
          <p:nvSpPr>
            <p:cNvPr id="4" name="Rettangolo 3"/>
            <p:cNvSpPr/>
            <p:nvPr/>
          </p:nvSpPr>
          <p:spPr>
            <a:xfrm>
              <a:off x="251520" y="2636912"/>
              <a:ext cx="8640960" cy="2677656"/>
            </a:xfrm>
            <a:prstGeom prst="rect">
              <a:avLst/>
            </a:prstGeom>
          </p:spPr>
          <p:txBody>
            <a:bodyPr wrap="square">
              <a:spAutoFit/>
            </a:bodyPr>
            <a:lstStyle/>
            <a:p>
              <a:pPr lvl="0" algn="ctr"/>
              <a:r>
                <a:rPr lang="it-IT" sz="2800" dirty="0">
                  <a:solidFill>
                    <a:prstClr val="black"/>
                  </a:solidFill>
                </a:rPr>
                <a:t>Possiamo ora legare temperatura e calore tra loro:</a:t>
              </a:r>
            </a:p>
            <a:p>
              <a:pPr lvl="0" algn="just"/>
              <a:endParaRPr lang="it-IT" sz="2800" dirty="0">
                <a:solidFill>
                  <a:prstClr val="black"/>
                </a:solidFill>
              </a:endParaRPr>
            </a:p>
            <a:p>
              <a:pPr lvl="0" algn="ctr"/>
              <a:r>
                <a:rPr lang="it-IT" sz="2800" dirty="0">
                  <a:solidFill>
                    <a:prstClr val="black"/>
                  </a:solidFill>
                </a:rPr>
                <a:t>Se due corpi a </a:t>
              </a:r>
              <a:r>
                <a:rPr lang="it-IT" sz="2800" u="sng" dirty="0">
                  <a:solidFill>
                    <a:prstClr val="black"/>
                  </a:solidFill>
                </a:rPr>
                <a:t>temperatura diversa </a:t>
              </a:r>
              <a:r>
                <a:rPr lang="it-IT" sz="2800" dirty="0">
                  <a:solidFill>
                    <a:prstClr val="black"/>
                  </a:solidFill>
                </a:rPr>
                <a:t>sono messi in contatto tra loro, si scambieranno energia fino a rendere uguali le loro temperature. Questa energia scambiata si chiama </a:t>
              </a:r>
              <a:r>
                <a:rPr lang="it-IT" sz="2800" b="1" dirty="0">
                  <a:solidFill>
                    <a:prstClr val="black"/>
                  </a:solidFill>
                </a:rPr>
                <a:t>CALORE</a:t>
              </a:r>
              <a:r>
                <a:rPr lang="it-IT" sz="2800" dirty="0">
                  <a:solidFill>
                    <a:prstClr val="black"/>
                  </a:solidFill>
                </a:rPr>
                <a:t>.</a:t>
              </a:r>
              <a:endParaRPr lang="it-IT" dirty="0">
                <a:solidFill>
                  <a:prstClr val="black"/>
                </a:solidFill>
              </a:endParaRPr>
            </a:p>
          </p:txBody>
        </p:sp>
        <p:pic>
          <p:nvPicPr>
            <p:cNvPr id="7" name="Immagine 6" descr="una-tazza-di-tè-caldo-1038416.jpg"/>
            <p:cNvPicPr>
              <a:picLocks noChangeAspect="1"/>
            </p:cNvPicPr>
            <p:nvPr/>
          </p:nvPicPr>
          <p:blipFill>
            <a:blip r:embed="rId2" cstate="print"/>
            <a:stretch>
              <a:fillRect/>
            </a:stretch>
          </p:blipFill>
          <p:spPr>
            <a:xfrm>
              <a:off x="755576" y="4869160"/>
              <a:ext cx="2775254" cy="1845544"/>
            </a:xfrm>
            <a:prstGeom prst="rect">
              <a:avLst/>
            </a:prstGeom>
          </p:spPr>
        </p:pic>
      </p:grpSp>
    </p:spTree>
    <p:extLst>
      <p:ext uri="{BB962C8B-B14F-4D97-AF65-F5344CB8AC3E}">
        <p14:creationId xmlns:p14="http://schemas.microsoft.com/office/powerpoint/2010/main" val="408973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
        <p:nvSpPr>
          <p:cNvPr id="3" name="CasellaDiTesto 2"/>
          <p:cNvSpPr txBox="1"/>
          <p:nvPr/>
        </p:nvSpPr>
        <p:spPr>
          <a:xfrm>
            <a:off x="1703512" y="3789041"/>
            <a:ext cx="8784976" cy="954107"/>
          </a:xfrm>
          <a:prstGeom prst="rect">
            <a:avLst/>
          </a:prstGeom>
          <a:noFill/>
        </p:spPr>
        <p:txBody>
          <a:bodyPr wrap="square" rtlCol="0">
            <a:spAutoFit/>
          </a:bodyPr>
          <a:lstStyle/>
          <a:p>
            <a:pPr algn="just"/>
            <a:r>
              <a:rPr lang="it-IT" sz="2800" dirty="0"/>
              <a:t>- </a:t>
            </a:r>
            <a:r>
              <a:rPr lang="it-IT" sz="2800" b="1" dirty="0"/>
              <a:t>CALORE</a:t>
            </a:r>
            <a:r>
              <a:rPr lang="it-IT" sz="2800" dirty="0"/>
              <a:t>: trasferimento di energia attraverso il moto caotico delle particelle (agitazione termica) </a:t>
            </a:r>
          </a:p>
        </p:txBody>
      </p:sp>
      <p:sp>
        <p:nvSpPr>
          <p:cNvPr id="6" name="Rettangolo 5"/>
          <p:cNvSpPr/>
          <p:nvPr/>
        </p:nvSpPr>
        <p:spPr>
          <a:xfrm>
            <a:off x="1703512" y="1844825"/>
            <a:ext cx="8640960" cy="954107"/>
          </a:xfrm>
          <a:prstGeom prst="rect">
            <a:avLst/>
          </a:prstGeom>
        </p:spPr>
        <p:txBody>
          <a:bodyPr wrap="square">
            <a:spAutoFit/>
          </a:bodyPr>
          <a:lstStyle/>
          <a:p>
            <a:r>
              <a:rPr lang="it-IT" sz="2800" dirty="0">
                <a:solidFill>
                  <a:prstClr val="black"/>
                </a:solidFill>
              </a:rPr>
              <a:t>- </a:t>
            </a:r>
            <a:r>
              <a:rPr lang="it-IT" sz="2800" b="1" dirty="0">
                <a:solidFill>
                  <a:prstClr val="black"/>
                </a:solidFill>
              </a:rPr>
              <a:t> LAVORO</a:t>
            </a:r>
            <a:r>
              <a:rPr lang="it-IT" sz="2800" dirty="0">
                <a:solidFill>
                  <a:prstClr val="black"/>
                </a:solidFill>
              </a:rPr>
              <a:t>: trasferimento di energia attraverso il moto ordinato delle componenti del sistema</a:t>
            </a:r>
            <a:endParaRPr lang="it-IT" dirty="0"/>
          </a:p>
        </p:txBody>
      </p:sp>
      <p:sp>
        <p:nvSpPr>
          <p:cNvPr id="7" name="CasellaDiTesto 6"/>
          <p:cNvSpPr txBox="1"/>
          <p:nvPr/>
        </p:nvSpPr>
        <p:spPr>
          <a:xfrm>
            <a:off x="4511824" y="764704"/>
            <a:ext cx="2692788" cy="523220"/>
          </a:xfrm>
          <a:prstGeom prst="rect">
            <a:avLst/>
          </a:prstGeom>
          <a:noFill/>
        </p:spPr>
        <p:txBody>
          <a:bodyPr wrap="none" rtlCol="0">
            <a:spAutoFit/>
          </a:bodyPr>
          <a:lstStyle/>
          <a:p>
            <a:r>
              <a:rPr lang="it-IT" sz="2800" dirty="0"/>
              <a:t>RICAPITOLANDO:</a:t>
            </a:r>
          </a:p>
        </p:txBody>
      </p:sp>
    </p:spTree>
    <p:extLst>
      <p:ext uri="{BB962C8B-B14F-4D97-AF65-F5344CB8AC3E}">
        <p14:creationId xmlns:p14="http://schemas.microsoft.com/office/powerpoint/2010/main" val="262201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
        <p:nvSpPr>
          <p:cNvPr id="5" name="CasellaDiTesto 4"/>
          <p:cNvSpPr txBox="1"/>
          <p:nvPr/>
        </p:nvSpPr>
        <p:spPr>
          <a:xfrm>
            <a:off x="1703512" y="476673"/>
            <a:ext cx="8784976" cy="523220"/>
          </a:xfrm>
          <a:prstGeom prst="rect">
            <a:avLst/>
          </a:prstGeom>
          <a:noFill/>
        </p:spPr>
        <p:txBody>
          <a:bodyPr wrap="square" rtlCol="0">
            <a:spAutoFit/>
          </a:bodyPr>
          <a:lstStyle/>
          <a:p>
            <a:pPr algn="ctr"/>
            <a:r>
              <a:rPr lang="it-IT" sz="2800" dirty="0"/>
              <a:t>Troviamo ora il collegamento tra Lavoro e Calore.</a:t>
            </a:r>
          </a:p>
        </p:txBody>
      </p:sp>
      <p:sp>
        <p:nvSpPr>
          <p:cNvPr id="50178" name="Rectangle 2"/>
          <p:cNvSpPr>
            <a:spLocks noChangeArrowheads="1"/>
          </p:cNvSpPr>
          <p:nvPr/>
        </p:nvSpPr>
        <p:spPr bwMode="auto">
          <a:xfrm>
            <a:off x="1703512" y="1484785"/>
            <a:ext cx="838842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it-IT" sz="2800" dirty="0">
                <a:ea typeface="Calibri" pitchFamily="34" charset="0"/>
                <a:cs typeface="Times New Roman" pitchFamily="18" charset="0"/>
              </a:rPr>
              <a:t>Ogni sistema ha un suo contenuto di energia, </a:t>
            </a:r>
            <a:r>
              <a:rPr lang="it-IT" sz="2800" dirty="0" err="1">
                <a:ea typeface="Calibri" pitchFamily="34" charset="0"/>
                <a:cs typeface="Times New Roman" pitchFamily="18" charset="0"/>
              </a:rPr>
              <a:t>energia</a:t>
            </a:r>
            <a:r>
              <a:rPr lang="it-IT" sz="2800" dirty="0">
                <a:ea typeface="Calibri" pitchFamily="34" charset="0"/>
                <a:cs typeface="Times New Roman" pitchFamily="18" charset="0"/>
              </a:rPr>
              <a:t> interna (U), nella quale si sommano tutte le forme di energia legate al suo stato (energia dei legami fra nucleo ed elettroni, fra atomi, energia cinetica, energia nucleare, energia potenziale, ecc.).</a:t>
            </a:r>
            <a:endParaRPr lang="it-IT" sz="2800" dirty="0">
              <a:cs typeface="Arial" pitchFamily="34" charset="0"/>
            </a:endParaRPr>
          </a:p>
        </p:txBody>
      </p:sp>
      <p:pic>
        <p:nvPicPr>
          <p:cNvPr id="9" name="Immagine 8" descr="treno_locomotiva_685_501x315.JPG"/>
          <p:cNvPicPr>
            <a:picLocks noChangeAspect="1"/>
          </p:cNvPicPr>
          <p:nvPr/>
        </p:nvPicPr>
        <p:blipFill>
          <a:blip r:embed="rId2" cstate="print"/>
          <a:stretch>
            <a:fillRect/>
          </a:stretch>
        </p:blipFill>
        <p:spPr>
          <a:xfrm>
            <a:off x="2927649" y="3717032"/>
            <a:ext cx="4186213" cy="2632050"/>
          </a:xfrm>
          <a:prstGeom prst="rect">
            <a:avLst/>
          </a:prstGeom>
        </p:spPr>
      </p:pic>
      <p:sp>
        <p:nvSpPr>
          <p:cNvPr id="10" name="Ovale 9"/>
          <p:cNvSpPr/>
          <p:nvPr/>
        </p:nvSpPr>
        <p:spPr>
          <a:xfrm>
            <a:off x="3719736" y="3933056"/>
            <a:ext cx="3024336" cy="2376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2 11"/>
          <p:cNvCxnSpPr/>
          <p:nvPr/>
        </p:nvCxnSpPr>
        <p:spPr>
          <a:xfrm flipV="1">
            <a:off x="6672064" y="4437112"/>
            <a:ext cx="1224136" cy="36004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7608168" y="3861048"/>
            <a:ext cx="2872774" cy="523220"/>
          </a:xfrm>
          <a:prstGeom prst="rect">
            <a:avLst/>
          </a:prstGeom>
          <a:noFill/>
        </p:spPr>
        <p:txBody>
          <a:bodyPr wrap="none" rtlCol="0">
            <a:spAutoFit/>
          </a:bodyPr>
          <a:lstStyle/>
          <a:p>
            <a:r>
              <a:rPr lang="it-IT" sz="2800" dirty="0"/>
              <a:t>ENERGIA INTERNA</a:t>
            </a:r>
          </a:p>
        </p:txBody>
      </p:sp>
    </p:spTree>
    <p:extLst>
      <p:ext uri="{BB962C8B-B14F-4D97-AF65-F5344CB8AC3E}">
        <p14:creationId xmlns:p14="http://schemas.microsoft.com/office/powerpoint/2010/main" val="13274017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
        <p:nvSpPr>
          <p:cNvPr id="5" name="Rettangolo 4"/>
          <p:cNvSpPr/>
          <p:nvPr/>
        </p:nvSpPr>
        <p:spPr>
          <a:xfrm>
            <a:off x="1703512" y="188640"/>
            <a:ext cx="8784976" cy="3539430"/>
          </a:xfrm>
          <a:prstGeom prst="rect">
            <a:avLst/>
          </a:prstGeom>
        </p:spPr>
        <p:txBody>
          <a:bodyPr wrap="square">
            <a:spAutoFit/>
          </a:bodyPr>
          <a:lstStyle/>
          <a:p>
            <a:pPr lvl="0" algn="just" eaLnBrk="0" fontAlgn="base" hangingPunct="0">
              <a:spcBef>
                <a:spcPct val="0"/>
              </a:spcBef>
              <a:spcAft>
                <a:spcPct val="0"/>
              </a:spcAft>
            </a:pPr>
            <a:r>
              <a:rPr lang="it-IT" sz="2800" dirty="0">
                <a:solidFill>
                  <a:prstClr val="black"/>
                </a:solidFill>
                <a:ea typeface="Calibri" pitchFamily="34" charset="0"/>
                <a:cs typeface="Times New Roman" pitchFamily="18" charset="0"/>
              </a:rPr>
              <a:t>Il valore assoluto della energia interna U di un determinato sistema in un determinato stato, non è noto.</a:t>
            </a:r>
          </a:p>
          <a:p>
            <a:pPr lvl="0" algn="just" eaLnBrk="0" fontAlgn="base" hangingPunct="0">
              <a:spcBef>
                <a:spcPct val="0"/>
              </a:spcBef>
              <a:spcAft>
                <a:spcPct val="0"/>
              </a:spcAft>
            </a:pPr>
            <a:endParaRPr lang="it-IT" sz="2800" dirty="0">
              <a:solidFill>
                <a:prstClr val="black"/>
              </a:solidFill>
              <a:cs typeface="Arial" pitchFamily="34" charset="0"/>
            </a:endParaRPr>
          </a:p>
          <a:p>
            <a:pPr lvl="0" algn="just" eaLnBrk="0" fontAlgn="base" hangingPunct="0">
              <a:spcBef>
                <a:spcPct val="0"/>
              </a:spcBef>
              <a:spcAft>
                <a:spcPct val="0"/>
              </a:spcAft>
            </a:pPr>
            <a:r>
              <a:rPr lang="it-IT" sz="2800" dirty="0">
                <a:solidFill>
                  <a:prstClr val="black"/>
                </a:solidFill>
                <a:ea typeface="Calibri" pitchFamily="34" charset="0"/>
                <a:cs typeface="Times New Roman" pitchFamily="18" charset="0"/>
              </a:rPr>
              <a:t>Questa non è una difficoltà, perché ciò che conta per conoscere l’evoluzione di un sistema sono solo le differenze fra i valori della energia interna del sistema prima e dopo una trasformazione.</a:t>
            </a:r>
          </a:p>
          <a:p>
            <a:pPr lvl="0" algn="just" eaLnBrk="0" fontAlgn="base" hangingPunct="0">
              <a:spcBef>
                <a:spcPct val="0"/>
              </a:spcBef>
              <a:spcAft>
                <a:spcPct val="0"/>
              </a:spcAft>
            </a:pPr>
            <a:r>
              <a:rPr lang="it-IT" sz="2800" dirty="0">
                <a:solidFill>
                  <a:prstClr val="black"/>
                </a:solidFill>
                <a:cs typeface="Times New Roman" pitchFamily="18" charset="0"/>
              </a:rPr>
              <a:t>In termodinamica, un sistema può essere:</a:t>
            </a:r>
          </a:p>
        </p:txBody>
      </p:sp>
      <p:sp>
        <p:nvSpPr>
          <p:cNvPr id="7" name="Rettangolo 6"/>
          <p:cNvSpPr/>
          <p:nvPr/>
        </p:nvSpPr>
        <p:spPr>
          <a:xfrm>
            <a:off x="1703512" y="5733256"/>
            <a:ext cx="8640960" cy="523220"/>
          </a:xfrm>
          <a:prstGeom prst="rect">
            <a:avLst/>
          </a:prstGeom>
        </p:spPr>
        <p:txBody>
          <a:bodyPr wrap="square">
            <a:spAutoFit/>
          </a:bodyPr>
          <a:lstStyle/>
          <a:p>
            <a:pPr lvl="0" algn="ctr" eaLnBrk="0" fontAlgn="base" hangingPunct="0">
              <a:spcBef>
                <a:spcPct val="0"/>
              </a:spcBef>
              <a:spcAft>
                <a:spcPct val="0"/>
              </a:spcAft>
            </a:pPr>
            <a:r>
              <a:rPr lang="it-IT" sz="2800" dirty="0">
                <a:solidFill>
                  <a:prstClr val="black"/>
                </a:solidFill>
                <a:cs typeface="Times New Roman" pitchFamily="18" charset="0"/>
              </a:rPr>
              <a:t>APERTO: scambia con l’esterno sia materia che energia</a:t>
            </a:r>
            <a:endParaRPr lang="it-IT" sz="2800" dirty="0">
              <a:solidFill>
                <a:prstClr val="black"/>
              </a:solidFill>
              <a:cs typeface="Arial" pitchFamily="34" charset="0"/>
            </a:endParaRPr>
          </a:p>
        </p:txBody>
      </p:sp>
      <p:sp>
        <p:nvSpPr>
          <p:cNvPr id="8" name="Rettangolo 7"/>
          <p:cNvSpPr/>
          <p:nvPr/>
        </p:nvSpPr>
        <p:spPr>
          <a:xfrm>
            <a:off x="1775520" y="4941168"/>
            <a:ext cx="8640960" cy="523220"/>
          </a:xfrm>
          <a:prstGeom prst="rect">
            <a:avLst/>
          </a:prstGeom>
        </p:spPr>
        <p:txBody>
          <a:bodyPr wrap="square">
            <a:spAutoFit/>
          </a:bodyPr>
          <a:lstStyle/>
          <a:p>
            <a:pPr lvl="0" algn="ctr" eaLnBrk="0" fontAlgn="base" hangingPunct="0">
              <a:spcBef>
                <a:spcPct val="0"/>
              </a:spcBef>
              <a:spcAft>
                <a:spcPct val="0"/>
              </a:spcAft>
            </a:pPr>
            <a:r>
              <a:rPr lang="it-IT" sz="2800" dirty="0">
                <a:solidFill>
                  <a:prstClr val="black"/>
                </a:solidFill>
                <a:cs typeface="Times New Roman" pitchFamily="18" charset="0"/>
              </a:rPr>
              <a:t>CHIUSO: scambia energia con l’esterno ma non materia </a:t>
            </a:r>
          </a:p>
        </p:txBody>
      </p:sp>
      <p:sp>
        <p:nvSpPr>
          <p:cNvPr id="9" name="Rettangolo 8"/>
          <p:cNvSpPr/>
          <p:nvPr/>
        </p:nvSpPr>
        <p:spPr>
          <a:xfrm>
            <a:off x="1775520" y="4005064"/>
            <a:ext cx="8640960" cy="523220"/>
          </a:xfrm>
          <a:prstGeom prst="rect">
            <a:avLst/>
          </a:prstGeom>
        </p:spPr>
        <p:txBody>
          <a:bodyPr wrap="square">
            <a:spAutoFit/>
          </a:bodyPr>
          <a:lstStyle/>
          <a:p>
            <a:pPr lvl="0" algn="ctr" eaLnBrk="0" fontAlgn="base" hangingPunct="0">
              <a:spcBef>
                <a:spcPct val="0"/>
              </a:spcBef>
              <a:spcAft>
                <a:spcPct val="0"/>
              </a:spcAft>
            </a:pPr>
            <a:r>
              <a:rPr lang="it-IT" sz="2800" dirty="0">
                <a:solidFill>
                  <a:prstClr val="black"/>
                </a:solidFill>
                <a:cs typeface="Times New Roman" pitchFamily="18" charset="0"/>
              </a:rPr>
              <a:t>ISOLATO: non scambia energia né materia con l’esterno</a:t>
            </a:r>
          </a:p>
        </p:txBody>
      </p:sp>
    </p:spTree>
    <p:extLst>
      <p:ext uri="{BB962C8B-B14F-4D97-AF65-F5344CB8AC3E}">
        <p14:creationId xmlns:p14="http://schemas.microsoft.com/office/powerpoint/2010/main" val="228776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solidFill>
                  <a:prstClr val="black"/>
                </a:solidFill>
                <a:latin typeface="Calibri"/>
              </a:rPr>
              <a:t>ENERGIA - corso SCALA - </a:t>
            </a:r>
            <a:r>
              <a:rPr lang="it-IT" sz="1400" dirty="0" err="1" smtClean="0">
                <a:solidFill>
                  <a:prstClr val="black"/>
                </a:solidFill>
                <a:latin typeface="Calibri"/>
              </a:rPr>
              <a:t>Francini</a:t>
            </a:r>
            <a:r>
              <a:rPr lang="it-IT" sz="1400" dirty="0" smtClean="0">
                <a:solidFill>
                  <a:prstClr val="black"/>
                </a:solidFill>
                <a:latin typeface="Calibri"/>
              </a:rPr>
              <a:t> 28/02/2020</a:t>
            </a:r>
            <a:endParaRPr lang="it-IT" sz="1400" dirty="0">
              <a:solidFill>
                <a:prstClr val="black"/>
              </a:solidFill>
              <a:latin typeface="Calibri"/>
            </a:endParaRPr>
          </a:p>
        </p:txBody>
      </p:sp>
      <p:sp>
        <p:nvSpPr>
          <p:cNvPr id="5" name="Titolo 1"/>
          <p:cNvSpPr>
            <a:spLocks noGrp="1"/>
          </p:cNvSpPr>
          <p:nvPr>
            <p:ph idx="1"/>
          </p:nvPr>
        </p:nvSpPr>
        <p:spPr>
          <a:xfrm>
            <a:off x="1981200" y="404665"/>
            <a:ext cx="8229600" cy="5721499"/>
          </a:xfrm>
        </p:spPr>
        <p:txBody>
          <a:bodyPr>
            <a:normAutofit lnSpcReduction="10000"/>
          </a:bodyPr>
          <a:lstStyle/>
          <a:p>
            <a:pPr algn="just">
              <a:buNone/>
            </a:pPr>
            <a:r>
              <a:rPr lang="it-IT" sz="3000" dirty="0"/>
              <a:t>In linea di principio conoscendo le forze in tutto lo spazio e nel tempo da questa Legge del moto si può ricavare la traiettoria della particella, ovvero risolvere completamente il problema meccanico.  </a:t>
            </a:r>
          </a:p>
          <a:p>
            <a:pPr algn="just">
              <a:buNone/>
            </a:pPr>
            <a:r>
              <a:rPr lang="it-IT" sz="3000" dirty="0"/>
              <a:t>Nella realtà, i problemi meccanici possono essere molto complicati e/o riguardare un gran numero di particelle (una porzione macroscopica di materia contiene un numero di oggetti microscopici superiore al numero di Avogadro che è pari a 6 seguito da 23 zeri, circa un milione di miliardi di miliardi di oggetti) e spesso i parametri fisici dei sistemi in esame sono noti solo approssimativamente. </a:t>
            </a:r>
          </a:p>
          <a:p>
            <a:endParaRPr lang="it-IT" dirty="0"/>
          </a:p>
        </p:txBody>
      </p:sp>
    </p:spTree>
    <p:extLst>
      <p:ext uri="{BB962C8B-B14F-4D97-AF65-F5344CB8AC3E}">
        <p14:creationId xmlns:p14="http://schemas.microsoft.com/office/powerpoint/2010/main" val="39025506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2783632" y="5445224"/>
            <a:ext cx="223224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
        <p:nvSpPr>
          <p:cNvPr id="48129" name="Rectangle 1"/>
          <p:cNvSpPr>
            <a:spLocks noChangeArrowheads="1"/>
          </p:cNvSpPr>
          <p:nvPr/>
        </p:nvSpPr>
        <p:spPr bwMode="auto">
          <a:xfrm>
            <a:off x="1703512" y="332656"/>
            <a:ext cx="882047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it-IT" sz="2800" dirty="0">
                <a:ea typeface="Calibri" pitchFamily="34" charset="0"/>
                <a:cs typeface="Times New Roman" pitchFamily="18" charset="0"/>
              </a:rPr>
              <a:t>Sappiamo che abbiamo due tipi di scambio di energia:</a:t>
            </a:r>
          </a:p>
          <a:p>
            <a:pPr algn="just" fontAlgn="base">
              <a:spcBef>
                <a:spcPct val="0"/>
              </a:spcBef>
              <a:spcAft>
                <a:spcPct val="0"/>
              </a:spcAft>
            </a:pPr>
            <a:endParaRPr lang="it-IT" sz="2800" dirty="0">
              <a:cs typeface="Arial" pitchFamily="34" charset="0"/>
            </a:endParaRPr>
          </a:p>
          <a:p>
            <a:pPr algn="just" eaLnBrk="0" fontAlgn="base" hangingPunct="0">
              <a:spcBef>
                <a:spcPct val="0"/>
              </a:spcBef>
              <a:spcAft>
                <a:spcPct val="0"/>
              </a:spcAft>
              <a:buFontTx/>
              <a:buChar char="-"/>
            </a:pPr>
            <a:r>
              <a:rPr lang="it-IT" sz="2800" dirty="0">
                <a:ea typeface="Calibri" pitchFamily="34" charset="0"/>
                <a:cs typeface="Times New Roman" pitchFamily="18" charset="0"/>
              </a:rPr>
              <a:t> attraverso un tramite “meccanico”, allora si parla di lavoro,</a:t>
            </a:r>
          </a:p>
          <a:p>
            <a:pPr algn="just" eaLnBrk="0" fontAlgn="base" hangingPunct="0">
              <a:spcBef>
                <a:spcPct val="0"/>
              </a:spcBef>
              <a:spcAft>
                <a:spcPct val="0"/>
              </a:spcAft>
              <a:buFontTx/>
              <a:buChar char="-"/>
            </a:pPr>
            <a:endParaRPr lang="it-IT" sz="2800" dirty="0">
              <a:cs typeface="Arial" pitchFamily="34" charset="0"/>
            </a:endParaRPr>
          </a:p>
          <a:p>
            <a:pPr algn="just" eaLnBrk="0" fontAlgn="base" hangingPunct="0">
              <a:spcBef>
                <a:spcPct val="0"/>
              </a:spcBef>
              <a:spcAft>
                <a:spcPct val="0"/>
              </a:spcAft>
            </a:pPr>
            <a:r>
              <a:rPr lang="it-IT" sz="2800" dirty="0">
                <a:ea typeface="Calibri" pitchFamily="34" charset="0"/>
                <a:cs typeface="Times New Roman" pitchFamily="18" charset="0"/>
              </a:rPr>
              <a:t>- oppure per passaggio di calore, possibile solo se esiste una differenza di temperatura fra il sistema e l’esterno.</a:t>
            </a:r>
            <a:endParaRPr lang="it-IT" sz="2800" dirty="0">
              <a:cs typeface="Arial" pitchFamily="34" charset="0"/>
            </a:endParaRPr>
          </a:p>
        </p:txBody>
      </p:sp>
      <p:sp>
        <p:nvSpPr>
          <p:cNvPr id="48130" name="Rectangle 2"/>
          <p:cNvSpPr>
            <a:spLocks noChangeArrowheads="1"/>
          </p:cNvSpPr>
          <p:nvPr/>
        </p:nvSpPr>
        <p:spPr bwMode="auto">
          <a:xfrm>
            <a:off x="1703512" y="3572437"/>
            <a:ext cx="867645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it-IT" sz="2800" u="sng" dirty="0">
                <a:latin typeface="Calibri" pitchFamily="34" charset="0"/>
                <a:ea typeface="Calibri" pitchFamily="34" charset="0"/>
                <a:cs typeface="Times New Roman" pitchFamily="18" charset="0"/>
              </a:rPr>
              <a:t>Ricordare</a:t>
            </a:r>
            <a:r>
              <a:rPr lang="it-IT" sz="2800" dirty="0">
                <a:latin typeface="Calibri" pitchFamily="34" charset="0"/>
                <a:ea typeface="Calibri" pitchFamily="34" charset="0"/>
                <a:cs typeface="Times New Roman" pitchFamily="18" charset="0"/>
              </a:rPr>
              <a:t>: lavoro e calore non sono entità materiali, ma modi di trasferimento, equivalenti, dell’energia.</a:t>
            </a:r>
          </a:p>
        </p:txBody>
      </p:sp>
      <p:sp>
        <p:nvSpPr>
          <p:cNvPr id="7" name="CasellaDiTesto 6"/>
          <p:cNvSpPr txBox="1"/>
          <p:nvPr/>
        </p:nvSpPr>
        <p:spPr>
          <a:xfrm>
            <a:off x="2855641" y="5445224"/>
            <a:ext cx="2205027" cy="523220"/>
          </a:xfrm>
          <a:prstGeom prst="rect">
            <a:avLst/>
          </a:prstGeom>
          <a:noFill/>
        </p:spPr>
        <p:txBody>
          <a:bodyPr wrap="none" rtlCol="0">
            <a:spAutoFit/>
          </a:bodyPr>
          <a:lstStyle/>
          <a:p>
            <a:r>
              <a:rPr lang="it-IT" sz="2800" dirty="0"/>
              <a:t>Equivalenti ??</a:t>
            </a:r>
          </a:p>
        </p:txBody>
      </p:sp>
      <p:sp>
        <p:nvSpPr>
          <p:cNvPr id="8" name="Freccia in giù 7"/>
          <p:cNvSpPr/>
          <p:nvPr/>
        </p:nvSpPr>
        <p:spPr>
          <a:xfrm rot="2692517">
            <a:off x="4697040" y="4494745"/>
            <a:ext cx="360040" cy="9705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426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pic>
        <p:nvPicPr>
          <p:cNvPr id="5" name="Immagine 4" descr="Joule's_Apparatus_(Harper's_Scan).png"/>
          <p:cNvPicPr>
            <a:picLocks noChangeAspect="1"/>
          </p:cNvPicPr>
          <p:nvPr/>
        </p:nvPicPr>
        <p:blipFill>
          <a:blip r:embed="rId2" cstate="print"/>
          <a:stretch>
            <a:fillRect/>
          </a:stretch>
        </p:blipFill>
        <p:spPr>
          <a:xfrm>
            <a:off x="1919537" y="332656"/>
            <a:ext cx="4109077" cy="3384376"/>
          </a:xfrm>
          <a:prstGeom prst="rect">
            <a:avLst/>
          </a:prstGeom>
        </p:spPr>
      </p:pic>
      <p:sp>
        <p:nvSpPr>
          <p:cNvPr id="6" name="CasellaDiTesto 5"/>
          <p:cNvSpPr txBox="1"/>
          <p:nvPr/>
        </p:nvSpPr>
        <p:spPr>
          <a:xfrm>
            <a:off x="6384032" y="548680"/>
            <a:ext cx="4283968" cy="523220"/>
          </a:xfrm>
          <a:prstGeom prst="rect">
            <a:avLst/>
          </a:prstGeom>
          <a:noFill/>
        </p:spPr>
        <p:txBody>
          <a:bodyPr wrap="square" rtlCol="0">
            <a:spAutoFit/>
          </a:bodyPr>
          <a:lstStyle/>
          <a:p>
            <a:pPr algn="ctr"/>
            <a:r>
              <a:rPr lang="it-IT" sz="2800" dirty="0"/>
              <a:t>Esperienza di JOULE (1845):</a:t>
            </a:r>
          </a:p>
        </p:txBody>
      </p:sp>
      <p:sp>
        <p:nvSpPr>
          <p:cNvPr id="7" name="Ovale 6"/>
          <p:cNvSpPr/>
          <p:nvPr/>
        </p:nvSpPr>
        <p:spPr>
          <a:xfrm>
            <a:off x="5087888" y="2204864"/>
            <a:ext cx="864096"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2 8"/>
          <p:cNvCxnSpPr/>
          <p:nvPr/>
        </p:nvCxnSpPr>
        <p:spPr>
          <a:xfrm flipV="1">
            <a:off x="6096000" y="2276872"/>
            <a:ext cx="72008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6888088" y="1268760"/>
            <a:ext cx="3096344" cy="1815882"/>
          </a:xfrm>
          <a:prstGeom prst="rect">
            <a:avLst/>
          </a:prstGeom>
          <a:noFill/>
        </p:spPr>
        <p:txBody>
          <a:bodyPr wrap="square" rtlCol="0">
            <a:spAutoFit/>
          </a:bodyPr>
          <a:lstStyle/>
          <a:p>
            <a:r>
              <a:rPr lang="it-IT" sz="2800" dirty="0"/>
              <a:t>Una massa scende, diminuendo la sua energia  potenziale gravitazionale</a:t>
            </a:r>
          </a:p>
        </p:txBody>
      </p:sp>
      <p:cxnSp>
        <p:nvCxnSpPr>
          <p:cNvPr id="12" name="Connettore 2 11"/>
          <p:cNvCxnSpPr/>
          <p:nvPr/>
        </p:nvCxnSpPr>
        <p:spPr>
          <a:xfrm>
            <a:off x="3143672" y="1772816"/>
            <a:ext cx="3888432" cy="2160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7104112" y="3501008"/>
            <a:ext cx="3240360" cy="2677656"/>
          </a:xfrm>
          <a:prstGeom prst="rect">
            <a:avLst/>
          </a:prstGeom>
          <a:noFill/>
        </p:spPr>
        <p:txBody>
          <a:bodyPr wrap="square" rtlCol="0">
            <a:spAutoFit/>
          </a:bodyPr>
          <a:lstStyle/>
          <a:p>
            <a:r>
              <a:rPr lang="it-IT" sz="2800" dirty="0"/>
              <a:t>Scendendo mette in rotazione le palette immerse nell’acqua, con un moto frenato dalla viscosità del liquido</a:t>
            </a:r>
          </a:p>
        </p:txBody>
      </p:sp>
      <p:cxnSp>
        <p:nvCxnSpPr>
          <p:cNvPr id="15" name="Connettore 2 14"/>
          <p:cNvCxnSpPr/>
          <p:nvPr/>
        </p:nvCxnSpPr>
        <p:spPr>
          <a:xfrm flipH="1" flipV="1">
            <a:off x="3863752" y="3068960"/>
            <a:ext cx="3240360"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2711624" y="2060848"/>
            <a:ext cx="864096" cy="30243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1847528" y="5157193"/>
            <a:ext cx="4392488" cy="1384995"/>
          </a:xfrm>
          <a:prstGeom prst="rect">
            <a:avLst/>
          </a:prstGeom>
          <a:noFill/>
        </p:spPr>
        <p:txBody>
          <a:bodyPr wrap="square" rtlCol="0">
            <a:spAutoFit/>
          </a:bodyPr>
          <a:lstStyle/>
          <a:p>
            <a:r>
              <a:rPr lang="it-IT" sz="2800" dirty="0"/>
              <a:t>Un termometro misura eventuali variazioni della temperatura dell’acqua</a:t>
            </a:r>
          </a:p>
        </p:txBody>
      </p:sp>
      <p:grpSp>
        <p:nvGrpSpPr>
          <p:cNvPr id="28" name="Gruppo 27"/>
          <p:cNvGrpSpPr/>
          <p:nvPr/>
        </p:nvGrpSpPr>
        <p:grpSpPr>
          <a:xfrm>
            <a:off x="2423592" y="1484784"/>
            <a:ext cx="1353788" cy="312840"/>
            <a:chOff x="2351314" y="4077072"/>
            <a:chExt cx="1353788" cy="312840"/>
          </a:xfrm>
        </p:grpSpPr>
        <p:sp>
          <p:nvSpPr>
            <p:cNvPr id="21" name="Figura a mano libera 20"/>
            <p:cNvSpPr/>
            <p:nvPr/>
          </p:nvSpPr>
          <p:spPr>
            <a:xfrm>
              <a:off x="2351314" y="4096987"/>
              <a:ext cx="1353788" cy="292925"/>
            </a:xfrm>
            <a:custGeom>
              <a:avLst/>
              <a:gdLst>
                <a:gd name="connsiteX0" fmla="*/ 463138 w 1353788"/>
                <a:gd name="connsiteY0" fmla="*/ 0 h 292925"/>
                <a:gd name="connsiteX1" fmla="*/ 0 w 1353788"/>
                <a:gd name="connsiteY1" fmla="*/ 201881 h 292925"/>
                <a:gd name="connsiteX2" fmla="*/ 463138 w 1353788"/>
                <a:gd name="connsiteY2" fmla="*/ 285008 h 292925"/>
                <a:gd name="connsiteX3" fmla="*/ 1056904 w 1353788"/>
                <a:gd name="connsiteY3" fmla="*/ 249382 h 292925"/>
                <a:gd name="connsiteX4" fmla="*/ 1330037 w 1353788"/>
                <a:gd name="connsiteY4" fmla="*/ 118753 h 292925"/>
                <a:gd name="connsiteX5" fmla="*/ 914400 w 1353788"/>
                <a:gd name="connsiteY5" fmla="*/ 11875 h 292925"/>
                <a:gd name="connsiteX6" fmla="*/ 914400 w 1353788"/>
                <a:gd name="connsiteY6" fmla="*/ 11875 h 292925"/>
                <a:gd name="connsiteX7" fmla="*/ 914400 w 1353788"/>
                <a:gd name="connsiteY7" fmla="*/ 11875 h 29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3788" h="292925">
                  <a:moveTo>
                    <a:pt x="463138" y="0"/>
                  </a:moveTo>
                  <a:cubicBezTo>
                    <a:pt x="231569" y="77190"/>
                    <a:pt x="0" y="154380"/>
                    <a:pt x="0" y="201881"/>
                  </a:cubicBezTo>
                  <a:cubicBezTo>
                    <a:pt x="0" y="249382"/>
                    <a:pt x="286987" y="277091"/>
                    <a:pt x="463138" y="285008"/>
                  </a:cubicBezTo>
                  <a:cubicBezTo>
                    <a:pt x="639289" y="292925"/>
                    <a:pt x="912421" y="277091"/>
                    <a:pt x="1056904" y="249382"/>
                  </a:cubicBezTo>
                  <a:cubicBezTo>
                    <a:pt x="1201387" y="221673"/>
                    <a:pt x="1353788" y="158338"/>
                    <a:pt x="1330037" y="118753"/>
                  </a:cubicBezTo>
                  <a:cubicBezTo>
                    <a:pt x="1306286" y="79169"/>
                    <a:pt x="914400" y="11875"/>
                    <a:pt x="914400" y="11875"/>
                  </a:cubicBezTo>
                  <a:lnTo>
                    <a:pt x="914400" y="11875"/>
                  </a:lnTo>
                  <a:lnTo>
                    <a:pt x="914400" y="11875"/>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3" name="Connettore 1 22"/>
            <p:cNvCxnSpPr/>
            <p:nvPr/>
          </p:nvCxnSpPr>
          <p:spPr>
            <a:xfrm>
              <a:off x="3203848" y="4077072"/>
              <a:ext cx="72008" cy="144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a:off x="3203848" y="4077072"/>
              <a:ext cx="21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318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3" grpId="0"/>
      <p:bldP spid="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007768" y="5445224"/>
            <a:ext cx="4176464" cy="9361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
        <p:nvSpPr>
          <p:cNvPr id="5" name="CasellaDiTesto 4"/>
          <p:cNvSpPr txBox="1"/>
          <p:nvPr/>
        </p:nvSpPr>
        <p:spPr>
          <a:xfrm>
            <a:off x="1775520" y="116632"/>
            <a:ext cx="8712968" cy="6247864"/>
          </a:xfrm>
          <a:prstGeom prst="rect">
            <a:avLst/>
          </a:prstGeom>
          <a:noFill/>
        </p:spPr>
        <p:txBody>
          <a:bodyPr wrap="square" rtlCol="0">
            <a:spAutoFit/>
          </a:bodyPr>
          <a:lstStyle/>
          <a:p>
            <a:pPr algn="just"/>
            <a:r>
              <a:rPr lang="it-IT" sz="2800" dirty="0"/>
              <a:t>Con questo apparato Joule dimostrò l’equivalenza, in termini energetici, del calore e del lavoro.</a:t>
            </a:r>
          </a:p>
          <a:p>
            <a:pPr algn="just"/>
            <a:endParaRPr lang="it-IT" sz="2800" dirty="0"/>
          </a:p>
          <a:p>
            <a:pPr algn="just"/>
            <a:endParaRPr lang="it-IT" sz="2800" dirty="0"/>
          </a:p>
          <a:p>
            <a:endParaRPr lang="it-IT" sz="2800" dirty="0"/>
          </a:p>
          <a:p>
            <a:pPr algn="just"/>
            <a:r>
              <a:rPr lang="it-IT" sz="2400" dirty="0"/>
              <a:t>Prima di comprendere appieno che il calore è energia trasferita, esso veniva quantificato in base ai suoi effetti, e l’unità di misura utilizzata era la caloria. La caloria è in uso ancora oggi, specialmente un suo multiplo, la kilocaloria, ma nel Sistema Internazionale l’unità di misura del calore è la stessa di quella dell’energia: il Joule</a:t>
            </a:r>
          </a:p>
          <a:p>
            <a:endParaRPr lang="it-IT" sz="2800" dirty="0"/>
          </a:p>
          <a:p>
            <a:pPr algn="just"/>
            <a:r>
              <a:rPr lang="it-IT" sz="2800" dirty="0"/>
              <a:t>Joule, con il suo esperimento, determinò l’equivalente meccanico della caloria:</a:t>
            </a:r>
          </a:p>
          <a:p>
            <a:endParaRPr lang="it-IT" sz="2800" dirty="0"/>
          </a:p>
          <a:p>
            <a:pPr algn="ctr"/>
            <a:r>
              <a:rPr lang="it-IT" sz="2800" dirty="0"/>
              <a:t>1 caloria = 4,186 Joule</a:t>
            </a:r>
          </a:p>
        </p:txBody>
      </p:sp>
      <p:sp>
        <p:nvSpPr>
          <p:cNvPr id="46081" name="Rectangle 1"/>
          <p:cNvSpPr>
            <a:spLocks noChangeArrowheads="1"/>
          </p:cNvSpPr>
          <p:nvPr/>
        </p:nvSpPr>
        <p:spPr bwMode="auto">
          <a:xfrm>
            <a:off x="1847529" y="1124745"/>
            <a:ext cx="8528575" cy="954107"/>
          </a:xfrm>
          <a:prstGeom prst="rect">
            <a:avLst/>
          </a:prstGeom>
          <a:solidFill>
            <a:schemeClr val="bg1"/>
          </a:solidFill>
          <a:ln w="9525">
            <a:solidFill>
              <a:srgbClr val="FFFF0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it-IT" sz="2800" dirty="0">
                <a:cs typeface="Arial" charset="0"/>
              </a:rPr>
              <a:t>“</a:t>
            </a:r>
            <a:r>
              <a:rPr lang="it-IT" sz="2800" dirty="0" err="1">
                <a:cs typeface="Arial" charset="0"/>
              </a:rPr>
              <a:t>wherever</a:t>
            </a:r>
            <a:r>
              <a:rPr lang="it-IT" sz="2800" dirty="0">
                <a:cs typeface="Arial" charset="0"/>
              </a:rPr>
              <a:t> </a:t>
            </a:r>
            <a:r>
              <a:rPr lang="it-IT" sz="2800" dirty="0" err="1">
                <a:cs typeface="Arial" charset="0"/>
              </a:rPr>
              <a:t>mechanical</a:t>
            </a:r>
            <a:r>
              <a:rPr lang="it-IT" sz="2800" dirty="0">
                <a:cs typeface="Arial" charset="0"/>
              </a:rPr>
              <a:t> </a:t>
            </a:r>
            <a:r>
              <a:rPr lang="it-IT" sz="2800" dirty="0" err="1">
                <a:cs typeface="Arial" charset="0"/>
              </a:rPr>
              <a:t>force</a:t>
            </a:r>
            <a:r>
              <a:rPr lang="it-IT" sz="2800" dirty="0">
                <a:cs typeface="Arial" charset="0"/>
              </a:rPr>
              <a:t> </a:t>
            </a:r>
            <a:r>
              <a:rPr lang="it-IT" sz="2800" dirty="0" err="1">
                <a:cs typeface="Arial" charset="0"/>
              </a:rPr>
              <a:t>is</a:t>
            </a:r>
            <a:r>
              <a:rPr lang="it-IT" sz="2800" dirty="0">
                <a:cs typeface="Arial" charset="0"/>
              </a:rPr>
              <a:t> </a:t>
            </a:r>
            <a:r>
              <a:rPr lang="it-IT" sz="2800" dirty="0" err="1">
                <a:cs typeface="Arial" charset="0"/>
              </a:rPr>
              <a:t>expended</a:t>
            </a:r>
            <a:r>
              <a:rPr lang="it-IT" sz="2800" dirty="0">
                <a:cs typeface="Arial" charset="0"/>
              </a:rPr>
              <a:t>, </a:t>
            </a:r>
            <a:r>
              <a:rPr lang="it-IT" sz="2800" dirty="0" err="1">
                <a:cs typeface="Arial" charset="0"/>
              </a:rPr>
              <a:t>an</a:t>
            </a:r>
            <a:r>
              <a:rPr lang="it-IT" sz="2800" dirty="0">
                <a:cs typeface="Arial" charset="0"/>
              </a:rPr>
              <a:t> </a:t>
            </a:r>
            <a:r>
              <a:rPr lang="it-IT" sz="2800" dirty="0" err="1">
                <a:cs typeface="Arial" charset="0"/>
              </a:rPr>
              <a:t>exact</a:t>
            </a:r>
            <a:r>
              <a:rPr lang="it-IT" sz="2800" dirty="0">
                <a:cs typeface="Arial" charset="0"/>
              </a:rPr>
              <a:t> </a:t>
            </a:r>
            <a:r>
              <a:rPr lang="it-IT" sz="2800" dirty="0" err="1">
                <a:cs typeface="Arial" charset="0"/>
              </a:rPr>
              <a:t>equivalent</a:t>
            </a:r>
            <a:r>
              <a:rPr lang="it-IT" sz="2800" dirty="0">
                <a:cs typeface="Arial" charset="0"/>
              </a:rPr>
              <a:t> </a:t>
            </a:r>
            <a:r>
              <a:rPr lang="it-IT" sz="2800" dirty="0" err="1">
                <a:cs typeface="Arial" charset="0"/>
              </a:rPr>
              <a:t>of</a:t>
            </a:r>
            <a:r>
              <a:rPr lang="it-IT" sz="2800" dirty="0">
                <a:cs typeface="Arial" charset="0"/>
              </a:rPr>
              <a:t> </a:t>
            </a:r>
            <a:r>
              <a:rPr lang="it-IT" sz="2800" dirty="0" err="1">
                <a:cs typeface="Arial" charset="0"/>
              </a:rPr>
              <a:t>heat</a:t>
            </a:r>
            <a:r>
              <a:rPr lang="it-IT" sz="2800" dirty="0">
                <a:cs typeface="Arial" charset="0"/>
              </a:rPr>
              <a:t> </a:t>
            </a:r>
            <a:r>
              <a:rPr lang="it-IT" sz="2800" dirty="0" err="1">
                <a:cs typeface="Arial" charset="0"/>
              </a:rPr>
              <a:t>is</a:t>
            </a:r>
            <a:r>
              <a:rPr lang="it-IT" sz="2800" dirty="0">
                <a:cs typeface="Arial" charset="0"/>
              </a:rPr>
              <a:t> </a:t>
            </a:r>
            <a:r>
              <a:rPr lang="it-IT" sz="2800" dirty="0" err="1">
                <a:cs typeface="Arial" charset="0"/>
              </a:rPr>
              <a:t>always</a:t>
            </a:r>
            <a:r>
              <a:rPr lang="it-IT" sz="2800" dirty="0">
                <a:cs typeface="Arial" charset="0"/>
              </a:rPr>
              <a:t> </a:t>
            </a:r>
            <a:r>
              <a:rPr lang="it-IT" sz="2800" dirty="0" err="1">
                <a:cs typeface="Arial" charset="0"/>
              </a:rPr>
              <a:t>obtained</a:t>
            </a:r>
            <a:r>
              <a:rPr lang="it-IT" sz="2800" dirty="0">
                <a:cs typeface="Arial" charset="0"/>
              </a:rPr>
              <a:t>” — </a:t>
            </a:r>
            <a:r>
              <a:rPr lang="it-IT" sz="2800" dirty="0" err="1">
                <a:cs typeface="Arial" charset="0"/>
              </a:rPr>
              <a:t>J.P.</a:t>
            </a:r>
            <a:r>
              <a:rPr lang="it-IT" sz="2800" dirty="0">
                <a:cs typeface="Arial" charset="0"/>
              </a:rPr>
              <a:t> Joule, 1843</a:t>
            </a:r>
          </a:p>
        </p:txBody>
      </p:sp>
    </p:spTree>
    <p:extLst>
      <p:ext uri="{BB962C8B-B14F-4D97-AF65-F5344CB8AC3E}">
        <p14:creationId xmlns:p14="http://schemas.microsoft.com/office/powerpoint/2010/main" val="34094868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
        <p:nvSpPr>
          <p:cNvPr id="5" name="CasellaDiTesto 4"/>
          <p:cNvSpPr txBox="1"/>
          <p:nvPr/>
        </p:nvSpPr>
        <p:spPr>
          <a:xfrm>
            <a:off x="1703512" y="260649"/>
            <a:ext cx="8784976" cy="1384995"/>
          </a:xfrm>
          <a:prstGeom prst="rect">
            <a:avLst/>
          </a:prstGeom>
          <a:noFill/>
        </p:spPr>
        <p:txBody>
          <a:bodyPr wrap="square" rtlCol="0">
            <a:spAutoFit/>
          </a:bodyPr>
          <a:lstStyle/>
          <a:p>
            <a:pPr algn="just"/>
            <a:r>
              <a:rPr lang="it-IT" sz="2800" dirty="0"/>
              <a:t>Quando un sistema scambia energia con l’esterno, esistono diverse convenzioni sui segni da attribuire al Lavoro e al Calore, una delle più diffuse è la seguente:</a:t>
            </a:r>
          </a:p>
        </p:txBody>
      </p:sp>
      <p:pic>
        <p:nvPicPr>
          <p:cNvPr id="6" name="Immagine 5" descr="400px-Convenzione_sui_segni_di_calore_e_lavoro.jpg"/>
          <p:cNvPicPr>
            <a:picLocks noChangeAspect="1"/>
          </p:cNvPicPr>
          <p:nvPr/>
        </p:nvPicPr>
        <p:blipFill>
          <a:blip r:embed="rId2" cstate="print"/>
          <a:stretch>
            <a:fillRect/>
          </a:stretch>
        </p:blipFill>
        <p:spPr>
          <a:xfrm>
            <a:off x="4223792" y="1772816"/>
            <a:ext cx="3456384" cy="2505878"/>
          </a:xfrm>
          <a:prstGeom prst="rect">
            <a:avLst/>
          </a:prstGeom>
        </p:spPr>
      </p:pic>
      <p:sp>
        <p:nvSpPr>
          <p:cNvPr id="45057" name="Rectangle 1"/>
          <p:cNvSpPr>
            <a:spLocks noChangeArrowheads="1"/>
          </p:cNvSpPr>
          <p:nvPr/>
        </p:nvSpPr>
        <p:spPr bwMode="auto">
          <a:xfrm>
            <a:off x="1775520" y="4437112"/>
            <a:ext cx="871296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Tx/>
              <a:buChar char="•"/>
            </a:pPr>
            <a:r>
              <a:rPr lang="it-IT" sz="2400" dirty="0">
                <a:ea typeface="Calibri" pitchFamily="34" charset="0"/>
                <a:cs typeface="Times New Roman" pitchFamily="18" charset="0"/>
              </a:rPr>
              <a:t> il </a:t>
            </a:r>
            <a:r>
              <a:rPr lang="it-IT" sz="2400" u="sng" dirty="0">
                <a:ea typeface="Calibri" pitchFamily="34" charset="0"/>
                <a:cs typeface="Times New Roman" pitchFamily="18" charset="0"/>
              </a:rPr>
              <a:t>Lavoro è positivo</a:t>
            </a:r>
            <a:r>
              <a:rPr lang="it-IT" sz="2400" dirty="0">
                <a:ea typeface="Calibri" pitchFamily="34" charset="0"/>
                <a:cs typeface="Times New Roman" pitchFamily="18" charset="0"/>
              </a:rPr>
              <a:t> se compiuto dal sistema sull’esterno ed è </a:t>
            </a:r>
            <a:r>
              <a:rPr lang="it-IT" sz="2400" u="sng" dirty="0">
                <a:ea typeface="Calibri" pitchFamily="34" charset="0"/>
                <a:cs typeface="Times New Roman" pitchFamily="18" charset="0"/>
              </a:rPr>
              <a:t>negativo</a:t>
            </a:r>
            <a:r>
              <a:rPr lang="it-IT" sz="2400" dirty="0">
                <a:ea typeface="Calibri" pitchFamily="34" charset="0"/>
                <a:cs typeface="Times New Roman" pitchFamily="18" charset="0"/>
              </a:rPr>
              <a:t> se viene compiuto dall’esterno sul sistema. Questa convenzione è in accordo con quanto detto fino a qui sul Lavoro.</a:t>
            </a:r>
            <a:endParaRPr lang="it-IT" sz="2400" dirty="0">
              <a:cs typeface="Arial" pitchFamily="34" charset="0"/>
            </a:endParaRPr>
          </a:p>
          <a:p>
            <a:pPr algn="just" eaLnBrk="0" fontAlgn="base" hangingPunct="0">
              <a:spcBef>
                <a:spcPct val="0"/>
              </a:spcBef>
              <a:spcAft>
                <a:spcPct val="0"/>
              </a:spcAft>
              <a:buFontTx/>
              <a:buChar char="•"/>
            </a:pPr>
            <a:r>
              <a:rPr lang="it-IT" sz="2400" dirty="0">
                <a:ea typeface="Calibri" pitchFamily="34" charset="0"/>
                <a:cs typeface="Times New Roman" pitchFamily="18" charset="0"/>
              </a:rPr>
              <a:t> Il </a:t>
            </a:r>
            <a:r>
              <a:rPr lang="it-IT" sz="2400" u="sng" dirty="0">
                <a:ea typeface="Calibri" pitchFamily="34" charset="0"/>
                <a:cs typeface="Times New Roman" pitchFamily="18" charset="0"/>
              </a:rPr>
              <a:t>Calore è positivo</a:t>
            </a:r>
            <a:r>
              <a:rPr lang="it-IT" sz="2400" dirty="0">
                <a:ea typeface="Calibri" pitchFamily="34" charset="0"/>
                <a:cs typeface="Times New Roman" pitchFamily="18" charset="0"/>
              </a:rPr>
              <a:t> se è acquistato dal sistema a spese dell’esterno, ed è </a:t>
            </a:r>
            <a:r>
              <a:rPr lang="it-IT" sz="2400" u="sng" dirty="0">
                <a:ea typeface="Calibri" pitchFamily="34" charset="0"/>
                <a:cs typeface="Times New Roman" pitchFamily="18" charset="0"/>
              </a:rPr>
              <a:t>negativo</a:t>
            </a:r>
            <a:r>
              <a:rPr lang="it-IT" sz="2400" dirty="0">
                <a:ea typeface="Calibri" pitchFamily="34" charset="0"/>
                <a:cs typeface="Times New Roman" pitchFamily="18" charset="0"/>
              </a:rPr>
              <a:t> se è ceduto dal sistema verso l’esterno.</a:t>
            </a:r>
            <a:endParaRPr lang="it-IT" sz="2400" dirty="0">
              <a:cs typeface="Arial" pitchFamily="34" charset="0"/>
            </a:endParaRPr>
          </a:p>
        </p:txBody>
      </p:sp>
    </p:spTree>
    <p:extLst>
      <p:ext uri="{BB962C8B-B14F-4D97-AF65-F5344CB8AC3E}">
        <p14:creationId xmlns:p14="http://schemas.microsoft.com/office/powerpoint/2010/main" val="14963192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
        <p:nvSpPr>
          <p:cNvPr id="44033" name="Rectangle 1"/>
          <p:cNvSpPr>
            <a:spLocks noChangeArrowheads="1"/>
          </p:cNvSpPr>
          <p:nvPr/>
        </p:nvSpPr>
        <p:spPr bwMode="auto">
          <a:xfrm>
            <a:off x="1775520" y="260648"/>
            <a:ext cx="8712968"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it-IT" sz="2800" dirty="0">
                <a:ea typeface="Calibri" pitchFamily="34" charset="0"/>
                <a:cs typeface="Times New Roman" pitchFamily="18" charset="0"/>
              </a:rPr>
              <a:t>Bilancio energetico di un sistema che effettua una trasformazione:</a:t>
            </a:r>
          </a:p>
          <a:p>
            <a:pPr algn="ctr" fontAlgn="base">
              <a:spcBef>
                <a:spcPct val="0"/>
              </a:spcBef>
              <a:spcAft>
                <a:spcPct val="0"/>
              </a:spcAft>
            </a:pPr>
            <a:endParaRPr lang="it-IT" sz="2800" dirty="0">
              <a:cs typeface="Arial" pitchFamily="34" charset="0"/>
            </a:endParaRPr>
          </a:p>
          <a:p>
            <a:pPr algn="just" eaLnBrk="0" fontAlgn="base" hangingPunct="0">
              <a:spcBef>
                <a:spcPct val="0"/>
              </a:spcBef>
              <a:spcAft>
                <a:spcPct val="0"/>
              </a:spcAft>
            </a:pPr>
            <a:r>
              <a:rPr lang="it-IT" sz="2800" dirty="0">
                <a:ea typeface="Calibri" pitchFamily="34" charset="0"/>
                <a:cs typeface="Times New Roman" pitchFamily="18" charset="0"/>
              </a:rPr>
              <a:t>Se un sistema chiuso, ma in grado di scambiare lavoro e calore con l’esterno, passa da uno stato </a:t>
            </a:r>
            <a:r>
              <a:rPr lang="it-IT" sz="2800" b="1" i="1" dirty="0">
                <a:ea typeface="Calibri" pitchFamily="34" charset="0"/>
                <a:cs typeface="Times New Roman" pitchFamily="18" charset="0"/>
              </a:rPr>
              <a:t>a</a:t>
            </a:r>
            <a:r>
              <a:rPr lang="it-IT" sz="2800" dirty="0">
                <a:ea typeface="Calibri" pitchFamily="34" charset="0"/>
                <a:cs typeface="Times New Roman" pitchFamily="18" charset="0"/>
              </a:rPr>
              <a:t>, con energia interna </a:t>
            </a:r>
            <a:r>
              <a:rPr lang="it-IT" sz="2800" b="1" i="1" dirty="0" err="1">
                <a:ea typeface="Calibri" pitchFamily="34" charset="0"/>
                <a:cs typeface="Times New Roman" pitchFamily="18" charset="0"/>
              </a:rPr>
              <a:t>U</a:t>
            </a:r>
            <a:r>
              <a:rPr lang="it-IT" sz="2800" b="1" i="1" baseline="-30000" dirty="0" err="1">
                <a:ea typeface="Calibri" pitchFamily="34" charset="0"/>
                <a:cs typeface="Times New Roman" pitchFamily="18" charset="0"/>
              </a:rPr>
              <a:t>a</a:t>
            </a:r>
            <a:r>
              <a:rPr lang="it-IT" sz="2800" dirty="0">
                <a:ea typeface="Calibri" pitchFamily="34" charset="0"/>
                <a:cs typeface="Times New Roman" pitchFamily="18" charset="0"/>
              </a:rPr>
              <a:t>, ad uno stato </a:t>
            </a:r>
            <a:r>
              <a:rPr lang="it-IT" sz="2800" b="1" i="1" dirty="0">
                <a:ea typeface="Calibri" pitchFamily="34" charset="0"/>
                <a:cs typeface="Times New Roman" pitchFamily="18" charset="0"/>
              </a:rPr>
              <a:t>b</a:t>
            </a:r>
            <a:r>
              <a:rPr lang="it-IT" sz="2800" dirty="0">
                <a:ea typeface="Calibri" pitchFamily="34" charset="0"/>
                <a:cs typeface="Times New Roman" pitchFamily="18" charset="0"/>
              </a:rPr>
              <a:t>, con energia interna </a:t>
            </a:r>
            <a:r>
              <a:rPr lang="it-IT" sz="2800" b="1" i="1" dirty="0" err="1">
                <a:ea typeface="Calibri" pitchFamily="34" charset="0"/>
                <a:cs typeface="Times New Roman" pitchFamily="18" charset="0"/>
              </a:rPr>
              <a:t>U</a:t>
            </a:r>
            <a:r>
              <a:rPr lang="it-IT" sz="2800" b="1" i="1" baseline="-30000" dirty="0" err="1">
                <a:ea typeface="Calibri" pitchFamily="34" charset="0"/>
                <a:cs typeface="Times New Roman" pitchFamily="18" charset="0"/>
              </a:rPr>
              <a:t>b</a:t>
            </a:r>
            <a:r>
              <a:rPr lang="it-IT" sz="2800" b="1" dirty="0">
                <a:ea typeface="Calibri" pitchFamily="34" charset="0"/>
                <a:cs typeface="Times New Roman" pitchFamily="18" charset="0"/>
              </a:rPr>
              <a:t> </a:t>
            </a:r>
            <a:r>
              <a:rPr lang="it-IT" sz="2800" dirty="0">
                <a:ea typeface="Calibri" pitchFamily="34" charset="0"/>
                <a:cs typeface="Times New Roman" pitchFamily="18" charset="0"/>
              </a:rPr>
              <a:t>(trasformazione), la variazione di energia interna è data dall’espressione:</a:t>
            </a:r>
            <a:endParaRPr lang="it-IT" sz="2800" dirty="0">
              <a:cs typeface="Arial" pitchFamily="34" charset="0"/>
            </a:endParaRPr>
          </a:p>
        </p:txBody>
      </p:sp>
      <p:sp>
        <p:nvSpPr>
          <p:cNvPr id="44035"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1524001" y="5106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it-IT">
              <a:latin typeface="Arial" pitchFamily="34" charset="0"/>
              <a:cs typeface="Arial" pitchFamily="34" charset="0"/>
            </a:endParaRPr>
          </a:p>
        </p:txBody>
      </p:sp>
      <p:sp>
        <p:nvSpPr>
          <p:cNvPr id="44038" name="Rectangle 6"/>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9" name="Rectangle 7"/>
          <p:cNvSpPr>
            <a:spLocks noChangeArrowheads="1"/>
          </p:cNvSpPr>
          <p:nvPr/>
        </p:nvSpPr>
        <p:spPr bwMode="auto">
          <a:xfrm>
            <a:off x="1524001" y="5106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it-IT">
              <a:latin typeface="Arial" pitchFamily="34" charset="0"/>
              <a:cs typeface="Arial" pitchFamily="34" charset="0"/>
            </a:endParaRPr>
          </a:p>
        </p:txBody>
      </p:sp>
      <p:sp>
        <p:nvSpPr>
          <p:cNvPr id="44042" name="Rectangle 10"/>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3" name="Rectangle 11"/>
          <p:cNvSpPr>
            <a:spLocks noChangeArrowheads="1"/>
          </p:cNvSpPr>
          <p:nvPr/>
        </p:nvSpPr>
        <p:spPr bwMode="auto">
          <a:xfrm>
            <a:off x="1524001" y="5106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it-IT">
              <a:latin typeface="Arial" pitchFamily="34" charset="0"/>
              <a:cs typeface="Arial" pitchFamily="34" charset="0"/>
            </a:endParaRPr>
          </a:p>
        </p:txBody>
      </p:sp>
      <p:grpSp>
        <p:nvGrpSpPr>
          <p:cNvPr id="21" name="Gruppo 20"/>
          <p:cNvGrpSpPr/>
          <p:nvPr/>
        </p:nvGrpSpPr>
        <p:grpSpPr>
          <a:xfrm>
            <a:off x="3287688" y="3789040"/>
            <a:ext cx="5328592" cy="936104"/>
            <a:chOff x="1763688" y="3789040"/>
            <a:chExt cx="5328592" cy="936104"/>
          </a:xfrm>
        </p:grpSpPr>
        <p:sp>
          <p:nvSpPr>
            <p:cNvPr id="19" name="Rettangolo 18"/>
            <p:cNvSpPr/>
            <p:nvPr/>
          </p:nvSpPr>
          <p:spPr>
            <a:xfrm>
              <a:off x="1763688" y="3789040"/>
              <a:ext cx="5328592" cy="9361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8" name="Oggetto 17"/>
            <p:cNvGraphicFramePr>
              <a:graphicFrameLocks noChangeAspect="1"/>
            </p:cNvGraphicFramePr>
            <p:nvPr/>
          </p:nvGraphicFramePr>
          <p:xfrm>
            <a:off x="2195736" y="3861048"/>
            <a:ext cx="4616586" cy="762372"/>
          </p:xfrm>
          <a:graphic>
            <a:graphicData uri="http://schemas.openxmlformats.org/presentationml/2006/ole">
              <mc:AlternateContent xmlns:mc="http://schemas.openxmlformats.org/markup-compatibility/2006">
                <mc:Choice xmlns:v="urn:schemas-microsoft-com:vml" Requires="v">
                  <p:oleObj spid="_x0000_s14347" name="Equazione" r:id="rId3" imgW="1384200" imgH="228600" progId="Equation.3">
                    <p:embed/>
                  </p:oleObj>
                </mc:Choice>
                <mc:Fallback>
                  <p:oleObj name="Equazione" r:id="rId3" imgW="1384200" imgH="228600" progId="Equation.3">
                    <p:embed/>
                    <p:pic>
                      <p:nvPicPr>
                        <p:cNvPr id="18" name="Oggetto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3861048"/>
                          <a:ext cx="4616586" cy="762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4045" name="Rectangle 13"/>
          <p:cNvSpPr>
            <a:spLocks noChangeArrowheads="1"/>
          </p:cNvSpPr>
          <p:nvPr/>
        </p:nvSpPr>
        <p:spPr bwMode="auto">
          <a:xfrm>
            <a:off x="1775520" y="4725144"/>
            <a:ext cx="856895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it-IT" sz="2800" dirty="0">
                <a:latin typeface="Calibri" pitchFamily="34" charset="0"/>
                <a:ea typeface="Calibri" pitchFamily="34" charset="0"/>
                <a:cs typeface="Times New Roman" pitchFamily="18" charset="0"/>
              </a:rPr>
              <a:t>Questo è il </a:t>
            </a:r>
            <a:r>
              <a:rPr lang="it-IT" sz="2800" b="1" dirty="0">
                <a:latin typeface="Calibri" pitchFamily="34" charset="0"/>
                <a:ea typeface="Calibri" pitchFamily="34" charset="0"/>
                <a:cs typeface="Times New Roman" pitchFamily="18" charset="0"/>
              </a:rPr>
              <a:t>primo principio della Termodinamica</a:t>
            </a:r>
            <a:r>
              <a:rPr lang="it-IT" sz="2800" dirty="0">
                <a:latin typeface="Calibri" pitchFamily="34" charset="0"/>
                <a:ea typeface="Calibri" pitchFamily="34" charset="0"/>
                <a:cs typeface="Times New Roman" pitchFamily="18" charset="0"/>
              </a:rPr>
              <a:t>, ed esprime la conservazione dell’energia per un sistema termodinamico chiuso: l’energia non si crea né si distrugge, ma passa da una forma ad un’altra.</a:t>
            </a:r>
            <a:endParaRPr lang="it-IT" sz="2800" dirty="0">
              <a:latin typeface="Arial" pitchFamily="34" charset="0"/>
              <a:cs typeface="Arial" pitchFamily="34" charset="0"/>
            </a:endParaRPr>
          </a:p>
        </p:txBody>
      </p:sp>
    </p:spTree>
    <p:extLst>
      <p:ext uri="{BB962C8B-B14F-4D97-AF65-F5344CB8AC3E}">
        <p14:creationId xmlns:p14="http://schemas.microsoft.com/office/powerpoint/2010/main" val="90102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4045"/>
                                        </p:tgtEl>
                                        <p:attrNameLst>
                                          <p:attrName>style.visibility</p:attrName>
                                        </p:attrNameLst>
                                      </p:cBhvr>
                                      <p:to>
                                        <p:strVal val="visible"/>
                                      </p:to>
                                    </p:set>
                                    <p:animEffect transition="in" filter="diamond(in)">
                                      <p:cBhvr>
                                        <p:cTn id="13" dur="2000"/>
                                        <p:tgtEl>
                                          <p:spTgt spid="44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t>ENERGIA - corso SCALA - </a:t>
            </a:r>
            <a:r>
              <a:rPr lang="it-IT" sz="1400" dirty="0" err="1" smtClean="0"/>
              <a:t>Francini</a:t>
            </a:r>
            <a:r>
              <a:rPr lang="it-IT" sz="1400" dirty="0" smtClean="0"/>
              <a:t> 28/02/2020</a:t>
            </a:r>
            <a:endParaRPr lang="it-IT" sz="1400" dirty="0"/>
          </a:p>
        </p:txBody>
      </p:sp>
      <p:sp>
        <p:nvSpPr>
          <p:cNvPr id="43009" name="Rectangle 1"/>
          <p:cNvSpPr>
            <a:spLocks noChangeArrowheads="1"/>
          </p:cNvSpPr>
          <p:nvPr/>
        </p:nvSpPr>
        <p:spPr bwMode="auto">
          <a:xfrm>
            <a:off x="1703512" y="260648"/>
            <a:ext cx="8820472"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it-IT" sz="2800" dirty="0">
                <a:ea typeface="Calibri" pitchFamily="34" charset="0"/>
                <a:cs typeface="Times New Roman" pitchFamily="18" charset="0"/>
              </a:rPr>
              <a:t>Alcune considerazioni:</a:t>
            </a:r>
            <a:endParaRPr lang="it-IT" sz="2800" dirty="0">
              <a:cs typeface="Arial" pitchFamily="34" charset="0"/>
            </a:endParaRPr>
          </a:p>
          <a:p>
            <a:pPr algn="just" eaLnBrk="0" fontAlgn="base" hangingPunct="0">
              <a:spcBef>
                <a:spcPct val="0"/>
              </a:spcBef>
              <a:spcAft>
                <a:spcPct val="0"/>
              </a:spcAft>
              <a:buFontTx/>
              <a:buChar char="•"/>
            </a:pPr>
            <a:r>
              <a:rPr lang="it-IT" sz="2800" dirty="0">
                <a:ea typeface="Calibri" pitchFamily="34" charset="0"/>
                <a:cs typeface="Times New Roman" pitchFamily="18" charset="0"/>
              </a:rPr>
              <a:t>L’energia interna del sistema, che non conosciamo in assoluto, dipende solo dallo stato del sistema, non da come si è raggiunto quello stato, infatti è proprio l’energia associata a quella particolare configurazione (stato) del sistema.</a:t>
            </a:r>
          </a:p>
          <a:p>
            <a:pPr algn="just" eaLnBrk="0" fontAlgn="base" hangingPunct="0">
              <a:spcBef>
                <a:spcPct val="0"/>
              </a:spcBef>
              <a:spcAft>
                <a:spcPct val="0"/>
              </a:spcAft>
              <a:buFontTx/>
              <a:buChar char="•"/>
            </a:pPr>
            <a:endParaRPr lang="it-IT" sz="2800" dirty="0">
              <a:cs typeface="Arial" pitchFamily="34" charset="0"/>
            </a:endParaRPr>
          </a:p>
          <a:p>
            <a:pPr algn="just" eaLnBrk="0" fontAlgn="base" hangingPunct="0">
              <a:spcBef>
                <a:spcPct val="0"/>
              </a:spcBef>
              <a:spcAft>
                <a:spcPct val="0"/>
              </a:spcAft>
              <a:buFontTx/>
              <a:buChar char="•"/>
            </a:pPr>
            <a:r>
              <a:rPr lang="it-IT" sz="2800" dirty="0">
                <a:ea typeface="Calibri" pitchFamily="34" charset="0"/>
                <a:cs typeface="Times New Roman" pitchFamily="18" charset="0"/>
              </a:rPr>
              <a:t>Quindi ci sono infiniti modi, in linea di principio, per passare dallo stato iniziale a quello finale, ma la variazione di energia interna sarà sempre la stessa.</a:t>
            </a:r>
          </a:p>
          <a:p>
            <a:pPr algn="just" eaLnBrk="0" fontAlgn="base" hangingPunct="0">
              <a:spcBef>
                <a:spcPct val="0"/>
              </a:spcBef>
              <a:spcAft>
                <a:spcPct val="0"/>
              </a:spcAft>
              <a:buFontTx/>
              <a:buChar char="•"/>
            </a:pPr>
            <a:endParaRPr lang="it-IT" sz="2800" dirty="0">
              <a:cs typeface="Arial" pitchFamily="34" charset="0"/>
            </a:endParaRPr>
          </a:p>
          <a:p>
            <a:pPr algn="just" eaLnBrk="0" fontAlgn="base" hangingPunct="0">
              <a:spcBef>
                <a:spcPct val="0"/>
              </a:spcBef>
              <a:spcAft>
                <a:spcPct val="0"/>
              </a:spcAft>
              <a:buFontTx/>
              <a:buChar char="•"/>
            </a:pPr>
            <a:r>
              <a:rPr lang="it-IT" sz="2800" dirty="0">
                <a:ea typeface="Calibri" pitchFamily="34" charset="0"/>
                <a:cs typeface="Times New Roman" pitchFamily="18" charset="0"/>
              </a:rPr>
              <a:t>Viceversa, il Lavoro ed il Calore sono dei trasferimenti di energia e dipendono entrambi dal particolare tipo di trasformazione. </a:t>
            </a:r>
            <a:endParaRPr lang="it-IT" sz="2800" dirty="0">
              <a:cs typeface="Arial" pitchFamily="34" charset="0"/>
            </a:endParaRPr>
          </a:p>
        </p:txBody>
      </p:sp>
    </p:spTree>
    <p:extLst>
      <p:ext uri="{BB962C8B-B14F-4D97-AF65-F5344CB8AC3E}">
        <p14:creationId xmlns:p14="http://schemas.microsoft.com/office/powerpoint/2010/main" val="2100976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775520" y="2996952"/>
            <a:ext cx="8424936" cy="208823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latin typeface="Calibri"/>
            </a:endParaRPr>
          </a:p>
        </p:txBody>
      </p:sp>
      <p:sp>
        <p:nvSpPr>
          <p:cNvPr id="3" name="Segnaposto contenuto 2"/>
          <p:cNvSpPr>
            <a:spLocks noGrp="1"/>
          </p:cNvSpPr>
          <p:nvPr>
            <p:ph idx="1"/>
          </p:nvPr>
        </p:nvSpPr>
        <p:spPr>
          <a:xfrm>
            <a:off x="1703512" y="260648"/>
            <a:ext cx="8507288" cy="6336704"/>
          </a:xfrm>
        </p:spPr>
        <p:txBody>
          <a:bodyPr>
            <a:normAutofit fontScale="92500" lnSpcReduction="10000"/>
          </a:bodyPr>
          <a:lstStyle/>
          <a:p>
            <a:pPr algn="just">
              <a:buNone/>
            </a:pPr>
            <a:r>
              <a:rPr lang="it-IT" dirty="0" smtClean="0"/>
              <a:t>Ci vengono in aiuto alcune leggi di conservazione che derivano dalla Legge del Moto di Newton e che ci dicono sotto quali condizioni alcune quantità meccaniche restano costanti nel tempo.</a:t>
            </a:r>
          </a:p>
          <a:p>
            <a:pPr algn="just">
              <a:buNone/>
            </a:pPr>
            <a:r>
              <a:rPr lang="it-IT" dirty="0" smtClean="0"/>
              <a:t>Una di queste leggi (chiamate anche teoremi) è la seguente:</a:t>
            </a:r>
          </a:p>
          <a:p>
            <a:pPr algn="just">
              <a:buNone/>
            </a:pPr>
            <a:r>
              <a:rPr lang="it-IT" i="1" dirty="0" smtClean="0"/>
              <a:t>Legge di conservazione dell’energia</a:t>
            </a:r>
            <a:r>
              <a:rPr lang="it-IT" dirty="0" smtClean="0"/>
              <a:t>: se le forze che agiscono sulla particella sono conservative, allora l’energia meccanica totale della particella si conserva, ovvero non cambia il valore numerico durante il moto della particella.</a:t>
            </a:r>
          </a:p>
          <a:p>
            <a:pPr>
              <a:buNone/>
            </a:pPr>
            <a:r>
              <a:rPr lang="it-IT" dirty="0" smtClean="0"/>
              <a:t>Attenzione, ci sono dei concetti nuovi: </a:t>
            </a:r>
          </a:p>
          <a:p>
            <a:pPr lvl="0">
              <a:buNone/>
            </a:pPr>
            <a:r>
              <a:rPr lang="it-IT" dirty="0" smtClean="0"/>
              <a:t>- Forze conservative</a:t>
            </a:r>
          </a:p>
          <a:p>
            <a:pPr lvl="0">
              <a:buNone/>
            </a:pPr>
            <a:r>
              <a:rPr lang="it-IT" dirty="0" smtClean="0"/>
              <a:t>- Energia meccanica totale</a:t>
            </a:r>
          </a:p>
          <a:p>
            <a:pPr>
              <a:buNone/>
            </a:pPr>
            <a:endParaRPr lang="it-IT" dirty="0"/>
          </a:p>
        </p:txBody>
      </p:sp>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solidFill>
                  <a:prstClr val="black"/>
                </a:solidFill>
                <a:latin typeface="Calibri"/>
              </a:rPr>
              <a:t>ENERGIA - corso SCALA - </a:t>
            </a:r>
            <a:r>
              <a:rPr lang="it-IT" sz="1400" dirty="0" err="1" smtClean="0">
                <a:solidFill>
                  <a:prstClr val="black"/>
                </a:solidFill>
                <a:latin typeface="Calibri"/>
              </a:rPr>
              <a:t>Francini</a:t>
            </a:r>
            <a:r>
              <a:rPr lang="it-IT" sz="1400" dirty="0" smtClean="0">
                <a:solidFill>
                  <a:prstClr val="black"/>
                </a:solidFill>
                <a:latin typeface="Calibri"/>
              </a:rPr>
              <a:t> 28/02/2020</a:t>
            </a:r>
            <a:endParaRPr lang="it-IT" sz="1400" dirty="0">
              <a:solidFill>
                <a:prstClr val="black"/>
              </a:solidFill>
              <a:latin typeface="Calibri"/>
            </a:endParaRPr>
          </a:p>
        </p:txBody>
      </p:sp>
    </p:spTree>
    <p:extLst>
      <p:ext uri="{BB962C8B-B14F-4D97-AF65-F5344CB8AC3E}">
        <p14:creationId xmlns:p14="http://schemas.microsoft.com/office/powerpoint/2010/main" val="337676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3863752" y="1268760"/>
            <a:ext cx="3528392" cy="16561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latin typeface="Calibri"/>
            </a:endParaRPr>
          </a:p>
        </p:txBody>
      </p:sp>
      <p:sp>
        <p:nvSpPr>
          <p:cNvPr id="3" name="Segnaposto contenuto 2"/>
          <p:cNvSpPr>
            <a:spLocks noGrp="1"/>
          </p:cNvSpPr>
          <p:nvPr>
            <p:ph idx="1"/>
          </p:nvPr>
        </p:nvSpPr>
        <p:spPr>
          <a:xfrm>
            <a:off x="1981200" y="188640"/>
            <a:ext cx="8229600" cy="2848474"/>
          </a:xfrm>
        </p:spPr>
        <p:txBody>
          <a:bodyPr>
            <a:normAutofit/>
          </a:bodyPr>
          <a:lstStyle/>
          <a:p>
            <a:pPr algn="just">
              <a:buNone/>
            </a:pPr>
            <a:r>
              <a:rPr lang="it-IT" sz="2800" dirty="0"/>
              <a:t>Intanto vediamo perché questa legge di conservazione può essere utile. Proviamo ad esprimerla in una altro modo:</a:t>
            </a:r>
          </a:p>
          <a:p>
            <a:pPr algn="just">
              <a:buNone/>
            </a:pPr>
            <a:endParaRPr lang="it-IT" dirty="0" smtClean="0"/>
          </a:p>
          <a:p>
            <a:pPr algn="just">
              <a:buNone/>
            </a:pPr>
            <a:endParaRPr lang="it-IT" dirty="0" smtClean="0"/>
          </a:p>
          <a:p>
            <a:pPr algn="just">
              <a:buNone/>
            </a:pPr>
            <a:endParaRPr lang="it-IT" dirty="0" smtClean="0"/>
          </a:p>
          <a:p>
            <a:pPr algn="just">
              <a:buNone/>
            </a:pPr>
            <a:endParaRPr lang="it-IT" sz="2000" dirty="0"/>
          </a:p>
        </p:txBody>
      </p:sp>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solidFill>
                  <a:prstClr val="black"/>
                </a:solidFill>
                <a:latin typeface="Calibri"/>
              </a:rPr>
              <a:t>ENERGIA - corso SCALA - </a:t>
            </a:r>
            <a:r>
              <a:rPr lang="it-IT" sz="1400" dirty="0" err="1" smtClean="0">
                <a:solidFill>
                  <a:prstClr val="black"/>
                </a:solidFill>
                <a:latin typeface="Calibri"/>
              </a:rPr>
              <a:t>Francini</a:t>
            </a:r>
            <a:r>
              <a:rPr lang="it-IT" sz="1400" dirty="0" smtClean="0">
                <a:solidFill>
                  <a:prstClr val="black"/>
                </a:solidFill>
                <a:latin typeface="Calibri"/>
              </a:rPr>
              <a:t> 28/02/2020</a:t>
            </a:r>
            <a:endParaRPr lang="it-IT" sz="1400" dirty="0">
              <a:solidFill>
                <a:prstClr val="black"/>
              </a:solidFill>
              <a:latin typeface="Calibri"/>
            </a:endParaRPr>
          </a:p>
        </p:txBody>
      </p:sp>
      <p:sp>
        <p:nvSpPr>
          <p:cNvPr id="6" name="CasellaDiTesto 5"/>
          <p:cNvSpPr txBox="1"/>
          <p:nvPr/>
        </p:nvSpPr>
        <p:spPr>
          <a:xfrm>
            <a:off x="4511824" y="1412776"/>
            <a:ext cx="317716" cy="369332"/>
          </a:xfrm>
          <a:prstGeom prst="rect">
            <a:avLst/>
          </a:prstGeom>
          <a:noFill/>
        </p:spPr>
        <p:txBody>
          <a:bodyPr wrap="none" rtlCol="0">
            <a:spAutoFit/>
          </a:bodyPr>
          <a:lstStyle/>
          <a:p>
            <a:r>
              <a:rPr lang="it-IT" dirty="0">
                <a:solidFill>
                  <a:prstClr val="black"/>
                </a:solidFill>
                <a:latin typeface="Calibri"/>
              </a:rPr>
              <a:t>A</a:t>
            </a:r>
          </a:p>
        </p:txBody>
      </p:sp>
      <p:sp>
        <p:nvSpPr>
          <p:cNvPr id="7" name="CasellaDiTesto 6"/>
          <p:cNvSpPr txBox="1"/>
          <p:nvPr/>
        </p:nvSpPr>
        <p:spPr>
          <a:xfrm>
            <a:off x="6528048" y="2204864"/>
            <a:ext cx="309700" cy="369332"/>
          </a:xfrm>
          <a:prstGeom prst="rect">
            <a:avLst/>
          </a:prstGeom>
          <a:noFill/>
        </p:spPr>
        <p:txBody>
          <a:bodyPr wrap="none" rtlCol="0">
            <a:spAutoFit/>
          </a:bodyPr>
          <a:lstStyle/>
          <a:p>
            <a:r>
              <a:rPr lang="it-IT" dirty="0">
                <a:solidFill>
                  <a:prstClr val="black"/>
                </a:solidFill>
                <a:latin typeface="Calibri"/>
              </a:rPr>
              <a:t>B</a:t>
            </a:r>
          </a:p>
        </p:txBody>
      </p:sp>
      <p:cxnSp>
        <p:nvCxnSpPr>
          <p:cNvPr id="9" name="Connettore 7 8"/>
          <p:cNvCxnSpPr>
            <a:stCxn id="6" idx="3"/>
            <a:endCxn id="7" idx="1"/>
          </p:cNvCxnSpPr>
          <p:nvPr/>
        </p:nvCxnSpPr>
        <p:spPr>
          <a:xfrm>
            <a:off x="4829540" y="1597442"/>
            <a:ext cx="1698508" cy="79208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494950" y="3106904"/>
            <a:ext cx="11459362" cy="1015663"/>
          </a:xfrm>
          <a:prstGeom prst="rect">
            <a:avLst/>
          </a:prstGeom>
          <a:solidFill>
            <a:schemeClr val="bg2"/>
          </a:solidFill>
        </p:spPr>
        <p:txBody>
          <a:bodyPr wrap="square" rtlCol="0">
            <a:spAutoFit/>
          </a:bodyPr>
          <a:lstStyle/>
          <a:p>
            <a:pPr marL="342900" lvl="0" indent="-342900" algn="just">
              <a:spcBef>
                <a:spcPct val="20000"/>
              </a:spcBef>
            </a:pPr>
            <a:r>
              <a:rPr lang="it-IT" sz="2000" i="1" dirty="0">
                <a:solidFill>
                  <a:prstClr val="black"/>
                </a:solidFill>
              </a:rPr>
              <a:t>Una particella ad un certo istante si trova in una certa posizione A nello spazio, con una certa velocità. Esiste una regola (algoritmo) che mi permette di combinare la velocità e la posizione della particella in A per ottenere un numero “magico” che chiamiamo energia totale della particella. </a:t>
            </a:r>
          </a:p>
        </p:txBody>
      </p:sp>
      <p:sp>
        <p:nvSpPr>
          <p:cNvPr id="5" name="CasellaDiTesto 4"/>
          <p:cNvSpPr txBox="1"/>
          <p:nvPr/>
        </p:nvSpPr>
        <p:spPr>
          <a:xfrm>
            <a:off x="494950" y="4215569"/>
            <a:ext cx="11459362" cy="923330"/>
          </a:xfrm>
          <a:prstGeom prst="rect">
            <a:avLst/>
          </a:prstGeom>
          <a:solidFill>
            <a:schemeClr val="bg2"/>
          </a:solidFill>
        </p:spPr>
        <p:txBody>
          <a:bodyPr wrap="square" rtlCol="0">
            <a:spAutoFit/>
          </a:bodyPr>
          <a:lstStyle/>
          <a:p>
            <a:pPr algn="just">
              <a:buNone/>
            </a:pPr>
            <a:r>
              <a:rPr lang="it-IT" i="1" dirty="0" smtClean="0"/>
              <a:t>Negli </a:t>
            </a:r>
            <a:r>
              <a:rPr lang="it-IT" i="1" dirty="0"/>
              <a:t>istanti successivi, la particella si sposterà nello spazio sotto l’azione delle forze e ad un certo istante giungerà nel punto B. Ebbene la legge di conservazione dell’energia ci assicura che se ricalcoliamo quel numero magico in B, otteniamo per esso lo stesso valore che avevamo trovato in A, anche se la velocità e la posizione sono cambiate. </a:t>
            </a:r>
          </a:p>
        </p:txBody>
      </p:sp>
      <p:sp>
        <p:nvSpPr>
          <p:cNvPr id="8" name="CasellaDiTesto 7"/>
          <p:cNvSpPr txBox="1"/>
          <p:nvPr/>
        </p:nvSpPr>
        <p:spPr>
          <a:xfrm>
            <a:off x="494950" y="5231901"/>
            <a:ext cx="11459362" cy="646331"/>
          </a:xfrm>
          <a:prstGeom prst="rect">
            <a:avLst/>
          </a:prstGeom>
          <a:solidFill>
            <a:schemeClr val="bg1">
              <a:lumMod val="95000"/>
            </a:schemeClr>
          </a:solidFill>
        </p:spPr>
        <p:txBody>
          <a:bodyPr wrap="square" rtlCol="0">
            <a:spAutoFit/>
          </a:bodyPr>
          <a:lstStyle/>
          <a:p>
            <a:pPr algn="ctr"/>
            <a:r>
              <a:rPr lang="it-IT" b="1" i="1" dirty="0"/>
              <a:t>Questa affermazione vale indipendentemente da quale percorso abbia seguito la particella per andare da A </a:t>
            </a:r>
            <a:r>
              <a:rPr lang="it-IT" b="1" i="1" dirty="0" err="1"/>
              <a:t>a</a:t>
            </a:r>
            <a:r>
              <a:rPr lang="it-IT" b="1" i="1" dirty="0"/>
              <a:t> B, nella ipotesi di forze conservative</a:t>
            </a:r>
            <a:r>
              <a:rPr lang="it-IT" b="1" i="1" dirty="0" smtClean="0"/>
              <a:t>.</a:t>
            </a:r>
            <a:endParaRPr lang="it-IT" b="1" dirty="0"/>
          </a:p>
        </p:txBody>
      </p:sp>
    </p:spTree>
    <p:extLst>
      <p:ext uri="{BB962C8B-B14F-4D97-AF65-F5344CB8AC3E}">
        <p14:creationId xmlns:p14="http://schemas.microsoft.com/office/powerpoint/2010/main" val="295589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476672"/>
            <a:ext cx="8229600" cy="2350418"/>
          </a:xfrm>
        </p:spPr>
        <p:txBody>
          <a:bodyPr>
            <a:noAutofit/>
          </a:bodyPr>
          <a:lstStyle/>
          <a:p>
            <a:pPr algn="ctr">
              <a:buNone/>
            </a:pPr>
            <a:r>
              <a:rPr lang="it-IT" sz="2800" dirty="0"/>
              <a:t>Quale è questo algoritmo o regola di calcolo dell‘energia totale?</a:t>
            </a:r>
          </a:p>
          <a:p>
            <a:pPr algn="just">
              <a:buNone/>
            </a:pPr>
            <a:r>
              <a:rPr lang="it-IT" sz="2800" dirty="0"/>
              <a:t>Prima di tutto vediamo che l’energia meccanica totale, denominata </a:t>
            </a:r>
            <a:r>
              <a:rPr lang="it-IT" sz="2800" i="1" dirty="0"/>
              <a:t>E</a:t>
            </a:r>
            <a:r>
              <a:rPr lang="it-IT" sz="2800" dirty="0"/>
              <a:t>, della particella è composta di due parti</a:t>
            </a:r>
            <a:r>
              <a:rPr lang="it-IT" sz="2800" dirty="0" smtClean="0"/>
              <a:t>:</a:t>
            </a:r>
            <a:endParaRPr lang="it-IT" sz="2800" dirty="0"/>
          </a:p>
        </p:txBody>
      </p:sp>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solidFill>
                  <a:prstClr val="black"/>
                </a:solidFill>
                <a:latin typeface="Calibri"/>
              </a:rPr>
              <a:t>ENERGIA - corso SCALA - </a:t>
            </a:r>
            <a:r>
              <a:rPr lang="it-IT" sz="1400" dirty="0" err="1" smtClean="0">
                <a:solidFill>
                  <a:prstClr val="black"/>
                </a:solidFill>
                <a:latin typeface="Calibri"/>
              </a:rPr>
              <a:t>Francini</a:t>
            </a:r>
            <a:r>
              <a:rPr lang="it-IT" sz="1400" dirty="0" smtClean="0">
                <a:solidFill>
                  <a:prstClr val="black"/>
                </a:solidFill>
                <a:latin typeface="Calibri"/>
              </a:rPr>
              <a:t> 28/02/2020</a:t>
            </a:r>
            <a:endParaRPr lang="it-IT" sz="1400" dirty="0">
              <a:solidFill>
                <a:prstClr val="black"/>
              </a:solidFill>
              <a:latin typeface="Calibri"/>
            </a:endParaRPr>
          </a:p>
        </p:txBody>
      </p:sp>
      <p:sp>
        <p:nvSpPr>
          <p:cNvPr id="2" name="CasellaDiTesto 1"/>
          <p:cNvSpPr txBox="1"/>
          <p:nvPr/>
        </p:nvSpPr>
        <p:spPr>
          <a:xfrm>
            <a:off x="748018" y="2902366"/>
            <a:ext cx="10695963" cy="1471172"/>
          </a:xfrm>
          <a:prstGeom prst="rect">
            <a:avLst/>
          </a:prstGeom>
          <a:solidFill>
            <a:schemeClr val="bg2">
              <a:lumMod val="90000"/>
            </a:schemeClr>
          </a:solidFill>
        </p:spPr>
        <p:txBody>
          <a:bodyPr wrap="square" rtlCol="0">
            <a:spAutoFit/>
          </a:bodyPr>
          <a:lstStyle/>
          <a:p>
            <a:pPr marL="342900" lvl="0" indent="-342900" algn="just">
              <a:spcBef>
                <a:spcPct val="20000"/>
              </a:spcBef>
            </a:pPr>
            <a:r>
              <a:rPr lang="it-IT" sz="2800" dirty="0">
                <a:solidFill>
                  <a:prstClr val="black"/>
                </a:solidFill>
              </a:rPr>
              <a:t>Una parte che </a:t>
            </a:r>
            <a:r>
              <a:rPr lang="it-IT" sz="2800" u="sng" dirty="0">
                <a:solidFill>
                  <a:prstClr val="black"/>
                </a:solidFill>
              </a:rPr>
              <a:t>dipende dallo stato di moto della particella</a:t>
            </a:r>
            <a:r>
              <a:rPr lang="it-IT" sz="2800" dirty="0">
                <a:solidFill>
                  <a:prstClr val="black"/>
                </a:solidFill>
              </a:rPr>
              <a:t>, ovvero dalla sua velocità in quel particolare istante. Questa parte si chiama </a:t>
            </a:r>
            <a:endParaRPr lang="it-IT" sz="2800" dirty="0" smtClean="0">
              <a:solidFill>
                <a:prstClr val="black"/>
              </a:solidFill>
            </a:endParaRPr>
          </a:p>
          <a:p>
            <a:pPr marL="342900" lvl="0" indent="-342900" algn="ctr">
              <a:spcBef>
                <a:spcPct val="20000"/>
              </a:spcBef>
            </a:pPr>
            <a:r>
              <a:rPr lang="it-IT" sz="2800" b="1" dirty="0" smtClean="0">
                <a:solidFill>
                  <a:prstClr val="black"/>
                </a:solidFill>
              </a:rPr>
              <a:t>Energia </a:t>
            </a:r>
            <a:r>
              <a:rPr lang="it-IT" sz="2800" b="1" dirty="0">
                <a:solidFill>
                  <a:prstClr val="black"/>
                </a:solidFill>
              </a:rPr>
              <a:t>Cinetica</a:t>
            </a:r>
            <a:r>
              <a:rPr lang="it-IT" sz="2800" b="1" dirty="0" smtClean="0">
                <a:solidFill>
                  <a:prstClr val="black"/>
                </a:solidFill>
              </a:rPr>
              <a:t>.</a:t>
            </a:r>
            <a:endParaRPr lang="it-IT" sz="3200" dirty="0">
              <a:solidFill>
                <a:prstClr val="black"/>
              </a:solidFill>
            </a:endParaRPr>
          </a:p>
        </p:txBody>
      </p:sp>
      <p:sp>
        <p:nvSpPr>
          <p:cNvPr id="5" name="CasellaDiTesto 4"/>
          <p:cNvSpPr txBox="1"/>
          <p:nvPr/>
        </p:nvSpPr>
        <p:spPr>
          <a:xfrm>
            <a:off x="748018" y="4380077"/>
            <a:ext cx="10695963" cy="2179058"/>
          </a:xfrm>
          <a:prstGeom prst="rect">
            <a:avLst/>
          </a:prstGeom>
          <a:solidFill>
            <a:schemeClr val="bg2">
              <a:lumMod val="75000"/>
            </a:schemeClr>
          </a:solidFill>
        </p:spPr>
        <p:txBody>
          <a:bodyPr wrap="square" rtlCol="0">
            <a:spAutoFit/>
          </a:bodyPr>
          <a:lstStyle/>
          <a:p>
            <a:pPr marL="342900" lvl="0" indent="-342900" algn="just">
              <a:spcBef>
                <a:spcPct val="20000"/>
              </a:spcBef>
            </a:pPr>
            <a:r>
              <a:rPr lang="it-IT" sz="2800" dirty="0">
                <a:solidFill>
                  <a:prstClr val="black"/>
                </a:solidFill>
              </a:rPr>
              <a:t>L’altra parte invece </a:t>
            </a:r>
            <a:r>
              <a:rPr lang="it-IT" sz="2800" u="sng" dirty="0">
                <a:solidFill>
                  <a:prstClr val="black"/>
                </a:solidFill>
              </a:rPr>
              <a:t>dipende dalla posizione nello spazio della particella</a:t>
            </a:r>
            <a:r>
              <a:rPr lang="it-IT" sz="2800" dirty="0">
                <a:solidFill>
                  <a:prstClr val="black"/>
                </a:solidFill>
              </a:rPr>
              <a:t>, e la sua espressione matematica varia a seconda del tipo di forza che agisce sulla particella. Questa parte si chiama </a:t>
            </a:r>
            <a:endParaRPr lang="it-IT" sz="2800" dirty="0" smtClean="0">
              <a:solidFill>
                <a:prstClr val="black"/>
              </a:solidFill>
            </a:endParaRPr>
          </a:p>
          <a:p>
            <a:pPr marL="342900" lvl="0" indent="-342900" algn="ctr">
              <a:spcBef>
                <a:spcPct val="20000"/>
              </a:spcBef>
            </a:pPr>
            <a:r>
              <a:rPr lang="it-IT" sz="2800" b="1" dirty="0" smtClean="0">
                <a:solidFill>
                  <a:prstClr val="black"/>
                </a:solidFill>
              </a:rPr>
              <a:t>Energia </a:t>
            </a:r>
            <a:r>
              <a:rPr lang="it-IT" sz="2800" b="1" dirty="0">
                <a:solidFill>
                  <a:prstClr val="black"/>
                </a:solidFill>
              </a:rPr>
              <a:t>Potenziale</a:t>
            </a:r>
            <a:r>
              <a:rPr lang="it-IT" sz="2800" dirty="0">
                <a:solidFill>
                  <a:prstClr val="black"/>
                </a:solidFill>
              </a:rPr>
              <a:t>.</a:t>
            </a:r>
          </a:p>
          <a:p>
            <a:endParaRPr lang="it-IT" dirty="0"/>
          </a:p>
        </p:txBody>
      </p:sp>
    </p:spTree>
    <p:extLst>
      <p:ext uri="{BB962C8B-B14F-4D97-AF65-F5344CB8AC3E}">
        <p14:creationId xmlns:p14="http://schemas.microsoft.com/office/powerpoint/2010/main" val="107384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332656"/>
            <a:ext cx="8229600" cy="6192688"/>
          </a:xfrm>
        </p:spPr>
        <p:txBody>
          <a:bodyPr/>
          <a:lstStyle/>
          <a:p>
            <a:pPr algn="just">
              <a:buNone/>
            </a:pPr>
            <a:endParaRPr lang="it-IT" sz="2800" dirty="0"/>
          </a:p>
          <a:p>
            <a:pPr algn="just">
              <a:buNone/>
            </a:pPr>
            <a:r>
              <a:rPr lang="it-IT" sz="2800" dirty="0"/>
              <a:t>Per l’</a:t>
            </a:r>
            <a:r>
              <a:rPr lang="it-IT" sz="2800" b="1" dirty="0"/>
              <a:t>Energia Cinetica</a:t>
            </a:r>
            <a:r>
              <a:rPr lang="it-IT" sz="2800" dirty="0"/>
              <a:t>, a cui assegniamo il simbolo  </a:t>
            </a:r>
            <a:r>
              <a:rPr lang="it-IT" sz="2800" i="1" dirty="0"/>
              <a:t>T</a:t>
            </a:r>
            <a:r>
              <a:rPr lang="it-IT" sz="2800" dirty="0"/>
              <a:t>, il calcolo è molto semplice, basta prendere il quadrato della velocità </a:t>
            </a:r>
            <a:r>
              <a:rPr lang="it-IT" sz="2800" i="1" dirty="0"/>
              <a:t>v</a:t>
            </a:r>
            <a:r>
              <a:rPr lang="it-IT" sz="2800" dirty="0"/>
              <a:t>, moltiplicarlo per la massa </a:t>
            </a:r>
            <a:r>
              <a:rPr lang="it-IT" sz="2800" i="1" dirty="0"/>
              <a:t>M </a:t>
            </a:r>
            <a:r>
              <a:rPr lang="it-IT" sz="2800" dirty="0"/>
              <a:t>della particella e dividere il risultato per due:</a:t>
            </a:r>
          </a:p>
          <a:p>
            <a:pPr algn="just">
              <a:buNone/>
            </a:pPr>
            <a:endParaRPr lang="it-IT" sz="2800" dirty="0"/>
          </a:p>
          <a:p>
            <a:pPr>
              <a:buNone/>
            </a:pPr>
            <a:endParaRPr lang="it-IT" dirty="0"/>
          </a:p>
        </p:txBody>
      </p:sp>
      <p:sp>
        <p:nvSpPr>
          <p:cNvPr id="4" name="CasellaDiTesto 3"/>
          <p:cNvSpPr txBox="1"/>
          <p:nvPr/>
        </p:nvSpPr>
        <p:spPr>
          <a:xfrm>
            <a:off x="6096000" y="6550224"/>
            <a:ext cx="4572000" cy="307777"/>
          </a:xfrm>
          <a:prstGeom prst="rect">
            <a:avLst/>
          </a:prstGeom>
          <a:noFill/>
        </p:spPr>
        <p:txBody>
          <a:bodyPr wrap="square" rtlCol="0">
            <a:spAutoFit/>
          </a:bodyPr>
          <a:lstStyle/>
          <a:p>
            <a:r>
              <a:rPr lang="it-IT" sz="1400" dirty="0" smtClean="0">
                <a:solidFill>
                  <a:prstClr val="black"/>
                </a:solidFill>
                <a:latin typeface="Calibri"/>
              </a:rPr>
              <a:t>ENERGIA - corso SCALA - </a:t>
            </a:r>
            <a:r>
              <a:rPr lang="it-IT" sz="1400" dirty="0" err="1" smtClean="0">
                <a:solidFill>
                  <a:prstClr val="black"/>
                </a:solidFill>
                <a:latin typeface="Calibri"/>
              </a:rPr>
              <a:t>Francini</a:t>
            </a:r>
            <a:r>
              <a:rPr lang="it-IT" sz="1400" dirty="0" smtClean="0">
                <a:solidFill>
                  <a:prstClr val="black"/>
                </a:solidFill>
                <a:latin typeface="Calibri"/>
              </a:rPr>
              <a:t> 28/02/2020</a:t>
            </a:r>
            <a:endParaRPr lang="it-IT" sz="1400" dirty="0">
              <a:solidFill>
                <a:prstClr val="black"/>
              </a:solidFill>
              <a:latin typeface="Calibri"/>
            </a:endParaRPr>
          </a:p>
        </p:txBody>
      </p:sp>
      <p:graphicFrame>
        <p:nvGraphicFramePr>
          <p:cNvPr id="5" name="Oggetto 4"/>
          <p:cNvGraphicFramePr>
            <a:graphicFrameLocks noChangeAspect="1"/>
          </p:cNvGraphicFramePr>
          <p:nvPr/>
        </p:nvGraphicFramePr>
        <p:xfrm>
          <a:off x="3071664" y="2852937"/>
          <a:ext cx="2736304" cy="1600479"/>
        </p:xfrm>
        <a:graphic>
          <a:graphicData uri="http://schemas.openxmlformats.org/presentationml/2006/ole">
            <mc:AlternateContent xmlns:mc="http://schemas.openxmlformats.org/markup-compatibility/2006">
              <mc:Choice xmlns:v="urn:schemas-microsoft-com:vml" Requires="v">
                <p:oleObj spid="_x0000_s2061" name="Equazione" r:id="rId3" imgW="672808" imgH="393529" progId="Equation.3">
                  <p:embed/>
                </p:oleObj>
              </mc:Choice>
              <mc:Fallback>
                <p:oleObj name="Equazione" r:id="rId3" imgW="672808" imgH="393529" progId="Equation.3">
                  <p:embed/>
                  <p:pic>
                    <p:nvPicPr>
                      <p:cNvPr id="5" name="Oggetto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664" y="2852937"/>
                        <a:ext cx="2736304" cy="16004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Gruppo 11"/>
          <p:cNvGrpSpPr/>
          <p:nvPr/>
        </p:nvGrpSpPr>
        <p:grpSpPr>
          <a:xfrm>
            <a:off x="6528048" y="3861048"/>
            <a:ext cx="1368152" cy="657364"/>
            <a:chOff x="4932040" y="3645024"/>
            <a:chExt cx="1368152" cy="657364"/>
          </a:xfrm>
        </p:grpSpPr>
        <p:sp>
          <p:nvSpPr>
            <p:cNvPr id="7" name="Ovale 6"/>
            <p:cNvSpPr/>
            <p:nvPr/>
          </p:nvSpPr>
          <p:spPr>
            <a:xfrm>
              <a:off x="5292080" y="414908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9" name="Connettore 2 8"/>
            <p:cNvCxnSpPr>
              <a:stCxn id="7" idx="7"/>
            </p:cNvCxnSpPr>
            <p:nvPr/>
          </p:nvCxnSpPr>
          <p:spPr>
            <a:xfrm flipV="1">
              <a:off x="5415005" y="3645024"/>
              <a:ext cx="885187" cy="5251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5868144" y="3933056"/>
              <a:ext cx="288862" cy="369332"/>
            </a:xfrm>
            <a:prstGeom prst="rect">
              <a:avLst/>
            </a:prstGeom>
            <a:noFill/>
          </p:spPr>
          <p:txBody>
            <a:bodyPr wrap="none" rtlCol="0">
              <a:spAutoFit/>
            </a:bodyPr>
            <a:lstStyle/>
            <a:p>
              <a:r>
                <a:rPr lang="it-IT" dirty="0">
                  <a:solidFill>
                    <a:prstClr val="black"/>
                  </a:solidFill>
                  <a:latin typeface="Calibri"/>
                </a:rPr>
                <a:t>v</a:t>
              </a:r>
            </a:p>
          </p:txBody>
        </p:sp>
        <p:sp>
          <p:nvSpPr>
            <p:cNvPr id="11" name="CasellaDiTesto 10"/>
            <p:cNvSpPr txBox="1"/>
            <p:nvPr/>
          </p:nvSpPr>
          <p:spPr>
            <a:xfrm>
              <a:off x="4932040" y="3861048"/>
              <a:ext cx="381836" cy="369332"/>
            </a:xfrm>
            <a:prstGeom prst="rect">
              <a:avLst/>
            </a:prstGeom>
            <a:noFill/>
          </p:spPr>
          <p:txBody>
            <a:bodyPr wrap="none" rtlCol="0">
              <a:spAutoFit/>
            </a:bodyPr>
            <a:lstStyle/>
            <a:p>
              <a:r>
                <a:rPr lang="it-IT" dirty="0">
                  <a:solidFill>
                    <a:prstClr val="black"/>
                  </a:solidFill>
                  <a:latin typeface="Calibri"/>
                </a:rPr>
                <a:t>M</a:t>
              </a:r>
            </a:p>
          </p:txBody>
        </p:sp>
      </p:grpSp>
    </p:spTree>
    <p:extLst>
      <p:ext uri="{BB962C8B-B14F-4D97-AF65-F5344CB8AC3E}">
        <p14:creationId xmlns:p14="http://schemas.microsoft.com/office/powerpoint/2010/main" val="246407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7126</TotalTime>
  <Words>4595</Words>
  <Application>Microsoft Office PowerPoint</Application>
  <PresentationFormat>Widescreen</PresentationFormat>
  <Paragraphs>368</Paragraphs>
  <Slides>55</Slides>
  <Notes>0</Notes>
  <HiddenSlides>0</HiddenSlides>
  <MMClips>0</MMClips>
  <ScaleCrop>false</ScaleCrop>
  <HeadingPairs>
    <vt:vector size="8" baseType="variant">
      <vt:variant>
        <vt:lpstr>Caratteri utilizzati</vt:lpstr>
      </vt:variant>
      <vt:variant>
        <vt:i4>4</vt:i4>
      </vt:variant>
      <vt:variant>
        <vt:lpstr>Tema</vt:lpstr>
      </vt:variant>
      <vt:variant>
        <vt:i4>2</vt:i4>
      </vt:variant>
      <vt:variant>
        <vt:lpstr>Server OLE incorporati</vt:lpstr>
      </vt:variant>
      <vt:variant>
        <vt:i4>1</vt:i4>
      </vt:variant>
      <vt:variant>
        <vt:lpstr>Titoli diapositive</vt:lpstr>
      </vt:variant>
      <vt:variant>
        <vt:i4>55</vt:i4>
      </vt:variant>
    </vt:vector>
  </HeadingPairs>
  <TitlesOfParts>
    <vt:vector size="62" baseType="lpstr">
      <vt:lpstr>Arial</vt:lpstr>
      <vt:lpstr>Calibri</vt:lpstr>
      <vt:lpstr>Calibri Light</vt:lpstr>
      <vt:lpstr>Times New Roman</vt:lpstr>
      <vt:lpstr>Tema di Office</vt:lpstr>
      <vt:lpstr>1_Tema di Office</vt:lpstr>
      <vt:lpstr>Equazione</vt:lpstr>
      <vt:lpstr>ENERGIA </vt:lpstr>
      <vt:lpstr>Presentazione standard di PowerPoint</vt:lpstr>
      <vt:lpstr>Meccanica di un punto materiale (particella)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lavoro così definito non corrisponde a quello che si intende comunemente per lavoro. In questo ultimo caso spesso si associa al lavoro l’idea di fatica, di sforzo.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cisco lavoro</dc:creator>
  <cp:lastModifiedBy>cisco lavoro</cp:lastModifiedBy>
  <cp:revision>13</cp:revision>
  <dcterms:created xsi:type="dcterms:W3CDTF">2020-01-21T09:39:43Z</dcterms:created>
  <dcterms:modified xsi:type="dcterms:W3CDTF">2020-01-28T10:46:36Z</dcterms:modified>
</cp:coreProperties>
</file>